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handoutMasterIdLst>
    <p:handoutMasterId r:id="rId65"/>
  </p:handoutMasterIdLst>
  <p:sldIdLst>
    <p:sldId id="327" r:id="rId2"/>
    <p:sldId id="350" r:id="rId3"/>
    <p:sldId id="351" r:id="rId4"/>
    <p:sldId id="408" r:id="rId5"/>
    <p:sldId id="353" r:id="rId6"/>
    <p:sldId id="354" r:id="rId7"/>
    <p:sldId id="355" r:id="rId8"/>
    <p:sldId id="356" r:id="rId9"/>
    <p:sldId id="357" r:id="rId10"/>
    <p:sldId id="358" r:id="rId11"/>
    <p:sldId id="359" r:id="rId12"/>
    <p:sldId id="425" r:id="rId13"/>
    <p:sldId id="360" r:id="rId14"/>
    <p:sldId id="361" r:id="rId15"/>
    <p:sldId id="426" r:id="rId16"/>
    <p:sldId id="362" r:id="rId17"/>
    <p:sldId id="427" r:id="rId18"/>
    <p:sldId id="364" r:id="rId19"/>
    <p:sldId id="365" r:id="rId20"/>
    <p:sldId id="366" r:id="rId21"/>
    <p:sldId id="367" r:id="rId22"/>
    <p:sldId id="428" r:id="rId23"/>
    <p:sldId id="368" r:id="rId24"/>
    <p:sldId id="417" r:id="rId25"/>
    <p:sldId id="369" r:id="rId26"/>
    <p:sldId id="370" r:id="rId27"/>
    <p:sldId id="371" r:id="rId28"/>
    <p:sldId id="372" r:id="rId29"/>
    <p:sldId id="373" r:id="rId30"/>
    <p:sldId id="429" r:id="rId31"/>
    <p:sldId id="374" r:id="rId32"/>
    <p:sldId id="375" r:id="rId33"/>
    <p:sldId id="376" r:id="rId34"/>
    <p:sldId id="418" r:id="rId35"/>
    <p:sldId id="378" r:id="rId36"/>
    <p:sldId id="380" r:id="rId37"/>
    <p:sldId id="430" r:id="rId38"/>
    <p:sldId id="381" r:id="rId39"/>
    <p:sldId id="384" r:id="rId40"/>
    <p:sldId id="385" r:id="rId41"/>
    <p:sldId id="387" r:id="rId42"/>
    <p:sldId id="388" r:id="rId43"/>
    <p:sldId id="389" r:id="rId44"/>
    <p:sldId id="419" r:id="rId45"/>
    <p:sldId id="391" r:id="rId46"/>
    <p:sldId id="393" r:id="rId47"/>
    <p:sldId id="394" r:id="rId48"/>
    <p:sldId id="395" r:id="rId49"/>
    <p:sldId id="396" r:id="rId50"/>
    <p:sldId id="420" r:id="rId51"/>
    <p:sldId id="397" r:id="rId52"/>
    <p:sldId id="398" r:id="rId53"/>
    <p:sldId id="399" r:id="rId54"/>
    <p:sldId id="400" r:id="rId55"/>
    <p:sldId id="401" r:id="rId56"/>
    <p:sldId id="402" r:id="rId57"/>
    <p:sldId id="422" r:id="rId58"/>
    <p:sldId id="405" r:id="rId59"/>
    <p:sldId id="406" r:id="rId60"/>
    <p:sldId id="423" r:id="rId61"/>
    <p:sldId id="424" r:id="rId62"/>
    <p:sldId id="347" r:id="rId63"/>
  </p:sldIdLst>
  <p:sldSz cx="9144000" cy="6858000" type="screen4x3"/>
  <p:notesSz cx="6858000" cy="9144000"/>
  <p:custDataLst>
    <p:tags r:id="rId66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CC"/>
    <a:srgbClr val="333333"/>
    <a:srgbClr val="5F5F5F"/>
    <a:srgbClr val="6639B7"/>
    <a:srgbClr val="00B2A9"/>
    <a:srgbClr val="41225D"/>
    <a:srgbClr val="E0D6F2"/>
    <a:srgbClr val="C1ADE5"/>
    <a:srgbClr val="A283D9"/>
    <a:srgbClr val="AA9C8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91" autoAdjust="0"/>
    <p:restoredTop sz="86474" autoAdjust="0"/>
  </p:normalViewPr>
  <p:slideViewPr>
    <p:cSldViewPr snapToGrid="0">
      <p:cViewPr varScale="1">
        <p:scale>
          <a:sx n="66" d="100"/>
          <a:sy n="66" d="100"/>
        </p:scale>
        <p:origin x="-1236" y="-102"/>
      </p:cViewPr>
      <p:guideLst>
        <p:guide orient="horz" pos="639"/>
        <p:guide pos="180"/>
      </p:guideLst>
    </p:cSldViewPr>
  </p:slideViewPr>
  <p:outlineViewPr>
    <p:cViewPr>
      <p:scale>
        <a:sx n="33" d="100"/>
        <a:sy n="33" d="100"/>
      </p:scale>
      <p:origin x="24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-1842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C110E32-6239-4495-A4B0-18D1DA9CD99A}" type="datetimeFigureOut">
              <a:rPr lang="en-US"/>
              <a:pPr>
                <a:defRPr/>
              </a:pPr>
              <a:t>11/19/2012</a:t>
            </a:fld>
            <a:endParaRPr lang="en-US" dirty="0"/>
          </a:p>
        </p:txBody>
      </p:sp>
      <p:grpSp>
        <p:nvGrpSpPr>
          <p:cNvPr id="139268" name="Group 5"/>
          <p:cNvGrpSpPr>
            <a:grpSpLocks/>
          </p:cNvGrpSpPr>
          <p:nvPr/>
        </p:nvGrpSpPr>
        <p:grpSpPr bwMode="auto">
          <a:xfrm>
            <a:off x="311150" y="8534400"/>
            <a:ext cx="6234113" cy="304800"/>
            <a:chOff x="2811192" y="6484973"/>
            <a:chExt cx="6234106" cy="304046"/>
          </a:xfrm>
        </p:grpSpPr>
        <p:pic>
          <p:nvPicPr>
            <p:cNvPr id="139271" name="Picture 2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39272" name="Straight Connector 7"/>
            <p:cNvCxnSpPr>
              <a:cxnSpLocks noChangeShapeType="1"/>
            </p:cNvCxnSpPr>
            <p:nvPr/>
          </p:nvCxnSpPr>
          <p:spPr bwMode="auto">
            <a:xfrm rot="10800000">
              <a:off x="2811192" y="6628605"/>
              <a:ext cx="4730543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9" name="Footer Placeholder 2"/>
          <p:cNvSpPr txBox="1">
            <a:spLocks/>
          </p:cNvSpPr>
          <p:nvPr/>
        </p:nvSpPr>
        <p:spPr>
          <a:xfrm>
            <a:off x="171450" y="8694738"/>
            <a:ext cx="482600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B1DB4060-5F2A-4219-B8BE-5E1244F8E9CF}" type="slidenum">
              <a:rPr lang="en-US" sz="600" smtClean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‹N°›</a:t>
            </a:fld>
            <a:endParaRPr lang="en-US" sz="600" dirty="0">
              <a:solidFill>
                <a:schemeClr val="tx1">
                  <a:lumMod val="75000"/>
                  <a:lumOff val="25000"/>
                </a:schemeClr>
              </a:solidFill>
              <a:cs typeface="+mn-cs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017713" y="8707438"/>
            <a:ext cx="2822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GB" sz="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COPYRIGHT © 2011 ALCATEL-LUCENT</a:t>
            </a:r>
            <a:r>
              <a:rPr lang="en-GB" sz="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.</a:t>
            </a:r>
            <a:r>
              <a:rPr lang="en-GB" sz="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Geneva" pitchFamily="-108" charset="-128"/>
              </a:rPr>
              <a:t> ALL </a:t>
            </a:r>
            <a:r>
              <a:rPr lang="en-GB" sz="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Geneva" pitchFamily="-108" charset="-128"/>
              </a:rPr>
              <a:t>RIGHTS RESERVED.</a:t>
            </a:r>
            <a:r>
              <a:rPr lang="en-GB" sz="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5385807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2BA09A7-80CB-4A7A-B51F-A65205647D9A}" type="datetimeFigureOut">
              <a:rPr lang="en-US"/>
              <a:pPr>
                <a:defRPr/>
              </a:pPr>
              <a:t>11/19/2012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38957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grpSp>
        <p:nvGrpSpPr>
          <p:cNvPr id="75782" name="Group 7"/>
          <p:cNvGrpSpPr>
            <a:grpSpLocks/>
          </p:cNvGrpSpPr>
          <p:nvPr/>
        </p:nvGrpSpPr>
        <p:grpSpPr bwMode="auto">
          <a:xfrm>
            <a:off x="311150" y="8534400"/>
            <a:ext cx="6234113" cy="304800"/>
            <a:chOff x="2811192" y="6484973"/>
            <a:chExt cx="6234106" cy="304046"/>
          </a:xfrm>
        </p:grpSpPr>
        <p:pic>
          <p:nvPicPr>
            <p:cNvPr id="75785" name="Picture 2"/>
            <p:cNvPicPr>
              <a:picLocks noChangeAspect="1" noChangeArrowheads="1"/>
            </p:cNvPicPr>
            <p:nvPr/>
          </p:nvPicPr>
          <p:blipFill>
            <a:blip r:embed="rId2"/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5786" name="Straight Connector 9"/>
            <p:cNvCxnSpPr>
              <a:cxnSpLocks noChangeShapeType="1"/>
            </p:cNvCxnSpPr>
            <p:nvPr/>
          </p:nvCxnSpPr>
          <p:spPr bwMode="auto">
            <a:xfrm rot="10800000">
              <a:off x="2811192" y="6628605"/>
              <a:ext cx="4730543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11" name="Footer Placeholder 2"/>
          <p:cNvSpPr txBox="1">
            <a:spLocks/>
          </p:cNvSpPr>
          <p:nvPr/>
        </p:nvSpPr>
        <p:spPr>
          <a:xfrm>
            <a:off x="171450" y="8694738"/>
            <a:ext cx="482600" cy="239712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01144FB4-0815-4D5D-978A-9ACD73F28EC3}" type="slidenum">
              <a:rPr lang="en-US" sz="600" smtClean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‹N°›</a:t>
            </a:fld>
            <a:endParaRPr lang="en-US" sz="600" dirty="0">
              <a:solidFill>
                <a:schemeClr val="tx1">
                  <a:lumMod val="75000"/>
                  <a:lumOff val="25000"/>
                </a:schemeClr>
              </a:solidFill>
              <a:cs typeface="+mn-cs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2017713" y="8707438"/>
            <a:ext cx="2822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GB" sz="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COPYRIGHT © 2011 ALCATEL-LUCENT</a:t>
            </a:r>
            <a:r>
              <a:rPr lang="en-GB" sz="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.</a:t>
            </a:r>
            <a:r>
              <a:rPr lang="en-GB" sz="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Geneva" pitchFamily="-108" charset="-128"/>
              </a:rPr>
              <a:t> ALL </a:t>
            </a:r>
            <a:r>
              <a:rPr lang="en-GB" sz="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Geneva" pitchFamily="-108" charset="-128"/>
              </a:rPr>
              <a:t>RIGHTS RESERVED.</a:t>
            </a:r>
            <a:r>
              <a:rPr lang="en-GB" sz="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27276503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41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Calibri" pitchFamily="34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1370013" y="6562725"/>
            <a:ext cx="6408737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 anchor="b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de-DE" sz="600" dirty="0" smtClean="0">
                <a:solidFill>
                  <a:srgbClr val="7F7F7F"/>
                </a:solidFill>
                <a:latin typeface="Tahoma" pitchFamily="-109" charset="0"/>
                <a:cs typeface="Tahoma" pitchFamily="-109" charset="0"/>
              </a:rPr>
              <a:t>COPYRIGHT © 2011 ALCATEL-LUCENT ENTERPRISE. ALLE RECHTE VORBEHALTEN. </a:t>
            </a:r>
            <a:br>
              <a:rPr lang="de-DE" sz="600" dirty="0" smtClean="0">
                <a:solidFill>
                  <a:srgbClr val="7F7F7F"/>
                </a:solidFill>
                <a:latin typeface="Tahoma" pitchFamily="-109" charset="0"/>
                <a:cs typeface="Tahoma" pitchFamily="-109" charset="0"/>
              </a:rPr>
            </a:br>
            <a:endParaRPr lang="de-DE" sz="600" dirty="0">
              <a:solidFill>
                <a:srgbClr val="7F7F7F"/>
              </a:solidFill>
              <a:latin typeface="Tahoma" pitchFamily="-109" charset="0"/>
              <a:cs typeface="Tahoma" pitchFamily="-109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6735" y="5657525"/>
            <a:ext cx="8660877" cy="400110"/>
          </a:xfrm>
          <a:noFill/>
        </p:spPr>
        <p:txBody>
          <a:bodyPr lIns="0" tIns="45720" rIns="91440" bIns="45720" rtlCol="0">
            <a:spAutoFit/>
          </a:bodyPr>
          <a:lstStyle>
            <a:lvl1pPr marL="114300" indent="-1588" algn="l">
              <a:buNone/>
              <a:def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>
          <a:xfrm>
            <a:off x="191726" y="654017"/>
            <a:ext cx="8645887" cy="114300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 userDrawn="1"/>
        </p:nvGrpSpPr>
        <p:grpSpPr bwMode="auto">
          <a:xfrm>
            <a:off x="311150" y="6248400"/>
            <a:ext cx="8526463" cy="304800"/>
            <a:chOff x="518474" y="6484973"/>
            <a:chExt cx="8526824" cy="304046"/>
          </a:xfrm>
        </p:grpSpPr>
        <p:pic>
          <p:nvPicPr>
            <p:cNvPr id="3" name="Picture 4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4" name="Straight Connector 4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C265EBC-65C1-41AB-90C7-F38A6F58C40A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F81037C4-0941-4862-BF62-B32EC2E7A4B8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4BF8A02-F7B1-44CA-8303-158BB6B4A34B}" type="slidenum">
              <a:rPr lang="en-GB"/>
              <a:pPr>
                <a:defRPr/>
              </a:pPr>
              <a:t>‹N°›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8ADA3C1-8F35-4114-9E77-F88A74E08D91}" type="slidenum">
              <a:rPr lang="de-DE"/>
              <a:pPr/>
              <a:t>‹N°›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NTE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 userDrawn="1"/>
        </p:nvGrpSpPr>
        <p:grpSpPr bwMode="auto">
          <a:xfrm>
            <a:off x="311150" y="6248400"/>
            <a:ext cx="8526463" cy="304800"/>
            <a:chOff x="518474" y="6484973"/>
            <a:chExt cx="8526824" cy="304046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Straight Connector 9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3163888" y="6583363"/>
            <a:ext cx="3287712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de-DE" sz="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COPYRIGHT © 2011 ALCATEL-LUCENT ENTERPRISE. ALLE RECHTE VORBEHALTEN. </a:t>
            </a:r>
            <a:br>
              <a:rPr lang="de-DE" sz="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</a:br>
            <a:endParaRPr lang="de-DE" sz="600" kern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6735" y="1314450"/>
            <a:ext cx="8660877" cy="400110"/>
          </a:xfrm>
          <a:noFill/>
        </p:spPr>
        <p:txBody>
          <a:bodyPr lIns="0" tIns="45720" rIns="91440" bIns="45720" rtlCol="0">
            <a:spAutoFit/>
          </a:bodyPr>
          <a:lstStyle>
            <a:lvl1pPr marL="114300" indent="-1588" algn="l">
              <a:buNone/>
              <a:def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>
          <a:xfrm>
            <a:off x="191726" y="237744"/>
            <a:ext cx="8645887" cy="11430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6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2"/>
          <p:cNvSpPr txBox="1">
            <a:spLocks/>
          </p:cNvSpPr>
          <p:nvPr userDrawn="1"/>
        </p:nvSpPr>
        <p:spPr>
          <a:xfrm>
            <a:off x="4333875" y="6354763"/>
            <a:ext cx="484188" cy="241300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86E6136D-EA8C-4B1B-8E9B-EF0736E8ACFC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‹N°›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</p:txBody>
      </p:sp>
      <p:sp>
        <p:nvSpPr>
          <p:cNvPr id="10" name="Picture 2"/>
          <p:cNvSpPr>
            <a:spLocks noChangeAspect="1" noChangeArrowheads="1"/>
          </p:cNvSpPr>
          <p:nvPr userDrawn="1"/>
        </p:nvSpPr>
        <p:spPr bwMode="auto">
          <a:xfrm>
            <a:off x="292100" y="6491288"/>
            <a:ext cx="15271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9888" y="1370552"/>
            <a:ext cx="8587723" cy="4525963"/>
          </a:xfrm>
        </p:spPr>
        <p:txBody>
          <a:bodyPr/>
          <a:lstStyle>
            <a:lvl1pPr>
              <a:buClr>
                <a:srgbClr val="6639B7"/>
              </a:buClr>
              <a:defRPr>
                <a:solidFill>
                  <a:schemeClr val="tx1"/>
                </a:solidFill>
              </a:defRPr>
            </a:lvl1pPr>
            <a:lvl2pPr marL="396875" indent="-165100">
              <a:buClr>
                <a:srgbClr val="6639B7"/>
              </a:buClr>
              <a:defRPr>
                <a:solidFill>
                  <a:schemeClr val="tx1"/>
                </a:solidFill>
              </a:defRPr>
            </a:lvl2pPr>
            <a:lvl3pPr marL="517525" indent="-120650">
              <a:buClr>
                <a:srgbClr val="6639B7"/>
              </a:buClr>
              <a:defRPr>
                <a:solidFill>
                  <a:schemeClr val="tx1"/>
                </a:solidFill>
              </a:defRPr>
            </a:lvl3pPr>
            <a:lvl4pPr marL="692150" indent="-122238">
              <a:buClr>
                <a:srgbClr val="6639B7"/>
              </a:buClr>
              <a:defRPr>
                <a:solidFill>
                  <a:schemeClr val="tx1"/>
                </a:solidFill>
              </a:defRPr>
            </a:lvl4pPr>
            <a:lvl5pPr marL="854075" indent="-104775">
              <a:buClr>
                <a:srgbClr val="6639B7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92375" y="241450"/>
            <a:ext cx="8645237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Rectangle 10"/>
          <p:cNvSpPr>
            <a:spLocks noChangeArrowheads="1"/>
          </p:cNvSpPr>
          <p:nvPr userDrawn="1"/>
        </p:nvSpPr>
        <p:spPr bwMode="auto">
          <a:xfrm>
            <a:off x="3163888" y="6583363"/>
            <a:ext cx="28225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GB" sz="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COPYRIGHT © 2011 </a:t>
            </a:r>
            <a:r>
              <a:rPr lang="en-GB" sz="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ALCATEL-LUCENT.</a:t>
            </a:r>
            <a:r>
              <a:rPr lang="en-GB" sz="600" kern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Geneva" pitchFamily="-108" charset="-128"/>
                <a:cs typeface="Arial" pitchFamily="34" charset="0"/>
              </a:rPr>
              <a:t> </a:t>
            </a:r>
            <a:r>
              <a:rPr lang="en-GB" sz="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Geneva" pitchFamily="-108" charset="-128"/>
              </a:rPr>
              <a:t>ALLE RECHTE VORBEHALTEN.</a:t>
            </a:r>
            <a:r>
              <a:rPr lang="en-GB" sz="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 </a:t>
            </a:r>
            <a:endParaRPr lang="en-GB" sz="600" kern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n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52958" y="1365690"/>
            <a:ext cx="8680450" cy="4719638"/>
          </a:xfrm>
        </p:spPr>
        <p:txBody>
          <a:bodyPr/>
          <a:lstStyle>
            <a:lvl2pPr marL="398463" indent="-166688">
              <a:defRPr/>
            </a:lvl2pPr>
            <a:lvl3pPr marL="514350" indent="-117475">
              <a:defRPr/>
            </a:lvl3pPr>
            <a:lvl4pPr marL="682625" indent="-114300">
              <a:defRPr/>
            </a:lvl4pPr>
            <a:lvl5pPr marL="914400" indent="-165100"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4"/>
          <p:cNvGrpSpPr>
            <a:grpSpLocks/>
          </p:cNvGrpSpPr>
          <p:nvPr userDrawn="1"/>
        </p:nvGrpSpPr>
        <p:grpSpPr bwMode="auto">
          <a:xfrm>
            <a:off x="311150" y="6248400"/>
            <a:ext cx="8526463" cy="304800"/>
            <a:chOff x="518474" y="6484973"/>
            <a:chExt cx="8526824" cy="304046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Straight Connector 16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7" name="Footer Placeholder 2"/>
          <p:cNvSpPr txBox="1">
            <a:spLocks/>
          </p:cNvSpPr>
          <p:nvPr userDrawn="1"/>
        </p:nvSpPr>
        <p:spPr>
          <a:xfrm>
            <a:off x="4333875" y="6354763"/>
            <a:ext cx="484188" cy="241300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EDF2D5E4-FC4C-4EE0-B5E1-AE5A05E855EB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‹N°›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 userDrawn="1"/>
        </p:nvSpPr>
        <p:spPr bwMode="auto">
          <a:xfrm>
            <a:off x="3163888" y="6583363"/>
            <a:ext cx="3427412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de-DE" sz="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COPYRIGHT © 2011 ALCATEL-LUCENT ENTERPRISE. ALLE RECHTE VORBEHALTEN. </a:t>
            </a:r>
            <a:br>
              <a:rPr lang="de-DE" sz="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</a:br>
            <a:endParaRPr lang="de-DE" sz="600" kern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0" name="Picture 2"/>
          <p:cNvSpPr>
            <a:spLocks noChangeAspect="1" noChangeArrowheads="1"/>
          </p:cNvSpPr>
          <p:nvPr userDrawn="1"/>
        </p:nvSpPr>
        <p:spPr bwMode="auto">
          <a:xfrm>
            <a:off x="292100" y="6491288"/>
            <a:ext cx="15271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3636" y="1495425"/>
            <a:ext cx="8613976" cy="4525963"/>
          </a:xfrm>
        </p:spPr>
        <p:txBody>
          <a:bodyPr rtlCol="0">
            <a:normAutofit/>
          </a:bodyPr>
          <a:lstStyle>
            <a:lvl1pPr marL="457200" indent="-457200" algn="l" defTabSz="914400" rtl="0" eaLnBrk="1" latinLnBrk="0" hangingPunct="1">
              <a:spcBef>
                <a:spcPts val="1200"/>
              </a:spcBef>
              <a:buClr>
                <a:schemeClr val="tx1">
                  <a:lumMod val="75000"/>
                  <a:lumOff val="25000"/>
                </a:schemeClr>
              </a:buClr>
              <a:buFont typeface="+mj-lt"/>
              <a:buAutoNum type="arabicPeriod"/>
              <a:defRPr lang="en-US" sz="2800" kern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ts val="300"/>
              </a:spcBef>
              <a:buClrTx/>
              <a:buFontTx/>
              <a:buNone/>
              <a:defRPr lang="en-US" sz="2000" kern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457200" indent="-457200" algn="l" defTabSz="914400" rtl="0" eaLnBrk="1" latinLnBrk="0" hangingPunct="1">
              <a:spcBef>
                <a:spcPts val="1200"/>
              </a:spcBef>
              <a:buFont typeface="+mj-lt"/>
              <a:buAutoNum type="arabicPeriod"/>
              <a:defRPr lang="en-US" sz="2800" kern="120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457200" indent="-457200" algn="l" defTabSz="914400" rtl="0" eaLnBrk="1" latinLnBrk="0" hangingPunct="1">
              <a:spcBef>
                <a:spcPts val="1200"/>
              </a:spcBef>
              <a:buFont typeface="+mj-lt"/>
              <a:buAutoNum type="arabicPeriod"/>
              <a:defRPr lang="en-US" sz="2800" kern="120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457200" indent="-457200" algn="l" defTabSz="914400" rtl="0" eaLnBrk="1" latinLnBrk="0" hangingPunct="1">
              <a:spcBef>
                <a:spcPts val="1200"/>
              </a:spcBef>
              <a:buFont typeface="+mj-lt"/>
              <a:buAutoNum type="arabicPeriod"/>
              <a:defRPr lang="en-US" sz="2800" kern="1200" dirty="0" smtClean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92375" y="237744"/>
            <a:ext cx="8645237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4"/>
          <p:cNvGrpSpPr>
            <a:grpSpLocks/>
          </p:cNvGrpSpPr>
          <p:nvPr userDrawn="1"/>
        </p:nvGrpSpPr>
        <p:grpSpPr bwMode="auto">
          <a:xfrm>
            <a:off x="311150" y="6248400"/>
            <a:ext cx="8526463" cy="304800"/>
            <a:chOff x="518474" y="6484973"/>
            <a:chExt cx="8526824" cy="304046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Straight Connector 36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9" name="Footer Placeholder 2"/>
          <p:cNvSpPr txBox="1">
            <a:spLocks/>
          </p:cNvSpPr>
          <p:nvPr userDrawn="1"/>
        </p:nvSpPr>
        <p:spPr>
          <a:xfrm>
            <a:off x="4333875" y="6354763"/>
            <a:ext cx="484188" cy="241300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F1361897-B087-42F1-A7AC-FF99B8A76E4F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‹N°›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3163888" y="6583362"/>
            <a:ext cx="35925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de-DE" sz="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COPYRIGHT © 2011 ALCATEL-LUCENT ENTERPRISE. ALLE RECHTE VORBEHALTEN. </a:t>
            </a:r>
            <a:br>
              <a:rPr lang="de-DE" sz="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</a:br>
            <a:endParaRPr lang="de-DE" sz="600" kern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1" name="Picture 2"/>
          <p:cNvSpPr>
            <a:spLocks noChangeAspect="1" noChangeArrowheads="1"/>
          </p:cNvSpPr>
          <p:nvPr userDrawn="1"/>
        </p:nvSpPr>
        <p:spPr bwMode="auto">
          <a:xfrm>
            <a:off x="292100" y="6491288"/>
            <a:ext cx="15271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CA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92375" y="241450"/>
            <a:ext cx="8645237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250825" y="1446213"/>
            <a:ext cx="4038600" cy="452596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648200" y="1446213"/>
            <a:ext cx="4038600" cy="452596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4"/>
          <p:cNvGrpSpPr>
            <a:grpSpLocks/>
          </p:cNvGrpSpPr>
          <p:nvPr userDrawn="1"/>
        </p:nvGrpSpPr>
        <p:grpSpPr bwMode="auto">
          <a:xfrm>
            <a:off x="311150" y="6248400"/>
            <a:ext cx="8526463" cy="304800"/>
            <a:chOff x="518474" y="6484973"/>
            <a:chExt cx="8526824" cy="30404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" name="Straight Connector 36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9" name="Footer Placeholder 2"/>
          <p:cNvSpPr txBox="1">
            <a:spLocks/>
          </p:cNvSpPr>
          <p:nvPr userDrawn="1"/>
        </p:nvSpPr>
        <p:spPr>
          <a:xfrm>
            <a:off x="4333875" y="6354763"/>
            <a:ext cx="484188" cy="241300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7E91342A-9D94-4B4B-9E66-2C9801AFCC48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‹N°›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</p:txBody>
      </p:sp>
      <p:sp>
        <p:nvSpPr>
          <p:cNvPr id="10" name="Rectangle 9"/>
          <p:cNvSpPr>
            <a:spLocks noChangeArrowheads="1"/>
          </p:cNvSpPr>
          <p:nvPr userDrawn="1"/>
        </p:nvSpPr>
        <p:spPr bwMode="auto">
          <a:xfrm>
            <a:off x="3163888" y="6583363"/>
            <a:ext cx="3478212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de-DE" sz="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COPYRIGHT © 2011 ALCATEL-LUCENT ENTERPRISE. ALLE RECHTE VORBEHALTEN. </a:t>
            </a:r>
            <a:br>
              <a:rPr lang="de-DE" sz="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</a:br>
            <a:endParaRPr lang="de-DE" sz="600" kern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1" name="Picture 2"/>
          <p:cNvSpPr>
            <a:spLocks noChangeAspect="1" noChangeArrowheads="1"/>
          </p:cNvSpPr>
          <p:nvPr userDrawn="1"/>
        </p:nvSpPr>
        <p:spPr bwMode="auto">
          <a:xfrm>
            <a:off x="292100" y="6491288"/>
            <a:ext cx="15271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CA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96656" y="2119884"/>
            <a:ext cx="8296847" cy="1143000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91726" y="3288963"/>
            <a:ext cx="6210065" cy="400110"/>
          </a:xfrm>
          <a:noFill/>
        </p:spPr>
        <p:txBody>
          <a:bodyPr lIns="91440" tIns="45720" rIns="91440" bIns="45720" rtlCol="0">
            <a:spAutoFit/>
          </a:bodyPr>
          <a:lstStyle>
            <a:lvl1pPr marL="0" indent="0">
              <a:buNone/>
              <a:def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6"/>
          <p:cNvGrpSpPr>
            <a:grpSpLocks/>
          </p:cNvGrpSpPr>
          <p:nvPr userDrawn="1"/>
        </p:nvGrpSpPr>
        <p:grpSpPr bwMode="auto">
          <a:xfrm>
            <a:off x="311150" y="6248400"/>
            <a:ext cx="8526463" cy="304800"/>
            <a:chOff x="518474" y="6484973"/>
            <a:chExt cx="8526824" cy="304046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 l="73026"/>
            <a:stretch>
              <a:fillRect/>
            </a:stretch>
          </p:blipFill>
          <p:spPr bwMode="auto">
            <a:xfrm>
              <a:off x="7581205" y="6484973"/>
              <a:ext cx="1464093" cy="3040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" name="Straight Connector 38"/>
            <p:cNvCxnSpPr>
              <a:cxnSpLocks noChangeShapeType="1"/>
            </p:cNvCxnSpPr>
            <p:nvPr/>
          </p:nvCxnSpPr>
          <p:spPr bwMode="auto">
            <a:xfrm rot="10800000">
              <a:off x="518474" y="6628605"/>
              <a:ext cx="7023260" cy="0"/>
            </a:xfrm>
            <a:prstGeom prst="line">
              <a:avLst/>
            </a:prstGeom>
            <a:noFill/>
            <a:ln w="34925" cap="rnd" algn="ctr">
              <a:solidFill>
                <a:schemeClr val="tx1"/>
              </a:solidFill>
              <a:prstDash val="sysDot"/>
              <a:round/>
              <a:headEnd/>
              <a:tailEnd/>
            </a:ln>
          </p:spPr>
        </p:cxnSp>
      </p:grpSp>
      <p:sp>
        <p:nvSpPr>
          <p:cNvPr id="7" name="Footer Placeholder 2"/>
          <p:cNvSpPr txBox="1">
            <a:spLocks/>
          </p:cNvSpPr>
          <p:nvPr userDrawn="1"/>
        </p:nvSpPr>
        <p:spPr>
          <a:xfrm>
            <a:off x="4333875" y="6354763"/>
            <a:ext cx="484188" cy="241300"/>
          </a:xfrm>
          <a:prstGeom prst="rect">
            <a:avLst/>
          </a:prstGeom>
        </p:spPr>
        <p:txBody>
          <a:bodyPr anchor="b"/>
          <a:lstStyle>
            <a:defPPr>
              <a:defRPr lang="en-GB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  <a:latin typeface="Tahoma" pitchFamily="34" charset="0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BDF9C248-6FEB-4255-909F-91EBBBABA1D8}" type="slidenum">
              <a:rPr lang="en-US" sz="600" smtClean="0">
                <a:solidFill>
                  <a:schemeClr val="tx1">
                    <a:lumMod val="50000"/>
                    <a:lumOff val="50000"/>
                  </a:schemeClr>
                </a:solidFill>
                <a:cs typeface="+mn-cs"/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‹N°›</a:t>
            </a:fld>
            <a:endParaRPr lang="en-US" sz="600" dirty="0">
              <a:solidFill>
                <a:schemeClr val="tx1">
                  <a:lumMod val="50000"/>
                  <a:lumOff val="50000"/>
                </a:schemeClr>
              </a:solidFill>
              <a:cs typeface="+mn-cs"/>
            </a:endParaRPr>
          </a:p>
        </p:txBody>
      </p:sp>
      <p:sp>
        <p:nvSpPr>
          <p:cNvPr id="8" name="Rectangle 7"/>
          <p:cNvSpPr>
            <a:spLocks noChangeArrowheads="1"/>
          </p:cNvSpPr>
          <p:nvPr userDrawn="1"/>
        </p:nvSpPr>
        <p:spPr bwMode="auto">
          <a:xfrm>
            <a:off x="3163888" y="6583363"/>
            <a:ext cx="3592512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8" tIns="45714" rIns="91428" bIns="45714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de-DE" sz="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  <a:t>COPYRIGHT © 2011 ALCATEL-LUCENT ENTERPRISE. ALLE RECHTE VORBEHALTEN. </a:t>
            </a:r>
            <a:br>
              <a:rPr lang="de-DE" sz="6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rPr>
            </a:br>
            <a:endParaRPr lang="de-DE" sz="600" kern="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9" name="Picture 2"/>
          <p:cNvSpPr>
            <a:spLocks noChangeAspect="1" noChangeArrowheads="1"/>
          </p:cNvSpPr>
          <p:nvPr userDrawn="1"/>
        </p:nvSpPr>
        <p:spPr bwMode="auto">
          <a:xfrm>
            <a:off x="292100" y="6491288"/>
            <a:ext cx="1527175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CA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92375" y="241450"/>
            <a:ext cx="8645237" cy="1143000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N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4000" y="1360488"/>
            <a:ext cx="8583613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7" name="Title Placeholder 10"/>
          <p:cNvSpPr>
            <a:spLocks noGrp="1"/>
          </p:cNvSpPr>
          <p:nvPr>
            <p:ph type="title"/>
          </p:nvPr>
        </p:nvSpPr>
        <p:spPr bwMode="auto">
          <a:xfrm>
            <a:off x="192088" y="233363"/>
            <a:ext cx="8645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2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Tahoma" pitchFamily="34" charset="0"/>
        </a:defRPr>
      </a:lvl9pPr>
    </p:titleStyle>
    <p:bodyStyle>
      <a:lvl1pPr marL="171450" indent="-171450" algn="l" rtl="0" eaLnBrk="0" fontAlgn="base" hangingPunct="0">
        <a:spcBef>
          <a:spcPct val="20000"/>
        </a:spcBef>
        <a:spcAft>
          <a:spcPts val="600"/>
        </a:spcAft>
        <a:buClr>
          <a:srgbClr val="6639B7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92100" indent="-177800" algn="l" rtl="0" eaLnBrk="0" fontAlgn="base" hangingPunct="0">
        <a:spcBef>
          <a:spcPct val="20000"/>
        </a:spcBef>
        <a:spcAft>
          <a:spcPts val="600"/>
        </a:spcAft>
        <a:buClr>
          <a:srgbClr val="6639B7"/>
        </a:buClr>
        <a:buFont typeface="Tahoma" pitchFamily="34" charset="0"/>
        <a:buChar char="­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520700" indent="-228600" algn="l" rtl="0" eaLnBrk="0" fontAlgn="base" hangingPunct="0">
        <a:spcBef>
          <a:spcPct val="20000"/>
        </a:spcBef>
        <a:spcAft>
          <a:spcPts val="600"/>
        </a:spcAft>
        <a:buClr>
          <a:srgbClr val="6639B7"/>
        </a:buClr>
        <a:buFont typeface="Tahoma" pitchFamily="34" charset="0"/>
        <a:buChar char="­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744538" indent="-228600" algn="l" rtl="0" eaLnBrk="0" fontAlgn="base" hangingPunct="0">
        <a:spcBef>
          <a:spcPct val="20000"/>
        </a:spcBef>
        <a:spcAft>
          <a:spcPts val="600"/>
        </a:spcAft>
        <a:buClr>
          <a:srgbClr val="6639B7"/>
        </a:buClr>
        <a:buFont typeface="Tahoma" pitchFamily="34" charset="0"/>
        <a:buChar char="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977900" indent="-228600" algn="l" rtl="0" eaLnBrk="0" fontAlgn="base" hangingPunct="0">
        <a:spcBef>
          <a:spcPct val="20000"/>
        </a:spcBef>
        <a:spcAft>
          <a:spcPts val="600"/>
        </a:spcAft>
        <a:buClr>
          <a:srgbClr val="6639B7"/>
        </a:buClr>
        <a:buFont typeface="Tahoma" pitchFamily="34" charset="0"/>
        <a:buChar char="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3" Type="http://schemas.openxmlformats.org/officeDocument/2006/relationships/image" Target="../media/image22.jpeg"/><Relationship Id="rId7" Type="http://schemas.openxmlformats.org/officeDocument/2006/relationships/slide" Target="slide4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2.xml"/><Relationship Id="rId11" Type="http://schemas.openxmlformats.org/officeDocument/2006/relationships/slide" Target="slide14.xml"/><Relationship Id="rId5" Type="http://schemas.openxmlformats.org/officeDocument/2006/relationships/slide" Target="slide54.xml"/><Relationship Id="rId10" Type="http://schemas.openxmlformats.org/officeDocument/2006/relationships/slide" Target="slide36.xml"/><Relationship Id="rId4" Type="http://schemas.openxmlformats.org/officeDocument/2006/relationships/slide" Target="slide5.xml"/><Relationship Id="rId9" Type="http://schemas.openxmlformats.org/officeDocument/2006/relationships/slide" Target="slide2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3" Type="http://schemas.openxmlformats.org/officeDocument/2006/relationships/image" Target="../media/image23.png"/><Relationship Id="rId7" Type="http://schemas.openxmlformats.org/officeDocument/2006/relationships/slide" Target="slide4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2.xml"/><Relationship Id="rId11" Type="http://schemas.openxmlformats.org/officeDocument/2006/relationships/slide" Target="slide14.xml"/><Relationship Id="rId5" Type="http://schemas.openxmlformats.org/officeDocument/2006/relationships/slide" Target="slide54.xml"/><Relationship Id="rId10" Type="http://schemas.openxmlformats.org/officeDocument/2006/relationships/slide" Target="slide36.xml"/><Relationship Id="rId4" Type="http://schemas.openxmlformats.org/officeDocument/2006/relationships/slide" Target="slide5.xml"/><Relationship Id="rId9" Type="http://schemas.openxmlformats.org/officeDocument/2006/relationships/slide" Target="slide2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5.xml"/><Relationship Id="rId7" Type="http://schemas.openxmlformats.org/officeDocument/2006/relationships/slide" Target="slide3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14.xml"/><Relationship Id="rId4" Type="http://schemas.openxmlformats.org/officeDocument/2006/relationships/slide" Target="slide54.xml"/><Relationship Id="rId9" Type="http://schemas.openxmlformats.org/officeDocument/2006/relationships/slide" Target="slide3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13" Type="http://schemas.openxmlformats.org/officeDocument/2006/relationships/image" Target="../media/image26.png"/><Relationship Id="rId3" Type="http://schemas.openxmlformats.org/officeDocument/2006/relationships/image" Target="../media/image24.png"/><Relationship Id="rId7" Type="http://schemas.openxmlformats.org/officeDocument/2006/relationships/slide" Target="slide46.xml"/><Relationship Id="rId12" Type="http://schemas.openxmlformats.org/officeDocument/2006/relationships/slide" Target="slide1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2.xml"/><Relationship Id="rId11" Type="http://schemas.openxmlformats.org/officeDocument/2006/relationships/slide" Target="slide36.xml"/><Relationship Id="rId5" Type="http://schemas.openxmlformats.org/officeDocument/2006/relationships/slide" Target="slide54.xml"/><Relationship Id="rId10" Type="http://schemas.openxmlformats.org/officeDocument/2006/relationships/image" Target="../media/image25.jpeg"/><Relationship Id="rId4" Type="http://schemas.openxmlformats.org/officeDocument/2006/relationships/slide" Target="slide5.xml"/><Relationship Id="rId9" Type="http://schemas.openxmlformats.org/officeDocument/2006/relationships/slide" Target="slide2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3" Type="http://schemas.openxmlformats.org/officeDocument/2006/relationships/slide" Target="slide14.xml"/><Relationship Id="rId7" Type="http://schemas.openxmlformats.org/officeDocument/2006/relationships/slide" Target="slide4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2.xml"/><Relationship Id="rId11" Type="http://schemas.openxmlformats.org/officeDocument/2006/relationships/slide" Target="slide36.xml"/><Relationship Id="rId5" Type="http://schemas.openxmlformats.org/officeDocument/2006/relationships/slide" Target="slide54.xml"/><Relationship Id="rId10" Type="http://schemas.openxmlformats.org/officeDocument/2006/relationships/image" Target="../media/image27.jpeg"/><Relationship Id="rId4" Type="http://schemas.openxmlformats.org/officeDocument/2006/relationships/slide" Target="slide5.xml"/><Relationship Id="rId9" Type="http://schemas.openxmlformats.org/officeDocument/2006/relationships/slide" Target="slide2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28.xml"/><Relationship Id="rId3" Type="http://schemas.openxmlformats.org/officeDocument/2006/relationships/image" Target="../media/image28.jpeg"/><Relationship Id="rId7" Type="http://schemas.openxmlformats.org/officeDocument/2006/relationships/slide" Target="slide14.xml"/><Relationship Id="rId12" Type="http://schemas.openxmlformats.org/officeDocument/2006/relationships/slide" Target="slide3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1.jpeg"/><Relationship Id="rId11" Type="http://schemas.openxmlformats.org/officeDocument/2006/relationships/slide" Target="slide46.xml"/><Relationship Id="rId5" Type="http://schemas.openxmlformats.org/officeDocument/2006/relationships/image" Target="../media/image30.jpeg"/><Relationship Id="rId10" Type="http://schemas.openxmlformats.org/officeDocument/2006/relationships/slide" Target="slide52.xml"/><Relationship Id="rId4" Type="http://schemas.openxmlformats.org/officeDocument/2006/relationships/image" Target="../media/image29.jpeg"/><Relationship Id="rId9" Type="http://schemas.openxmlformats.org/officeDocument/2006/relationships/slide" Target="slide54.xml"/><Relationship Id="rId14" Type="http://schemas.openxmlformats.org/officeDocument/2006/relationships/slide" Target="slide3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3" Type="http://schemas.openxmlformats.org/officeDocument/2006/relationships/slide" Target="slide14.xml"/><Relationship Id="rId7" Type="http://schemas.openxmlformats.org/officeDocument/2006/relationships/slide" Target="slide46.xml"/><Relationship Id="rId12" Type="http://schemas.openxmlformats.org/officeDocument/2006/relationships/image" Target="../media/image3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2.xml"/><Relationship Id="rId11" Type="http://schemas.openxmlformats.org/officeDocument/2006/relationships/image" Target="../media/image32.jpeg"/><Relationship Id="rId5" Type="http://schemas.openxmlformats.org/officeDocument/2006/relationships/slide" Target="slide54.xml"/><Relationship Id="rId10" Type="http://schemas.openxmlformats.org/officeDocument/2006/relationships/slide" Target="slide36.xml"/><Relationship Id="rId4" Type="http://schemas.openxmlformats.org/officeDocument/2006/relationships/slide" Target="slide5.xml"/><Relationship Id="rId9" Type="http://schemas.openxmlformats.org/officeDocument/2006/relationships/slide" Target="slide2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3" Type="http://schemas.openxmlformats.org/officeDocument/2006/relationships/image" Target="../media/image34.jpeg"/><Relationship Id="rId7" Type="http://schemas.openxmlformats.org/officeDocument/2006/relationships/slide" Target="slide54.xml"/><Relationship Id="rId12" Type="http://schemas.openxmlformats.org/officeDocument/2006/relationships/slide" Target="slide3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.xml"/><Relationship Id="rId11" Type="http://schemas.openxmlformats.org/officeDocument/2006/relationships/slide" Target="slide28.xml"/><Relationship Id="rId5" Type="http://schemas.openxmlformats.org/officeDocument/2006/relationships/slide" Target="slide14.xml"/><Relationship Id="rId10" Type="http://schemas.openxmlformats.org/officeDocument/2006/relationships/slide" Target="slide32.xml"/><Relationship Id="rId4" Type="http://schemas.openxmlformats.org/officeDocument/2006/relationships/image" Target="../media/image35.jpeg"/><Relationship Id="rId9" Type="http://schemas.openxmlformats.org/officeDocument/2006/relationships/slide" Target="slide4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slide" Target="slide46.xml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12" Type="http://schemas.openxmlformats.org/officeDocument/2006/relationships/slide" Target="slide52.xml"/><Relationship Id="rId2" Type="http://schemas.openxmlformats.org/officeDocument/2006/relationships/notesSlide" Target="../notesSlides/notesSlide18.xml"/><Relationship Id="rId16" Type="http://schemas.openxmlformats.org/officeDocument/2006/relationships/slide" Target="slide3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9.jpeg"/><Relationship Id="rId11" Type="http://schemas.openxmlformats.org/officeDocument/2006/relationships/slide" Target="slide54.xml"/><Relationship Id="rId5" Type="http://schemas.openxmlformats.org/officeDocument/2006/relationships/image" Target="../media/image38.png"/><Relationship Id="rId15" Type="http://schemas.openxmlformats.org/officeDocument/2006/relationships/slide" Target="slide28.xml"/><Relationship Id="rId10" Type="http://schemas.openxmlformats.org/officeDocument/2006/relationships/slide" Target="slide5.xml"/><Relationship Id="rId4" Type="http://schemas.openxmlformats.org/officeDocument/2006/relationships/image" Target="../media/image37.jpeg"/><Relationship Id="rId9" Type="http://schemas.openxmlformats.org/officeDocument/2006/relationships/slide" Target="slide14.xml"/><Relationship Id="rId14" Type="http://schemas.openxmlformats.org/officeDocument/2006/relationships/slide" Target="slide3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13" Type="http://schemas.openxmlformats.org/officeDocument/2006/relationships/slide" Target="slide46.xml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12" Type="http://schemas.openxmlformats.org/officeDocument/2006/relationships/slide" Target="slide52.xml"/><Relationship Id="rId2" Type="http://schemas.openxmlformats.org/officeDocument/2006/relationships/notesSlide" Target="../notesSlides/notesSlide19.xml"/><Relationship Id="rId16" Type="http://schemas.openxmlformats.org/officeDocument/2006/relationships/slide" Target="slide3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5.jpeg"/><Relationship Id="rId11" Type="http://schemas.openxmlformats.org/officeDocument/2006/relationships/slide" Target="slide54.xml"/><Relationship Id="rId5" Type="http://schemas.openxmlformats.org/officeDocument/2006/relationships/image" Target="../media/image44.jpeg"/><Relationship Id="rId15" Type="http://schemas.openxmlformats.org/officeDocument/2006/relationships/slide" Target="slide28.xml"/><Relationship Id="rId10" Type="http://schemas.openxmlformats.org/officeDocument/2006/relationships/slide" Target="slide5.xml"/><Relationship Id="rId4" Type="http://schemas.openxmlformats.org/officeDocument/2006/relationships/image" Target="../media/image43.jpeg"/><Relationship Id="rId9" Type="http://schemas.openxmlformats.org/officeDocument/2006/relationships/slide" Target="slide14.xml"/><Relationship Id="rId14" Type="http://schemas.openxmlformats.org/officeDocument/2006/relationships/slide" Target="slide3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28.xml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12" Type="http://schemas.openxmlformats.org/officeDocument/2006/relationships/slide" Target="slide3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1.jpeg"/><Relationship Id="rId11" Type="http://schemas.openxmlformats.org/officeDocument/2006/relationships/slide" Target="slide52.xml"/><Relationship Id="rId5" Type="http://schemas.openxmlformats.org/officeDocument/2006/relationships/image" Target="../media/image50.jpeg"/><Relationship Id="rId15" Type="http://schemas.openxmlformats.org/officeDocument/2006/relationships/slide" Target="slide46.xml"/><Relationship Id="rId10" Type="http://schemas.openxmlformats.org/officeDocument/2006/relationships/slide" Target="slide54.xml"/><Relationship Id="rId4" Type="http://schemas.openxmlformats.org/officeDocument/2006/relationships/image" Target="../media/image49.jpeg"/><Relationship Id="rId9" Type="http://schemas.openxmlformats.org/officeDocument/2006/relationships/slide" Target="slide5.xml"/><Relationship Id="rId14" Type="http://schemas.openxmlformats.org/officeDocument/2006/relationships/slide" Target="slide3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28.xml"/><Relationship Id="rId3" Type="http://schemas.openxmlformats.org/officeDocument/2006/relationships/image" Target="../media/image53.jpeg"/><Relationship Id="rId7" Type="http://schemas.openxmlformats.org/officeDocument/2006/relationships/slide" Target="slide14.xml"/><Relationship Id="rId12" Type="http://schemas.openxmlformats.org/officeDocument/2006/relationships/slide" Target="slide3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6.jpeg"/><Relationship Id="rId11" Type="http://schemas.openxmlformats.org/officeDocument/2006/relationships/slide" Target="slide46.xml"/><Relationship Id="rId5" Type="http://schemas.openxmlformats.org/officeDocument/2006/relationships/image" Target="../media/image55.jpeg"/><Relationship Id="rId10" Type="http://schemas.openxmlformats.org/officeDocument/2006/relationships/slide" Target="slide52.xml"/><Relationship Id="rId4" Type="http://schemas.openxmlformats.org/officeDocument/2006/relationships/image" Target="../media/image54.jpeg"/><Relationship Id="rId9" Type="http://schemas.openxmlformats.org/officeDocument/2006/relationships/slide" Target="slide54.xml"/><Relationship Id="rId14" Type="http://schemas.openxmlformats.org/officeDocument/2006/relationships/slide" Target="slide3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gif"/><Relationship Id="rId13" Type="http://schemas.openxmlformats.org/officeDocument/2006/relationships/slide" Target="slide14.xml"/><Relationship Id="rId18" Type="http://schemas.openxmlformats.org/officeDocument/2006/relationships/slide" Target="slide28.xml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12" Type="http://schemas.openxmlformats.org/officeDocument/2006/relationships/image" Target="../media/image66.png"/><Relationship Id="rId17" Type="http://schemas.openxmlformats.org/officeDocument/2006/relationships/slide" Target="slide32.xml"/><Relationship Id="rId2" Type="http://schemas.openxmlformats.org/officeDocument/2006/relationships/notesSlide" Target="../notesSlides/notesSlide22.xml"/><Relationship Id="rId16" Type="http://schemas.openxmlformats.org/officeDocument/2006/relationships/slide" Target="slide46.xml"/><Relationship Id="rId20" Type="http://schemas.openxmlformats.org/officeDocument/2006/relationships/slide" Target="slide5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0.jpeg"/><Relationship Id="rId11" Type="http://schemas.openxmlformats.org/officeDocument/2006/relationships/image" Target="../media/image65.png"/><Relationship Id="rId5" Type="http://schemas.openxmlformats.org/officeDocument/2006/relationships/image" Target="../media/image59.jpeg"/><Relationship Id="rId15" Type="http://schemas.openxmlformats.org/officeDocument/2006/relationships/slide" Target="slide52.xml"/><Relationship Id="rId10" Type="http://schemas.openxmlformats.org/officeDocument/2006/relationships/image" Target="../media/image64.png"/><Relationship Id="rId19" Type="http://schemas.openxmlformats.org/officeDocument/2006/relationships/slide" Target="slide36.xml"/><Relationship Id="rId4" Type="http://schemas.openxmlformats.org/officeDocument/2006/relationships/image" Target="../media/image58.jpeg"/><Relationship Id="rId9" Type="http://schemas.openxmlformats.org/officeDocument/2006/relationships/image" Target="../media/image63.jpeg"/><Relationship Id="rId14" Type="http://schemas.openxmlformats.org/officeDocument/2006/relationships/slide" Target="slide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3" Type="http://schemas.openxmlformats.org/officeDocument/2006/relationships/image" Target="../media/image67.jpeg"/><Relationship Id="rId7" Type="http://schemas.openxmlformats.org/officeDocument/2006/relationships/slide" Target="slide54.xml"/><Relationship Id="rId12" Type="http://schemas.openxmlformats.org/officeDocument/2006/relationships/slide" Target="slide36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.xml"/><Relationship Id="rId11" Type="http://schemas.openxmlformats.org/officeDocument/2006/relationships/slide" Target="slide28.xml"/><Relationship Id="rId5" Type="http://schemas.openxmlformats.org/officeDocument/2006/relationships/slide" Target="slide14.xml"/><Relationship Id="rId10" Type="http://schemas.openxmlformats.org/officeDocument/2006/relationships/slide" Target="slide32.xml"/><Relationship Id="rId4" Type="http://schemas.openxmlformats.org/officeDocument/2006/relationships/image" Target="../media/image68.jpeg"/><Relationship Id="rId9" Type="http://schemas.openxmlformats.org/officeDocument/2006/relationships/slide" Target="slide4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slide" Target="slide5.xml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13" Type="http://schemas.openxmlformats.org/officeDocument/2006/relationships/image" Target="../media/image76.png"/><Relationship Id="rId3" Type="http://schemas.openxmlformats.org/officeDocument/2006/relationships/slide" Target="slide14.xml"/><Relationship Id="rId7" Type="http://schemas.openxmlformats.org/officeDocument/2006/relationships/slide" Target="slide32.xml"/><Relationship Id="rId12" Type="http://schemas.openxmlformats.org/officeDocument/2006/relationships/slide" Target="slide46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2.xml"/><Relationship Id="rId11" Type="http://schemas.openxmlformats.org/officeDocument/2006/relationships/slide" Target="slide36.xml"/><Relationship Id="rId5" Type="http://schemas.openxmlformats.org/officeDocument/2006/relationships/slide" Target="slide54.xml"/><Relationship Id="rId10" Type="http://schemas.openxmlformats.org/officeDocument/2006/relationships/image" Target="../media/image75.png"/><Relationship Id="rId4" Type="http://schemas.openxmlformats.org/officeDocument/2006/relationships/slide" Target="slide5.xml"/><Relationship Id="rId9" Type="http://schemas.openxmlformats.org/officeDocument/2006/relationships/image" Target="../media/image7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slide" Target="slide46.xml"/><Relationship Id="rId3" Type="http://schemas.openxmlformats.org/officeDocument/2006/relationships/image" Target="../media/image77.png"/><Relationship Id="rId7" Type="http://schemas.openxmlformats.org/officeDocument/2006/relationships/image" Target="../media/image81.jpeg"/><Relationship Id="rId12" Type="http://schemas.openxmlformats.org/officeDocument/2006/relationships/slide" Target="slide52.xml"/><Relationship Id="rId2" Type="http://schemas.openxmlformats.org/officeDocument/2006/relationships/notesSlide" Target="../notesSlides/notesSlide26.xml"/><Relationship Id="rId16" Type="http://schemas.openxmlformats.org/officeDocument/2006/relationships/slide" Target="slide3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0.jpeg"/><Relationship Id="rId11" Type="http://schemas.openxmlformats.org/officeDocument/2006/relationships/slide" Target="slide54.xml"/><Relationship Id="rId5" Type="http://schemas.openxmlformats.org/officeDocument/2006/relationships/image" Target="../media/image79.png"/><Relationship Id="rId15" Type="http://schemas.openxmlformats.org/officeDocument/2006/relationships/slide" Target="slide28.xml"/><Relationship Id="rId10" Type="http://schemas.openxmlformats.org/officeDocument/2006/relationships/slide" Target="slide5.xml"/><Relationship Id="rId4" Type="http://schemas.openxmlformats.org/officeDocument/2006/relationships/image" Target="../media/image78.png"/><Relationship Id="rId9" Type="http://schemas.openxmlformats.org/officeDocument/2006/relationships/slide" Target="slide14.xml"/><Relationship Id="rId14" Type="http://schemas.openxmlformats.org/officeDocument/2006/relationships/slide" Target="slide3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54.xml"/><Relationship Id="rId13" Type="http://schemas.openxmlformats.org/officeDocument/2006/relationships/slide" Target="slide36.xml"/><Relationship Id="rId3" Type="http://schemas.openxmlformats.org/officeDocument/2006/relationships/image" Target="../media/image83.jpeg"/><Relationship Id="rId7" Type="http://schemas.openxmlformats.org/officeDocument/2006/relationships/slide" Target="slide5.xml"/><Relationship Id="rId12" Type="http://schemas.openxmlformats.org/officeDocument/2006/relationships/slide" Target="slide28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Relationship Id="rId6" Type="http://schemas.openxmlformats.org/officeDocument/2006/relationships/slide" Target="slide14.xml"/><Relationship Id="rId11" Type="http://schemas.openxmlformats.org/officeDocument/2006/relationships/slide" Target="slide32.xml"/><Relationship Id="rId5" Type="http://schemas.openxmlformats.org/officeDocument/2006/relationships/image" Target="../media/image85.jpeg"/><Relationship Id="rId10" Type="http://schemas.openxmlformats.org/officeDocument/2006/relationships/slide" Target="slide46.xml"/><Relationship Id="rId4" Type="http://schemas.openxmlformats.org/officeDocument/2006/relationships/image" Target="../media/image84.jpeg"/><Relationship Id="rId9" Type="http://schemas.openxmlformats.org/officeDocument/2006/relationships/slide" Target="slide5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3" Type="http://schemas.openxmlformats.org/officeDocument/2006/relationships/slide" Target="slide14.xml"/><Relationship Id="rId7" Type="http://schemas.openxmlformats.org/officeDocument/2006/relationships/slide" Target="slide46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2.xml"/><Relationship Id="rId11" Type="http://schemas.openxmlformats.org/officeDocument/2006/relationships/slide" Target="slide36.xml"/><Relationship Id="rId5" Type="http://schemas.openxmlformats.org/officeDocument/2006/relationships/slide" Target="slide54.xml"/><Relationship Id="rId10" Type="http://schemas.openxmlformats.org/officeDocument/2006/relationships/image" Target="../media/image86.jpeg"/><Relationship Id="rId4" Type="http://schemas.openxmlformats.org/officeDocument/2006/relationships/slide" Target="slide28.xml"/><Relationship Id="rId9" Type="http://schemas.openxmlformats.org/officeDocument/2006/relationships/slide" Target="slide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3" Type="http://schemas.openxmlformats.org/officeDocument/2006/relationships/image" Target="../media/image87.png"/><Relationship Id="rId7" Type="http://schemas.openxmlformats.org/officeDocument/2006/relationships/slide" Target="slide54.xml"/><Relationship Id="rId12" Type="http://schemas.openxmlformats.org/officeDocument/2006/relationships/slide" Target="slide46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8.xml"/><Relationship Id="rId11" Type="http://schemas.openxmlformats.org/officeDocument/2006/relationships/slide" Target="slide36.xml"/><Relationship Id="rId5" Type="http://schemas.openxmlformats.org/officeDocument/2006/relationships/slide" Target="slide14.xml"/><Relationship Id="rId10" Type="http://schemas.openxmlformats.org/officeDocument/2006/relationships/slide" Target="slide5.xml"/><Relationship Id="rId4" Type="http://schemas.openxmlformats.org/officeDocument/2006/relationships/image" Target="../media/image88.jpeg"/><Relationship Id="rId9" Type="http://schemas.openxmlformats.org/officeDocument/2006/relationships/slide" Target="slide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3" Type="http://schemas.openxmlformats.org/officeDocument/2006/relationships/image" Target="../media/image89.png"/><Relationship Id="rId7" Type="http://schemas.openxmlformats.org/officeDocument/2006/relationships/slide" Target="slide54.xml"/><Relationship Id="rId12" Type="http://schemas.openxmlformats.org/officeDocument/2006/relationships/slide" Target="slide46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8.xml"/><Relationship Id="rId11" Type="http://schemas.openxmlformats.org/officeDocument/2006/relationships/slide" Target="slide36.xml"/><Relationship Id="rId5" Type="http://schemas.openxmlformats.org/officeDocument/2006/relationships/slide" Target="slide14.xml"/><Relationship Id="rId10" Type="http://schemas.openxmlformats.org/officeDocument/2006/relationships/slide" Target="slide5.xml"/><Relationship Id="rId4" Type="http://schemas.openxmlformats.org/officeDocument/2006/relationships/image" Target="../media/image90.png"/><Relationship Id="rId9" Type="http://schemas.openxmlformats.org/officeDocument/2006/relationships/slide" Target="slide3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eg"/><Relationship Id="rId13" Type="http://schemas.openxmlformats.org/officeDocument/2006/relationships/slide" Target="slide32.xml"/><Relationship Id="rId3" Type="http://schemas.openxmlformats.org/officeDocument/2006/relationships/image" Target="../media/image91.wmf"/><Relationship Id="rId7" Type="http://schemas.openxmlformats.org/officeDocument/2006/relationships/image" Target="../media/image95.jpeg"/><Relationship Id="rId12" Type="http://schemas.openxmlformats.org/officeDocument/2006/relationships/slide" Target="slide52.xml"/><Relationship Id="rId17" Type="http://schemas.openxmlformats.org/officeDocument/2006/relationships/image" Target="../media/image97.png"/><Relationship Id="rId2" Type="http://schemas.openxmlformats.org/officeDocument/2006/relationships/notesSlide" Target="../notesSlides/notesSlide31.xml"/><Relationship Id="rId16" Type="http://schemas.openxmlformats.org/officeDocument/2006/relationships/slide" Target="slide4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4.png"/><Relationship Id="rId11" Type="http://schemas.openxmlformats.org/officeDocument/2006/relationships/slide" Target="slide54.xml"/><Relationship Id="rId5" Type="http://schemas.openxmlformats.org/officeDocument/2006/relationships/image" Target="../media/image93.png"/><Relationship Id="rId15" Type="http://schemas.openxmlformats.org/officeDocument/2006/relationships/slide" Target="slide36.xml"/><Relationship Id="rId10" Type="http://schemas.openxmlformats.org/officeDocument/2006/relationships/slide" Target="slide28.xml"/><Relationship Id="rId4" Type="http://schemas.openxmlformats.org/officeDocument/2006/relationships/image" Target="../media/image92.png"/><Relationship Id="rId9" Type="http://schemas.openxmlformats.org/officeDocument/2006/relationships/slide" Target="slide14.xml"/><Relationship Id="rId14" Type="http://schemas.openxmlformats.org/officeDocument/2006/relationships/slide" Target="slide5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52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4.xml"/><Relationship Id="rId11" Type="http://schemas.openxmlformats.org/officeDocument/2006/relationships/slide" Target="slide36.xml"/><Relationship Id="rId5" Type="http://schemas.openxmlformats.org/officeDocument/2006/relationships/slide" Target="slide14.xml"/><Relationship Id="rId10" Type="http://schemas.openxmlformats.org/officeDocument/2006/relationships/image" Target="../media/image98.jpeg"/><Relationship Id="rId4" Type="http://schemas.openxmlformats.org/officeDocument/2006/relationships/slide" Target="slide28.xml"/><Relationship Id="rId9" Type="http://schemas.openxmlformats.org/officeDocument/2006/relationships/slide" Target="slide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slide" Target="slide32.xml"/><Relationship Id="rId7" Type="http://schemas.openxmlformats.org/officeDocument/2006/relationships/slide" Target="slide52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4.xml"/><Relationship Id="rId11" Type="http://schemas.openxmlformats.org/officeDocument/2006/relationships/slide" Target="slide36.xml"/><Relationship Id="rId5" Type="http://schemas.openxmlformats.org/officeDocument/2006/relationships/slide" Target="slide14.xml"/><Relationship Id="rId10" Type="http://schemas.openxmlformats.org/officeDocument/2006/relationships/image" Target="../media/image99.png"/><Relationship Id="rId4" Type="http://schemas.openxmlformats.org/officeDocument/2006/relationships/slide" Target="slide28.xml"/><Relationship Id="rId9" Type="http://schemas.openxmlformats.org/officeDocument/2006/relationships/slide" Target="slide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7" Type="http://schemas.openxmlformats.org/officeDocument/2006/relationships/image" Target="../media/image10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2.jpe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3" Type="http://schemas.openxmlformats.org/officeDocument/2006/relationships/image" Target="../media/image104.png"/><Relationship Id="rId7" Type="http://schemas.openxmlformats.org/officeDocument/2006/relationships/slide" Target="slide54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14.xml"/><Relationship Id="rId11" Type="http://schemas.openxmlformats.org/officeDocument/2006/relationships/slide" Target="slide36.xml"/><Relationship Id="rId5" Type="http://schemas.openxmlformats.org/officeDocument/2006/relationships/slide" Target="slide28.xml"/><Relationship Id="rId10" Type="http://schemas.openxmlformats.org/officeDocument/2006/relationships/slide" Target="slide5.xml"/><Relationship Id="rId4" Type="http://schemas.openxmlformats.org/officeDocument/2006/relationships/slide" Target="slide32.xml"/><Relationship Id="rId9" Type="http://schemas.openxmlformats.org/officeDocument/2006/relationships/slide" Target="slide4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3" Type="http://schemas.openxmlformats.org/officeDocument/2006/relationships/slide" Target="slide36.xml"/><Relationship Id="rId7" Type="http://schemas.openxmlformats.org/officeDocument/2006/relationships/slide" Target="slide54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Relationship Id="rId6" Type="http://schemas.openxmlformats.org/officeDocument/2006/relationships/slide" Target="slide14.xml"/><Relationship Id="rId11" Type="http://schemas.openxmlformats.org/officeDocument/2006/relationships/image" Target="../media/image105.jpeg"/><Relationship Id="rId5" Type="http://schemas.openxmlformats.org/officeDocument/2006/relationships/slide" Target="slide28.xml"/><Relationship Id="rId10" Type="http://schemas.openxmlformats.org/officeDocument/2006/relationships/slide" Target="slide5.xml"/><Relationship Id="rId4" Type="http://schemas.openxmlformats.org/officeDocument/2006/relationships/slide" Target="slide32.xml"/><Relationship Id="rId9" Type="http://schemas.openxmlformats.org/officeDocument/2006/relationships/slide" Target="slide4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54.xml"/><Relationship Id="rId3" Type="http://schemas.openxmlformats.org/officeDocument/2006/relationships/image" Target="../media/image106.png"/><Relationship Id="rId7" Type="http://schemas.openxmlformats.org/officeDocument/2006/relationships/slide" Target="slide14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8.xml"/><Relationship Id="rId11" Type="http://schemas.openxmlformats.org/officeDocument/2006/relationships/slide" Target="slide5.xml"/><Relationship Id="rId5" Type="http://schemas.openxmlformats.org/officeDocument/2006/relationships/slide" Target="slide32.xml"/><Relationship Id="rId10" Type="http://schemas.openxmlformats.org/officeDocument/2006/relationships/slide" Target="slide46.xml"/><Relationship Id="rId4" Type="http://schemas.openxmlformats.org/officeDocument/2006/relationships/slide" Target="slide36.xml"/><Relationship Id="rId9" Type="http://schemas.openxmlformats.org/officeDocument/2006/relationships/slide" Target="slide5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13" Type="http://schemas.openxmlformats.org/officeDocument/2006/relationships/image" Target="../media/image109.jpeg"/><Relationship Id="rId3" Type="http://schemas.openxmlformats.org/officeDocument/2006/relationships/slide" Target="slide36.xml"/><Relationship Id="rId7" Type="http://schemas.openxmlformats.org/officeDocument/2006/relationships/slide" Target="slide54.xml"/><Relationship Id="rId12" Type="http://schemas.openxmlformats.org/officeDocument/2006/relationships/image" Target="../media/image10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14.xml"/><Relationship Id="rId11" Type="http://schemas.openxmlformats.org/officeDocument/2006/relationships/image" Target="../media/image107.jpeg"/><Relationship Id="rId5" Type="http://schemas.openxmlformats.org/officeDocument/2006/relationships/slide" Target="slide28.xml"/><Relationship Id="rId15" Type="http://schemas.openxmlformats.org/officeDocument/2006/relationships/image" Target="../media/image111.png"/><Relationship Id="rId10" Type="http://schemas.openxmlformats.org/officeDocument/2006/relationships/slide" Target="slide5.xml"/><Relationship Id="rId4" Type="http://schemas.openxmlformats.org/officeDocument/2006/relationships/slide" Target="slide32.xml"/><Relationship Id="rId9" Type="http://schemas.openxmlformats.org/officeDocument/2006/relationships/slide" Target="slide46.xml"/><Relationship Id="rId14" Type="http://schemas.openxmlformats.org/officeDocument/2006/relationships/image" Target="../media/image110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13" Type="http://schemas.openxmlformats.org/officeDocument/2006/relationships/slide" Target="slide5.xml"/><Relationship Id="rId3" Type="http://schemas.openxmlformats.org/officeDocument/2006/relationships/image" Target="../media/image112.jpeg"/><Relationship Id="rId7" Type="http://schemas.openxmlformats.org/officeDocument/2006/relationships/slide" Target="slide36.xml"/><Relationship Id="rId12" Type="http://schemas.openxmlformats.org/officeDocument/2006/relationships/slide" Target="slide46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5.jpeg"/><Relationship Id="rId11" Type="http://schemas.openxmlformats.org/officeDocument/2006/relationships/slide" Target="slide52.xml"/><Relationship Id="rId5" Type="http://schemas.openxmlformats.org/officeDocument/2006/relationships/image" Target="../media/image114.jpeg"/><Relationship Id="rId10" Type="http://schemas.openxmlformats.org/officeDocument/2006/relationships/slide" Target="slide54.xml"/><Relationship Id="rId4" Type="http://schemas.openxmlformats.org/officeDocument/2006/relationships/image" Target="../media/image113.jpeg"/><Relationship Id="rId9" Type="http://schemas.openxmlformats.org/officeDocument/2006/relationships/slide" Target="slide28.xml"/><Relationship Id="rId14" Type="http://schemas.openxmlformats.org/officeDocument/2006/relationships/slide" Target="slide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54.xml"/><Relationship Id="rId3" Type="http://schemas.openxmlformats.org/officeDocument/2006/relationships/image" Target="../media/image116.jpeg"/><Relationship Id="rId7" Type="http://schemas.openxmlformats.org/officeDocument/2006/relationships/slide" Target="slide14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8.xml"/><Relationship Id="rId11" Type="http://schemas.openxmlformats.org/officeDocument/2006/relationships/slide" Target="slide5.xml"/><Relationship Id="rId5" Type="http://schemas.openxmlformats.org/officeDocument/2006/relationships/slide" Target="slide32.xml"/><Relationship Id="rId10" Type="http://schemas.openxmlformats.org/officeDocument/2006/relationships/slide" Target="slide46.xml"/><Relationship Id="rId4" Type="http://schemas.openxmlformats.org/officeDocument/2006/relationships/slide" Target="slide36.xml"/><Relationship Id="rId9" Type="http://schemas.openxmlformats.org/officeDocument/2006/relationships/slide" Target="slide5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36.xml"/><Relationship Id="rId3" Type="http://schemas.openxmlformats.org/officeDocument/2006/relationships/image" Target="../media/image117.jpeg"/><Relationship Id="rId7" Type="http://schemas.openxmlformats.org/officeDocument/2006/relationships/slide" Target="slide28.xml"/><Relationship Id="rId12" Type="http://schemas.openxmlformats.org/officeDocument/2006/relationships/slide" Target="slide5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2.xml"/><Relationship Id="rId11" Type="http://schemas.openxmlformats.org/officeDocument/2006/relationships/slide" Target="slide46.xml"/><Relationship Id="rId5" Type="http://schemas.openxmlformats.org/officeDocument/2006/relationships/image" Target="../media/image119.jpeg"/><Relationship Id="rId10" Type="http://schemas.openxmlformats.org/officeDocument/2006/relationships/slide" Target="slide52.xml"/><Relationship Id="rId4" Type="http://schemas.openxmlformats.org/officeDocument/2006/relationships/image" Target="../media/image118.jpeg"/><Relationship Id="rId9" Type="http://schemas.openxmlformats.org/officeDocument/2006/relationships/slide" Target="slide54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54.xml"/><Relationship Id="rId3" Type="http://schemas.openxmlformats.org/officeDocument/2006/relationships/image" Target="../media/image120.jpeg"/><Relationship Id="rId7" Type="http://schemas.openxmlformats.org/officeDocument/2006/relationships/slide" Target="slide14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8.xml"/><Relationship Id="rId11" Type="http://schemas.openxmlformats.org/officeDocument/2006/relationships/slide" Target="slide46.xml"/><Relationship Id="rId5" Type="http://schemas.openxmlformats.org/officeDocument/2006/relationships/slide" Target="slide32.xml"/><Relationship Id="rId10" Type="http://schemas.openxmlformats.org/officeDocument/2006/relationships/slide" Target="slide5.xml"/><Relationship Id="rId4" Type="http://schemas.openxmlformats.org/officeDocument/2006/relationships/slide" Target="slide36.xml"/><Relationship Id="rId9" Type="http://schemas.openxmlformats.org/officeDocument/2006/relationships/slide" Target="slide5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3" Type="http://schemas.openxmlformats.org/officeDocument/2006/relationships/image" Target="../media/image121.jpeg"/><Relationship Id="rId7" Type="http://schemas.openxmlformats.org/officeDocument/2006/relationships/slide" Target="slide54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14.xml"/><Relationship Id="rId11" Type="http://schemas.openxmlformats.org/officeDocument/2006/relationships/slide" Target="slide36.xml"/><Relationship Id="rId5" Type="http://schemas.openxmlformats.org/officeDocument/2006/relationships/slide" Target="slide28.xml"/><Relationship Id="rId10" Type="http://schemas.openxmlformats.org/officeDocument/2006/relationships/slide" Target="slide5.xml"/><Relationship Id="rId4" Type="http://schemas.openxmlformats.org/officeDocument/2006/relationships/slide" Target="slide32.xml"/><Relationship Id="rId9" Type="http://schemas.openxmlformats.org/officeDocument/2006/relationships/slide" Target="slide46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jpeg"/><Relationship Id="rId13" Type="http://schemas.openxmlformats.org/officeDocument/2006/relationships/image" Target="../media/image131.png"/><Relationship Id="rId3" Type="http://schemas.openxmlformats.org/officeDocument/2006/relationships/slide" Target="slide5.xml"/><Relationship Id="rId7" Type="http://schemas.openxmlformats.org/officeDocument/2006/relationships/image" Target="../media/image125.png"/><Relationship Id="rId12" Type="http://schemas.openxmlformats.org/officeDocument/2006/relationships/image" Target="../media/image130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4.png"/><Relationship Id="rId11" Type="http://schemas.openxmlformats.org/officeDocument/2006/relationships/image" Target="../media/image129.jpeg"/><Relationship Id="rId5" Type="http://schemas.openxmlformats.org/officeDocument/2006/relationships/image" Target="../media/image123.png"/><Relationship Id="rId10" Type="http://schemas.openxmlformats.org/officeDocument/2006/relationships/image" Target="../media/image128.png"/><Relationship Id="rId4" Type="http://schemas.openxmlformats.org/officeDocument/2006/relationships/image" Target="../media/image122.png"/><Relationship Id="rId9" Type="http://schemas.openxmlformats.org/officeDocument/2006/relationships/image" Target="../media/image127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slide" Target="slide36.xml"/><Relationship Id="rId7" Type="http://schemas.openxmlformats.org/officeDocument/2006/relationships/slide" Target="slide54.xml"/><Relationship Id="rId12" Type="http://schemas.openxmlformats.org/officeDocument/2006/relationships/image" Target="../media/image133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14.xml"/><Relationship Id="rId11" Type="http://schemas.openxmlformats.org/officeDocument/2006/relationships/image" Target="../media/image132.jpeg"/><Relationship Id="rId5" Type="http://schemas.openxmlformats.org/officeDocument/2006/relationships/slide" Target="slide28.xml"/><Relationship Id="rId10" Type="http://schemas.openxmlformats.org/officeDocument/2006/relationships/slide" Target="slide52.xml"/><Relationship Id="rId4" Type="http://schemas.openxmlformats.org/officeDocument/2006/relationships/slide" Target="slide32.xml"/><Relationship Id="rId9" Type="http://schemas.openxmlformats.org/officeDocument/2006/relationships/slide" Target="slide5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54.xml"/><Relationship Id="rId3" Type="http://schemas.openxmlformats.org/officeDocument/2006/relationships/slide" Target="slide36.xml"/><Relationship Id="rId7" Type="http://schemas.openxmlformats.org/officeDocument/2006/relationships/slide" Target="slide14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9.xml"/><Relationship Id="rId6" Type="http://schemas.openxmlformats.org/officeDocument/2006/relationships/slide" Target="slide28.xml"/><Relationship Id="rId11" Type="http://schemas.openxmlformats.org/officeDocument/2006/relationships/image" Target="../media/image134.jpeg"/><Relationship Id="rId5" Type="http://schemas.openxmlformats.org/officeDocument/2006/relationships/slide" Target="slide32.xml"/><Relationship Id="rId10" Type="http://schemas.openxmlformats.org/officeDocument/2006/relationships/slide" Target="slide5.xml"/><Relationship Id="rId4" Type="http://schemas.openxmlformats.org/officeDocument/2006/relationships/slide" Target="slide46.xml"/><Relationship Id="rId9" Type="http://schemas.openxmlformats.org/officeDocument/2006/relationships/slide" Target="slide5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135.jpeg"/><Relationship Id="rId7" Type="http://schemas.openxmlformats.org/officeDocument/2006/relationships/slide" Target="slide28.xml"/><Relationship Id="rId12" Type="http://schemas.openxmlformats.org/officeDocument/2006/relationships/slide" Target="slide36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2.xml"/><Relationship Id="rId11" Type="http://schemas.openxmlformats.org/officeDocument/2006/relationships/slide" Target="slide5.xml"/><Relationship Id="rId5" Type="http://schemas.openxmlformats.org/officeDocument/2006/relationships/slide" Target="slide46.xml"/><Relationship Id="rId10" Type="http://schemas.openxmlformats.org/officeDocument/2006/relationships/slide" Target="slide52.xml"/><Relationship Id="rId4" Type="http://schemas.openxmlformats.org/officeDocument/2006/relationships/image" Target="../media/image136.jpeg"/><Relationship Id="rId9" Type="http://schemas.openxmlformats.org/officeDocument/2006/relationships/slide" Target="slide54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13" Type="http://schemas.openxmlformats.org/officeDocument/2006/relationships/image" Target="../media/image138.png"/><Relationship Id="rId3" Type="http://schemas.openxmlformats.org/officeDocument/2006/relationships/image" Target="../media/image137.png"/><Relationship Id="rId7" Type="http://schemas.openxmlformats.org/officeDocument/2006/relationships/slide" Target="slide32.xml"/><Relationship Id="rId12" Type="http://schemas.openxmlformats.org/officeDocument/2006/relationships/slide" Target="slide5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6.xml"/><Relationship Id="rId11" Type="http://schemas.openxmlformats.org/officeDocument/2006/relationships/slide" Target="slide52.xml"/><Relationship Id="rId5" Type="http://schemas.openxmlformats.org/officeDocument/2006/relationships/slide" Target="slide36.xml"/><Relationship Id="rId10" Type="http://schemas.openxmlformats.org/officeDocument/2006/relationships/slide" Target="slide54.xml"/><Relationship Id="rId4" Type="http://schemas.openxmlformats.org/officeDocument/2006/relationships/image" Target="../media/image136.jpeg"/><Relationship Id="rId9" Type="http://schemas.openxmlformats.org/officeDocument/2006/relationships/slide" Target="slide14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13" Type="http://schemas.openxmlformats.org/officeDocument/2006/relationships/slide" Target="slide36.xml"/><Relationship Id="rId3" Type="http://schemas.openxmlformats.org/officeDocument/2006/relationships/image" Target="../media/image139.jpeg"/><Relationship Id="rId7" Type="http://schemas.openxmlformats.org/officeDocument/2006/relationships/slide" Target="slide32.xml"/><Relationship Id="rId12" Type="http://schemas.openxmlformats.org/officeDocument/2006/relationships/slide" Target="slide5.xml"/><Relationship Id="rId2" Type="http://schemas.openxmlformats.org/officeDocument/2006/relationships/notesSlide" Target="../notesSlides/notesSlide49.xml"/><Relationship Id="rId16" Type="http://schemas.openxmlformats.org/officeDocument/2006/relationships/image" Target="../media/image144.jpeg"/><Relationship Id="rId1" Type="http://schemas.openxmlformats.org/officeDocument/2006/relationships/slideLayout" Target="../slideLayouts/slideLayout9.xml"/><Relationship Id="rId6" Type="http://schemas.openxmlformats.org/officeDocument/2006/relationships/slide" Target="slide46.xml"/><Relationship Id="rId11" Type="http://schemas.openxmlformats.org/officeDocument/2006/relationships/slide" Target="slide52.xml"/><Relationship Id="rId5" Type="http://schemas.openxmlformats.org/officeDocument/2006/relationships/image" Target="../media/image141.png"/><Relationship Id="rId15" Type="http://schemas.openxmlformats.org/officeDocument/2006/relationships/image" Target="../media/image143.png"/><Relationship Id="rId10" Type="http://schemas.openxmlformats.org/officeDocument/2006/relationships/slide" Target="slide54.xml"/><Relationship Id="rId4" Type="http://schemas.openxmlformats.org/officeDocument/2006/relationships/image" Target="../media/image140.png"/><Relationship Id="rId9" Type="http://schemas.openxmlformats.org/officeDocument/2006/relationships/slide" Target="slide14.xml"/><Relationship Id="rId14" Type="http://schemas.openxmlformats.org/officeDocument/2006/relationships/image" Target="../media/image14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slide" Target="slide5.xml"/><Relationship Id="rId7" Type="http://schemas.openxmlformats.org/officeDocument/2006/relationships/slide" Target="slide2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2.xml"/><Relationship Id="rId11" Type="http://schemas.openxmlformats.org/officeDocument/2006/relationships/image" Target="../media/image5.jpeg"/><Relationship Id="rId5" Type="http://schemas.openxmlformats.org/officeDocument/2006/relationships/slide" Target="slide36.xml"/><Relationship Id="rId10" Type="http://schemas.openxmlformats.org/officeDocument/2006/relationships/slide" Target="slide14.xml"/><Relationship Id="rId4" Type="http://schemas.openxmlformats.org/officeDocument/2006/relationships/slide" Target="slide54.xml"/><Relationship Id="rId9" Type="http://schemas.openxmlformats.org/officeDocument/2006/relationships/slide" Target="slide5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png"/><Relationship Id="rId3" Type="http://schemas.openxmlformats.org/officeDocument/2006/relationships/slide" Target="slide5.xml"/><Relationship Id="rId7" Type="http://schemas.openxmlformats.org/officeDocument/2006/relationships/image" Target="../media/image14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7.jpeg"/><Relationship Id="rId5" Type="http://schemas.openxmlformats.org/officeDocument/2006/relationships/image" Target="../media/image146.png"/><Relationship Id="rId4" Type="http://schemas.openxmlformats.org/officeDocument/2006/relationships/image" Target="../media/image145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13" Type="http://schemas.openxmlformats.org/officeDocument/2006/relationships/image" Target="../media/image13.png"/><Relationship Id="rId3" Type="http://schemas.openxmlformats.org/officeDocument/2006/relationships/image" Target="../media/image150.jpeg"/><Relationship Id="rId7" Type="http://schemas.openxmlformats.org/officeDocument/2006/relationships/slide" Target="slide32.xml"/><Relationship Id="rId12" Type="http://schemas.openxmlformats.org/officeDocument/2006/relationships/slide" Target="slide5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6.xml"/><Relationship Id="rId11" Type="http://schemas.openxmlformats.org/officeDocument/2006/relationships/slide" Target="slide52.xml"/><Relationship Id="rId5" Type="http://schemas.openxmlformats.org/officeDocument/2006/relationships/slide" Target="slide36.xml"/><Relationship Id="rId10" Type="http://schemas.openxmlformats.org/officeDocument/2006/relationships/slide" Target="slide54.xml"/><Relationship Id="rId4" Type="http://schemas.openxmlformats.org/officeDocument/2006/relationships/image" Target="../media/image151.jpeg"/><Relationship Id="rId9" Type="http://schemas.openxmlformats.org/officeDocument/2006/relationships/slide" Target="slide14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52.xml"/><Relationship Id="rId7" Type="http://schemas.openxmlformats.org/officeDocument/2006/relationships/slide" Target="slide28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2.xml"/><Relationship Id="rId11" Type="http://schemas.openxmlformats.org/officeDocument/2006/relationships/image" Target="../media/image152.jpeg"/><Relationship Id="rId5" Type="http://schemas.openxmlformats.org/officeDocument/2006/relationships/slide" Target="slide36.xml"/><Relationship Id="rId10" Type="http://schemas.openxmlformats.org/officeDocument/2006/relationships/slide" Target="slide5.xml"/><Relationship Id="rId4" Type="http://schemas.openxmlformats.org/officeDocument/2006/relationships/slide" Target="slide46.xml"/><Relationship Id="rId9" Type="http://schemas.openxmlformats.org/officeDocument/2006/relationships/slide" Target="slide54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13" Type="http://schemas.openxmlformats.org/officeDocument/2006/relationships/image" Target="../media/image155.jpeg"/><Relationship Id="rId3" Type="http://schemas.openxmlformats.org/officeDocument/2006/relationships/image" Target="../media/image153.jpeg"/><Relationship Id="rId7" Type="http://schemas.openxmlformats.org/officeDocument/2006/relationships/slide" Target="slide32.xml"/><Relationship Id="rId12" Type="http://schemas.openxmlformats.org/officeDocument/2006/relationships/image" Target="../media/image15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6.xml"/><Relationship Id="rId11" Type="http://schemas.openxmlformats.org/officeDocument/2006/relationships/slide" Target="slide5.xml"/><Relationship Id="rId5" Type="http://schemas.openxmlformats.org/officeDocument/2006/relationships/slide" Target="slide46.xml"/><Relationship Id="rId15" Type="http://schemas.openxmlformats.org/officeDocument/2006/relationships/image" Target="../media/image14.png"/><Relationship Id="rId10" Type="http://schemas.openxmlformats.org/officeDocument/2006/relationships/slide" Target="slide54.xml"/><Relationship Id="rId4" Type="http://schemas.openxmlformats.org/officeDocument/2006/relationships/slide" Target="slide52.xml"/><Relationship Id="rId9" Type="http://schemas.openxmlformats.org/officeDocument/2006/relationships/slide" Target="slide14.xml"/><Relationship Id="rId14" Type="http://schemas.openxmlformats.org/officeDocument/2006/relationships/image" Target="../media/image156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54.xml"/><Relationship Id="rId7" Type="http://schemas.openxmlformats.org/officeDocument/2006/relationships/slide" Target="slide32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6.xml"/><Relationship Id="rId11" Type="http://schemas.openxmlformats.org/officeDocument/2006/relationships/image" Target="../media/image157.jpeg"/><Relationship Id="rId5" Type="http://schemas.openxmlformats.org/officeDocument/2006/relationships/slide" Target="slide46.xml"/><Relationship Id="rId10" Type="http://schemas.openxmlformats.org/officeDocument/2006/relationships/slide" Target="slide5.xml"/><Relationship Id="rId4" Type="http://schemas.openxmlformats.org/officeDocument/2006/relationships/slide" Target="slide52.xml"/><Relationship Id="rId9" Type="http://schemas.openxmlformats.org/officeDocument/2006/relationships/slide" Target="slide14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3" Type="http://schemas.openxmlformats.org/officeDocument/2006/relationships/image" Target="../media/image158.jpeg"/><Relationship Id="rId7" Type="http://schemas.openxmlformats.org/officeDocument/2006/relationships/slide" Target="slide36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6.xml"/><Relationship Id="rId11" Type="http://schemas.openxmlformats.org/officeDocument/2006/relationships/slide" Target="slide5.xml"/><Relationship Id="rId5" Type="http://schemas.openxmlformats.org/officeDocument/2006/relationships/slide" Target="slide52.xml"/><Relationship Id="rId10" Type="http://schemas.openxmlformats.org/officeDocument/2006/relationships/slide" Target="slide14.xml"/><Relationship Id="rId4" Type="http://schemas.openxmlformats.org/officeDocument/2006/relationships/slide" Target="slide54.xml"/><Relationship Id="rId9" Type="http://schemas.openxmlformats.org/officeDocument/2006/relationships/slide" Target="slide28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image" Target="../media/image159.png"/><Relationship Id="rId18" Type="http://schemas.openxmlformats.org/officeDocument/2006/relationships/slide" Target="slide46.xml"/><Relationship Id="rId3" Type="http://schemas.openxmlformats.org/officeDocument/2006/relationships/slide" Target="slide54.xml"/><Relationship Id="rId21" Type="http://schemas.openxmlformats.org/officeDocument/2006/relationships/image" Target="../media/image162.png"/><Relationship Id="rId7" Type="http://schemas.openxmlformats.org/officeDocument/2006/relationships/slide" Target="slide28.xml"/><Relationship Id="rId12" Type="http://schemas.openxmlformats.org/officeDocument/2006/relationships/image" Target="../media/image8.png"/><Relationship Id="rId17" Type="http://schemas.openxmlformats.org/officeDocument/2006/relationships/image" Target="../media/image12.jpeg"/><Relationship Id="rId2" Type="http://schemas.openxmlformats.org/officeDocument/2006/relationships/notesSlide" Target="../notesSlides/notesSlide56.xml"/><Relationship Id="rId16" Type="http://schemas.openxmlformats.org/officeDocument/2006/relationships/image" Target="../media/image11.png"/><Relationship Id="rId20" Type="http://schemas.openxmlformats.org/officeDocument/2006/relationships/image" Target="../media/image161.png"/><Relationship Id="rId1" Type="http://schemas.openxmlformats.org/officeDocument/2006/relationships/slideLayout" Target="../slideLayouts/slideLayout9.xml"/><Relationship Id="rId6" Type="http://schemas.openxmlformats.org/officeDocument/2006/relationships/slide" Target="slide32.xml"/><Relationship Id="rId11" Type="http://schemas.openxmlformats.org/officeDocument/2006/relationships/image" Target="../media/image7.png"/><Relationship Id="rId5" Type="http://schemas.openxmlformats.org/officeDocument/2006/relationships/slide" Target="slide36.xml"/><Relationship Id="rId15" Type="http://schemas.openxmlformats.org/officeDocument/2006/relationships/image" Target="../media/image10.jpeg"/><Relationship Id="rId10" Type="http://schemas.openxmlformats.org/officeDocument/2006/relationships/image" Target="../media/image6.jpeg"/><Relationship Id="rId19" Type="http://schemas.openxmlformats.org/officeDocument/2006/relationships/image" Target="../media/image160.png"/><Relationship Id="rId4" Type="http://schemas.openxmlformats.org/officeDocument/2006/relationships/slide" Target="slide52.xml"/><Relationship Id="rId9" Type="http://schemas.openxmlformats.org/officeDocument/2006/relationships/slide" Target="slide5.xml"/><Relationship Id="rId14" Type="http://schemas.openxmlformats.org/officeDocument/2006/relationships/image" Target="../media/image9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png"/><Relationship Id="rId13" Type="http://schemas.openxmlformats.org/officeDocument/2006/relationships/image" Target="../media/image171.png"/><Relationship Id="rId18" Type="http://schemas.openxmlformats.org/officeDocument/2006/relationships/image" Target="../media/image176.png"/><Relationship Id="rId3" Type="http://schemas.openxmlformats.org/officeDocument/2006/relationships/slide" Target="slide5.xml"/><Relationship Id="rId7" Type="http://schemas.openxmlformats.org/officeDocument/2006/relationships/image" Target="../media/image166.png"/><Relationship Id="rId12" Type="http://schemas.openxmlformats.org/officeDocument/2006/relationships/image" Target="../media/image170.png"/><Relationship Id="rId17" Type="http://schemas.openxmlformats.org/officeDocument/2006/relationships/image" Target="../media/image175.png"/><Relationship Id="rId2" Type="http://schemas.openxmlformats.org/officeDocument/2006/relationships/notesSlide" Target="../notesSlides/notesSlide57.xml"/><Relationship Id="rId16" Type="http://schemas.openxmlformats.org/officeDocument/2006/relationships/image" Target="../media/image174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5.png"/><Relationship Id="rId11" Type="http://schemas.openxmlformats.org/officeDocument/2006/relationships/image" Target="../media/image142.png"/><Relationship Id="rId5" Type="http://schemas.openxmlformats.org/officeDocument/2006/relationships/image" Target="../media/image164.png"/><Relationship Id="rId15" Type="http://schemas.openxmlformats.org/officeDocument/2006/relationships/image" Target="../media/image173.png"/><Relationship Id="rId10" Type="http://schemas.openxmlformats.org/officeDocument/2006/relationships/image" Target="../media/image169.png"/><Relationship Id="rId4" Type="http://schemas.openxmlformats.org/officeDocument/2006/relationships/image" Target="../media/image163.png"/><Relationship Id="rId9" Type="http://schemas.openxmlformats.org/officeDocument/2006/relationships/image" Target="../media/image168.png"/><Relationship Id="rId14" Type="http://schemas.openxmlformats.org/officeDocument/2006/relationships/image" Target="../media/image172.jpe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177.jpeg"/><Relationship Id="rId7" Type="http://schemas.openxmlformats.org/officeDocument/2006/relationships/slide" Target="slide28.xm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2.xml"/><Relationship Id="rId11" Type="http://schemas.openxmlformats.org/officeDocument/2006/relationships/slide" Target="slide46.xml"/><Relationship Id="rId5" Type="http://schemas.openxmlformats.org/officeDocument/2006/relationships/slide" Target="slide52.xml"/><Relationship Id="rId10" Type="http://schemas.openxmlformats.org/officeDocument/2006/relationships/slide" Target="slide36.xml"/><Relationship Id="rId4" Type="http://schemas.openxmlformats.org/officeDocument/2006/relationships/slide" Target="slide54.xml"/><Relationship Id="rId9" Type="http://schemas.openxmlformats.org/officeDocument/2006/relationships/slide" Target="slide5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" Target="slide54.xml"/><Relationship Id="rId7" Type="http://schemas.openxmlformats.org/officeDocument/2006/relationships/slide" Target="slide32.xm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6.xml"/><Relationship Id="rId11" Type="http://schemas.openxmlformats.org/officeDocument/2006/relationships/image" Target="../media/image178.jpeg"/><Relationship Id="rId5" Type="http://schemas.openxmlformats.org/officeDocument/2006/relationships/slide" Target="slide46.xml"/><Relationship Id="rId10" Type="http://schemas.openxmlformats.org/officeDocument/2006/relationships/slide" Target="slide5.xml"/><Relationship Id="rId4" Type="http://schemas.openxmlformats.org/officeDocument/2006/relationships/slide" Target="slide52.xml"/><Relationship Id="rId9" Type="http://schemas.openxmlformats.org/officeDocument/2006/relationships/slide" Target="slide1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13" Type="http://schemas.openxmlformats.org/officeDocument/2006/relationships/image" Target="../media/image11.png"/><Relationship Id="rId18" Type="http://schemas.openxmlformats.org/officeDocument/2006/relationships/image" Target="../media/image13.png"/><Relationship Id="rId3" Type="http://schemas.openxmlformats.org/officeDocument/2006/relationships/slide" Target="slide5.xml"/><Relationship Id="rId21" Type="http://schemas.openxmlformats.org/officeDocument/2006/relationships/image" Target="../media/image16.jpeg"/><Relationship Id="rId7" Type="http://schemas.openxmlformats.org/officeDocument/2006/relationships/slide" Target="slide54.xml"/><Relationship Id="rId12" Type="http://schemas.openxmlformats.org/officeDocument/2006/relationships/image" Target="../media/image10.jpeg"/><Relationship Id="rId17" Type="http://schemas.openxmlformats.org/officeDocument/2006/relationships/slide" Target="slide14.xml"/><Relationship Id="rId2" Type="http://schemas.openxmlformats.org/officeDocument/2006/relationships/notesSlide" Target="../notesSlides/notesSlide6.xml"/><Relationship Id="rId16" Type="http://schemas.openxmlformats.org/officeDocument/2006/relationships/slide" Target="slide46.xm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11" Type="http://schemas.openxmlformats.org/officeDocument/2006/relationships/image" Target="../media/image9.png"/><Relationship Id="rId5" Type="http://schemas.openxmlformats.org/officeDocument/2006/relationships/image" Target="../media/image7.png"/><Relationship Id="rId15" Type="http://schemas.openxmlformats.org/officeDocument/2006/relationships/slide" Target="slide36.xml"/><Relationship Id="rId10" Type="http://schemas.openxmlformats.org/officeDocument/2006/relationships/slide" Target="slide28.xml"/><Relationship Id="rId19" Type="http://schemas.openxmlformats.org/officeDocument/2006/relationships/image" Target="../media/image14.png"/><Relationship Id="rId4" Type="http://schemas.openxmlformats.org/officeDocument/2006/relationships/image" Target="../media/image6.jpeg"/><Relationship Id="rId9" Type="http://schemas.openxmlformats.org/officeDocument/2006/relationships/slide" Target="slide32.xml"/><Relationship Id="rId14" Type="http://schemas.openxmlformats.org/officeDocument/2006/relationships/image" Target="../media/image12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80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png"/><Relationship Id="rId13" Type="http://schemas.openxmlformats.org/officeDocument/2006/relationships/image" Target="../media/image189.jpeg"/><Relationship Id="rId18" Type="http://schemas.openxmlformats.org/officeDocument/2006/relationships/image" Target="../media/image194.png"/><Relationship Id="rId3" Type="http://schemas.openxmlformats.org/officeDocument/2006/relationships/slide" Target="slide5.xml"/><Relationship Id="rId21" Type="http://schemas.openxmlformats.org/officeDocument/2006/relationships/image" Target="../media/image197.png"/><Relationship Id="rId7" Type="http://schemas.openxmlformats.org/officeDocument/2006/relationships/image" Target="../media/image184.png"/><Relationship Id="rId12" Type="http://schemas.openxmlformats.org/officeDocument/2006/relationships/image" Target="../media/image188.png"/><Relationship Id="rId17" Type="http://schemas.openxmlformats.org/officeDocument/2006/relationships/image" Target="../media/image193.jpeg"/><Relationship Id="rId2" Type="http://schemas.openxmlformats.org/officeDocument/2006/relationships/notesSlide" Target="../notesSlides/notesSlide60.xml"/><Relationship Id="rId16" Type="http://schemas.openxmlformats.org/officeDocument/2006/relationships/image" Target="../media/image192.jpeg"/><Relationship Id="rId20" Type="http://schemas.openxmlformats.org/officeDocument/2006/relationships/image" Target="../media/image19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3.jpeg"/><Relationship Id="rId11" Type="http://schemas.openxmlformats.org/officeDocument/2006/relationships/image" Target="../media/image187.png"/><Relationship Id="rId5" Type="http://schemas.openxmlformats.org/officeDocument/2006/relationships/image" Target="../media/image182.png"/><Relationship Id="rId15" Type="http://schemas.openxmlformats.org/officeDocument/2006/relationships/image" Target="../media/image191.jpeg"/><Relationship Id="rId10" Type="http://schemas.openxmlformats.org/officeDocument/2006/relationships/image" Target="http://www.mymtw.com/img/image.php?image_id=274" TargetMode="External"/><Relationship Id="rId19" Type="http://schemas.openxmlformats.org/officeDocument/2006/relationships/image" Target="../media/image195.jpeg"/><Relationship Id="rId4" Type="http://schemas.openxmlformats.org/officeDocument/2006/relationships/image" Target="../media/image181.png"/><Relationship Id="rId9" Type="http://schemas.openxmlformats.org/officeDocument/2006/relationships/image" Target="../media/image186.jpeg"/><Relationship Id="rId14" Type="http://schemas.openxmlformats.org/officeDocument/2006/relationships/image" Target="../media/image190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image" Target="../media/image17.png"/><Relationship Id="rId7" Type="http://schemas.openxmlformats.org/officeDocument/2006/relationships/slide" Target="slide52.xml"/><Relationship Id="rId12" Type="http://schemas.openxmlformats.org/officeDocument/2006/relationships/slide" Target="slide1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4.xml"/><Relationship Id="rId11" Type="http://schemas.openxmlformats.org/officeDocument/2006/relationships/slide" Target="slide36.xml"/><Relationship Id="rId5" Type="http://schemas.openxmlformats.org/officeDocument/2006/relationships/slide" Target="slide5.xml"/><Relationship Id="rId10" Type="http://schemas.openxmlformats.org/officeDocument/2006/relationships/slide" Target="slide28.xml"/><Relationship Id="rId4" Type="http://schemas.openxmlformats.org/officeDocument/2006/relationships/image" Target="../media/image18.jpeg"/><Relationship Id="rId9" Type="http://schemas.openxmlformats.org/officeDocument/2006/relationships/slide" Target="slide3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3" Type="http://schemas.openxmlformats.org/officeDocument/2006/relationships/image" Target="../media/image19.jpeg"/><Relationship Id="rId7" Type="http://schemas.openxmlformats.org/officeDocument/2006/relationships/slide" Target="slide46.xml"/><Relationship Id="rId12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2.xml"/><Relationship Id="rId11" Type="http://schemas.openxmlformats.org/officeDocument/2006/relationships/slide" Target="slide14.xml"/><Relationship Id="rId5" Type="http://schemas.openxmlformats.org/officeDocument/2006/relationships/slide" Target="slide54.xml"/><Relationship Id="rId10" Type="http://schemas.openxmlformats.org/officeDocument/2006/relationships/slide" Target="slide36.xml"/><Relationship Id="rId4" Type="http://schemas.openxmlformats.org/officeDocument/2006/relationships/slide" Target="slide5.xml"/><Relationship Id="rId9" Type="http://schemas.openxmlformats.org/officeDocument/2006/relationships/slide" Target="slide2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46.xml"/><Relationship Id="rId3" Type="http://schemas.openxmlformats.org/officeDocument/2006/relationships/image" Target="../media/image20.jpeg"/><Relationship Id="rId7" Type="http://schemas.openxmlformats.org/officeDocument/2006/relationships/slide" Target="slide52.xml"/><Relationship Id="rId12" Type="http://schemas.openxmlformats.org/officeDocument/2006/relationships/slide" Target="slide1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slide" Target="slide54.xml"/><Relationship Id="rId11" Type="http://schemas.openxmlformats.org/officeDocument/2006/relationships/slide" Target="slide36.xml"/><Relationship Id="rId5" Type="http://schemas.openxmlformats.org/officeDocument/2006/relationships/slide" Target="slide5.xml"/><Relationship Id="rId10" Type="http://schemas.openxmlformats.org/officeDocument/2006/relationships/slide" Target="slide28.xml"/><Relationship Id="rId4" Type="http://schemas.openxmlformats.org/officeDocument/2006/relationships/image" Target="../media/image21.jpeg"/><Relationship Id="rId9" Type="http://schemas.openxmlformats.org/officeDocument/2006/relationships/slide" Target="slide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7" descr="page brochure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684474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5044554"/>
            <a:ext cx="9144000" cy="1813446"/>
          </a:xfrm>
          <a:prstGeom prst="rect">
            <a:avLst/>
          </a:prstGeom>
          <a:solidFill>
            <a:srgbClr val="FFFFFF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000" b="1" dirty="0" smtClean="0">
                <a:solidFill>
                  <a:srgbClr val="000000"/>
                </a:solidFill>
                <a:ea typeface="ＭＳ Ｐゴシック"/>
              </a:rPr>
              <a:t>   ALCATEL</a:t>
            </a:r>
            <a:r>
              <a:rPr lang="de-DE" sz="2000" b="1" dirty="0">
                <a:solidFill>
                  <a:srgbClr val="000000"/>
                </a:solidFill>
                <a:ea typeface="ＭＳ Ｐゴシック"/>
              </a:rPr>
              <a:t>-LUCENT</a:t>
            </a:r>
            <a:r>
              <a:rPr lang="de-DE" sz="2000" b="1" dirty="0"/>
              <a:t> </a:t>
            </a:r>
            <a:r>
              <a:rPr lang="de-DE" sz="2000" b="1" dirty="0" smtClean="0">
                <a:solidFill>
                  <a:srgbClr val="000000"/>
                </a:solidFill>
                <a:ea typeface="ＭＳ Ｐゴシック"/>
              </a:rPr>
              <a:t>OPENTOUCH</a:t>
            </a:r>
            <a:r>
              <a:rPr lang="de-DE" sz="2000" b="1" baseline="30000" dirty="0" smtClean="0">
                <a:solidFill>
                  <a:srgbClr val="000000"/>
                </a:solidFill>
                <a:ea typeface="ＭＳ Ｐゴシック"/>
              </a:rPr>
              <a:t>TM</a:t>
            </a:r>
            <a:r>
              <a:rPr lang="de-DE" sz="2000" b="1" dirty="0" smtClean="0">
                <a:solidFill>
                  <a:srgbClr val="000000"/>
                </a:solidFill>
                <a:ea typeface="ＭＳ Ｐゴシック"/>
              </a:rPr>
              <a:t>-SUITE </a:t>
            </a:r>
          </a:p>
          <a:p>
            <a:r>
              <a:rPr lang="de-DE" sz="2000" b="1" dirty="0">
                <a:solidFill>
                  <a:srgbClr val="000000"/>
                </a:solidFill>
                <a:ea typeface="ＭＳ Ｐゴシック"/>
              </a:rPr>
              <a:t> </a:t>
            </a:r>
            <a:r>
              <a:rPr lang="de-DE" sz="2000" b="1" dirty="0" smtClean="0">
                <a:solidFill>
                  <a:srgbClr val="000000"/>
                </a:solidFill>
                <a:ea typeface="ＭＳ Ｐゴシック"/>
              </a:rPr>
              <a:t>  FÜR </a:t>
            </a:r>
            <a:r>
              <a:rPr lang="de-DE" sz="2000" b="1" dirty="0">
                <a:solidFill>
                  <a:srgbClr val="000000"/>
                </a:solidFill>
                <a:ea typeface="ＭＳ Ｐゴシック"/>
              </a:rPr>
              <a:t>KLEINE </a:t>
            </a:r>
            <a:r>
              <a:rPr lang="de-DE" sz="2000" b="1" dirty="0" smtClean="0">
                <a:solidFill>
                  <a:srgbClr val="000000"/>
                </a:solidFill>
                <a:ea typeface="ＭＳ Ｐゴシック"/>
              </a:rPr>
              <a:t>UND MITTELSTÄNDISCHE UNTERNEHMEN</a:t>
            </a:r>
          </a:p>
          <a:p>
            <a:r>
              <a:rPr lang="de-DE" sz="20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/>
              </a:rPr>
              <a:t> </a:t>
            </a:r>
            <a: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/>
              </a:rPr>
              <a:t/>
            </a:r>
            <a:br>
              <a:rPr lang="de-DE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/>
              </a:rPr>
            </a:br>
            <a:r>
              <a:rPr lang="de-DE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/>
              </a:rPr>
              <a:t>   </a:t>
            </a:r>
            <a:r>
              <a:rPr lang="de-DE" sz="20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ＭＳ Ｐゴシック"/>
              </a:rPr>
              <a:t>November 2012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9144000" cy="87653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800" b="1" dirty="0" smtClean="0">
                <a:solidFill>
                  <a:srgbClr val="6633CC"/>
                </a:solidFill>
                <a:ea typeface="ＭＳ Ｐゴシック"/>
              </a:rPr>
              <a:t>   SALES COMPANION</a:t>
            </a:r>
          </a:p>
        </p:txBody>
      </p:sp>
      <p:pic>
        <p:nvPicPr>
          <p:cNvPr id="2" name="Picture 1" descr="AL_Enterprise_logo_RGB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9846" y="0"/>
            <a:ext cx="2164154" cy="829896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0" y="841866"/>
            <a:ext cx="9144000" cy="57076"/>
          </a:xfrm>
          <a:prstGeom prst="rect">
            <a:avLst/>
          </a:prstGeom>
          <a:solidFill>
            <a:srgbClr val="6633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92"/>
          <p:cNvSpPr>
            <a:spLocks noChangeArrowheads="1"/>
          </p:cNvSpPr>
          <p:nvPr/>
        </p:nvSpPr>
        <p:spPr bwMode="auto">
          <a:xfrm>
            <a:off x="241300" y="4094163"/>
            <a:ext cx="2566988" cy="1556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00B2A9"/>
                </a:solidFill>
                <a:latin typeface="Tahoma"/>
                <a:ea typeface="ＭＳ Ｐゴシック"/>
              </a:rPr>
              <a:t>BASISLÖSUNGEN</a:t>
            </a:r>
            <a:endParaRPr lang="en-GB" sz="1400" b="1" u="sng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Automatische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Weiterschaltung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verschiedene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Empfänger,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die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vom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Benutzer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festgelegt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werden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Sprachgesteuertes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Menü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Anrufer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Anrufer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hat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5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mögliche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Optionen,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um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Sie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erreichen.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2531" name="Rectangle 193"/>
          <p:cNvSpPr>
            <a:spLocks noChangeArrowheads="1"/>
          </p:cNvSpPr>
          <p:nvPr/>
        </p:nvSpPr>
        <p:spPr bwMode="auto">
          <a:xfrm>
            <a:off x="3136900" y="4094163"/>
            <a:ext cx="2374900" cy="879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00B2A9"/>
                </a:solidFill>
                <a:latin typeface="Tahoma"/>
                <a:ea typeface="ＭＳ Ｐゴシック"/>
              </a:rPr>
              <a:t>ZUSATZOPTIONEN</a:t>
            </a:r>
            <a:endParaRPr lang="en-GB" sz="1400" b="1" u="sng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Voice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Mail-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Optionen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DECT-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Mobilität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Wi-Fi-Mobilität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pic>
        <p:nvPicPr>
          <p:cNvPr id="22532" name="Object 196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19972" y="1611313"/>
            <a:ext cx="5487856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Rectangle 198"/>
          <p:cNvSpPr>
            <a:spLocks noChangeArrowheads="1"/>
          </p:cNvSpPr>
          <p:nvPr/>
        </p:nvSpPr>
        <p:spPr bwMode="auto">
          <a:xfrm>
            <a:off x="6157913" y="1698625"/>
            <a:ext cx="2808287" cy="2039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	</a:t>
            </a:r>
            <a:r>
              <a:rPr lang="en-GB" sz="1600" b="1" u="sng" dirty="0" smtClean="0">
                <a:solidFill>
                  <a:srgbClr val="00B2A9"/>
                </a:solidFill>
                <a:latin typeface="Tahoma"/>
                <a:ea typeface="ＭＳ Ｐゴシック"/>
              </a:rPr>
              <a:t>VORTEILE</a:t>
            </a:r>
            <a:endParaRPr lang="en-GB" sz="1600" b="1" u="sng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Intern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oder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extern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immer</a:t>
            </a:r>
            <a:r>
              <a:rPr lang="de-DE" sz="1400" dirty="0" smtClean="0">
                <a:latin typeface="Tahoma"/>
              </a:rPr>
              <a:t> </a:t>
            </a:r>
            <a:br>
              <a:rPr lang="de-DE" sz="1400" dirty="0" smtClean="0">
                <a:latin typeface="Tahoma"/>
              </a:rPr>
            </a:b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erreichbar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(Mobil-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oder</a:t>
            </a:r>
            <a:r>
              <a:rPr lang="de-DE" sz="1400" dirty="0" smtClean="0">
                <a:latin typeface="Tahoma"/>
              </a:rPr>
              <a:t> </a:t>
            </a:r>
            <a:br>
              <a:rPr lang="de-DE" sz="1400" dirty="0" smtClean="0">
                <a:latin typeface="Tahoma"/>
              </a:rPr>
            </a:b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Festnetztelefon)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Keine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zusätzliche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Hardware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erforderlich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Vorteile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durch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einzige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Rufnummer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05" name="ZoneTexte 204"/>
          <p:cNvSpPr txBox="1"/>
          <p:nvPr/>
        </p:nvSpPr>
        <p:spPr>
          <a:xfrm>
            <a:off x="5006975" y="2368550"/>
            <a:ext cx="641522" cy="21544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800" dirty="0" smtClean="0">
                <a:solidFill>
                  <a:srgbClr val="7F7F7F"/>
                </a:solidFill>
                <a:latin typeface="Tahoma"/>
                <a:ea typeface="ＭＳ Ｐゴシック"/>
              </a:rPr>
              <a:t>Voice</a:t>
            </a:r>
            <a:r>
              <a:rPr lang="fr-FR" sz="800" dirty="0" smtClean="0">
                <a:solidFill>
                  <a:srgbClr val="7F7F7F"/>
                </a:solidFill>
                <a:latin typeface="Tahoma"/>
              </a:rPr>
              <a:t> </a:t>
            </a:r>
            <a:r>
              <a:rPr lang="fr-FR" sz="800" dirty="0" smtClean="0">
                <a:solidFill>
                  <a:srgbClr val="7F7F7F"/>
                </a:solidFill>
                <a:latin typeface="Tahoma"/>
                <a:ea typeface="ＭＳ Ｐゴシック"/>
              </a:rPr>
              <a:t>Mail</a:t>
            </a:r>
            <a:endParaRPr lang="fr-FR" sz="800" dirty="0">
              <a:solidFill>
                <a:srgbClr val="7F7F7F"/>
              </a:solidFill>
              <a:latin typeface="Tahoma"/>
              <a:ea typeface="ＭＳ Ｐゴシック"/>
            </a:endParaRPr>
          </a:p>
        </p:txBody>
      </p:sp>
      <p:cxnSp>
        <p:nvCxnSpPr>
          <p:cNvPr id="206" name="Straight Connector 205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rgbClr val="00B2A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6" name="Title 214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45525" cy="668337"/>
          </a:xfrm>
        </p:spPr>
        <p:txBody>
          <a:bodyPr/>
          <a:lstStyle/>
          <a:p>
            <a:pPr eaLnBrk="1" hangingPunct="1"/>
            <a:r>
              <a:rPr lang="en-GB" dirty="0" smtClean="0">
                <a:solidFill>
                  <a:srgbClr val="000000"/>
                </a:solidFill>
                <a:ea typeface="ＭＳ Ｐゴシック"/>
              </a:rPr>
              <a:t>PERSÖNLICHER ASSISTENT</a:t>
            </a:r>
            <a:endParaRPr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2537" name="Rectangle 39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6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KUNDEN-</a:t>
            </a:r>
            <a:endParaRPr lang="fr-FR" sz="600" b="1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00B2A9"/>
              </a:solidFill>
              <a:latin typeface="Tahoma"/>
              <a:ea typeface="ＭＳ Ｐゴシック"/>
            </a:endParaRPr>
          </a:p>
        </p:txBody>
      </p:sp>
      <p:sp>
        <p:nvSpPr>
          <p:cNvPr id="27" name="Rectangle 40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2540" name="Rectangle 4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2542" name="Rectangle 42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2543" name="Rectangle 415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2" name="Rectangle 41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7" name="Rectangle 41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8" name="Rectangle 40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92"/>
          <p:cNvSpPr>
            <a:spLocks noChangeArrowheads="1"/>
          </p:cNvSpPr>
          <p:nvPr/>
        </p:nvSpPr>
        <p:spPr bwMode="auto">
          <a:xfrm>
            <a:off x="241300" y="4087813"/>
            <a:ext cx="2979738" cy="2298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00B2A9"/>
                </a:solidFill>
                <a:latin typeface="Tahoma"/>
                <a:ea typeface="ＭＳ Ｐゴシック"/>
              </a:rPr>
              <a:t>BASISLÖSUNGEN</a:t>
            </a:r>
            <a:endParaRPr lang="en-GB" sz="1400" b="1" u="sng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Voicemail: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2</a:t>
            </a:r>
            <a:r>
              <a:rPr lang="en-GB" sz="1100" dirty="0" smtClean="0">
                <a:latin typeface="Tahoma"/>
              </a:rPr>
              <a:t> 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Ports,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60</a:t>
            </a:r>
            <a:r>
              <a:rPr lang="en-GB" sz="1100" dirty="0" smtClean="0">
                <a:latin typeface="Tahoma"/>
              </a:rPr>
              <a:t> M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in.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Aufnahmekapazität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Persönliche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Begrüßungsansage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LED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auf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dem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Telefon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externe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Benachrichtigung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Weiterleiten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an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Voicemail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Passwortschutz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Abfrage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per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Fernzugriff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de-DE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Voicemail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auf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analogen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kabellosen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Nebenstellen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verfügbar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Unified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Messaging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(Voicemail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über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E-Mail)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3555" name="Rectangle 193"/>
          <p:cNvSpPr>
            <a:spLocks noChangeArrowheads="1"/>
          </p:cNvSpPr>
          <p:nvPr/>
        </p:nvSpPr>
        <p:spPr bwMode="auto">
          <a:xfrm>
            <a:off x="3535363" y="4087813"/>
            <a:ext cx="2374900" cy="1790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00B2A9"/>
                </a:solidFill>
                <a:latin typeface="Tahoma"/>
                <a:ea typeface="ＭＳ Ｐゴシック"/>
              </a:rPr>
              <a:t>ZUSATZOPTIONEN</a:t>
            </a:r>
            <a:endParaRPr lang="en-GB" sz="1400" b="1" u="sng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4</a:t>
            </a:r>
            <a:r>
              <a:rPr lang="en-GB" sz="1100" dirty="0" smtClean="0">
                <a:latin typeface="Tahoma"/>
              </a:rPr>
              <a:t> 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Std.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Speicherkapazität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30</a:t>
            </a:r>
            <a:r>
              <a:rPr lang="en-GB" sz="1100" dirty="0" smtClean="0">
                <a:latin typeface="Tahoma"/>
              </a:rPr>
              <a:t> 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Std.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Speicherkapazität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200</a:t>
            </a:r>
            <a:r>
              <a:rPr lang="en-GB" sz="1100" dirty="0" smtClean="0">
                <a:latin typeface="Tahoma"/>
              </a:rPr>
              <a:t> 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Std.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Speicherkapazität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Bis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zu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8</a:t>
            </a:r>
            <a:r>
              <a:rPr lang="en-GB" sz="1100" dirty="0" smtClean="0">
                <a:latin typeface="Tahoma"/>
              </a:rPr>
              <a:t> 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Ports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Online-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Aufnahme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Verteilerlisten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Fernanpassung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Unified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Messaging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pic>
        <p:nvPicPr>
          <p:cNvPr id="23556" name="Object 19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1238" y="1246188"/>
            <a:ext cx="430847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Rectangle 197"/>
          <p:cNvSpPr>
            <a:spLocks noChangeArrowheads="1"/>
          </p:cNvSpPr>
          <p:nvPr/>
        </p:nvSpPr>
        <p:spPr bwMode="auto">
          <a:xfrm>
            <a:off x="5778500" y="2019300"/>
            <a:ext cx="2549525" cy="1177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	</a:t>
            </a:r>
            <a:r>
              <a:rPr lang="en-GB" sz="1600" b="1" u="sng" dirty="0" smtClean="0">
                <a:solidFill>
                  <a:srgbClr val="00B2A9"/>
                </a:solidFill>
                <a:latin typeface="Tahoma"/>
                <a:ea typeface="ＭＳ Ｐゴシック"/>
              </a:rPr>
              <a:t>VORTEILE</a:t>
            </a:r>
            <a:endParaRPr lang="en-GB" sz="1600" b="1" u="sng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Integriert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in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das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System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Immer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erreichbar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Professionelle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Begrüßung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cxnSp>
        <p:nvCxnSpPr>
          <p:cNvPr id="214" name="Straight Connector 213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rgbClr val="00B2A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9" name="Title 22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VOICEMAIL</a:t>
            </a:r>
            <a:endParaRPr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3560" name="Rectangle 39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6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KUNDEN-</a:t>
            </a:r>
            <a:endParaRPr lang="fr-FR" sz="600" b="1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00B2A9"/>
              </a:solidFill>
              <a:latin typeface="Tahoma"/>
              <a:ea typeface="ＭＳ Ｐゴシック"/>
            </a:endParaRPr>
          </a:p>
        </p:txBody>
      </p:sp>
      <p:sp>
        <p:nvSpPr>
          <p:cNvPr id="26" name="Rectangle 40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3563" name="Rectangle 4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3565" name="Rectangle 42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3566" name="Rectangle 415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1" name="Rectangle 41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6" name="Rectangle 41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7" name="Rectangle 40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92"/>
          <p:cNvSpPr>
            <a:spLocks noChangeArrowheads="1"/>
          </p:cNvSpPr>
          <p:nvPr/>
        </p:nvSpPr>
        <p:spPr bwMode="auto">
          <a:xfrm>
            <a:off x="241299" y="3913943"/>
            <a:ext cx="4701761" cy="2641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US" sz="14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US" sz="14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18872" indent="-118872" algn="l"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200" b="0" i="0" dirty="0" err="1" smtClean="0">
                <a:latin typeface="Arial"/>
                <a:ea typeface="+mn-ea"/>
                <a:cs typeface="Arial"/>
              </a:rPr>
              <a:t>Anrufverteilung</a:t>
            </a:r>
            <a:r>
              <a:rPr lang="en-US" sz="1200" b="0" i="0" dirty="0" smtClean="0">
                <a:latin typeface="Arial"/>
                <a:ea typeface="+mn-ea"/>
                <a:cs typeface="Arial"/>
              </a:rPr>
              <a:t> auf Basis von </a:t>
            </a:r>
            <a:r>
              <a:rPr lang="en-US" sz="1200" b="0" i="0" dirty="0" err="1" smtClean="0">
                <a:latin typeface="Arial"/>
                <a:ea typeface="+mn-ea"/>
                <a:cs typeface="Arial"/>
              </a:rPr>
              <a:t>mehreren</a:t>
            </a:r>
            <a:r>
              <a:rPr lang="en-US" sz="1200" b="0" i="0" dirty="0" smtClean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 smtClean="0">
                <a:latin typeface="Arial"/>
                <a:ea typeface="+mn-ea"/>
                <a:cs typeface="Arial"/>
              </a:rPr>
              <a:t>Kriterien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,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damit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die von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Kunden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oder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Partnern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eingehenden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Anrufe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umgehend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mit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dem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richtigen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Anrufziel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im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Unternehmen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verbunden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werden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</a:p>
          <a:p>
            <a:pPr marL="118872" indent="-118872" algn="l"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Arial"/>
                <a:ea typeface="+mn-ea"/>
                <a:cs typeface="Arial"/>
              </a:rPr>
              <a:t>Weiterleitung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eingehender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Anrufe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nach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Analyse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der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Nummer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des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Anrufers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und der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angerufenen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Nummer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sowie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optional </a:t>
            </a:r>
            <a:r>
              <a:rPr lang="en-US" sz="1200" b="0" i="0" dirty="0" err="1" smtClean="0">
                <a:latin typeface="Arial"/>
                <a:ea typeface="+mn-ea"/>
                <a:cs typeface="Arial"/>
              </a:rPr>
              <a:t>einer</a:t>
            </a:r>
            <a:r>
              <a:rPr lang="en-US" sz="1200" b="0" i="0" dirty="0" smtClean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vom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Anrufer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eingegebenen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 smtClean="0">
                <a:latin typeface="Arial"/>
                <a:ea typeface="+mn-ea"/>
                <a:cs typeface="Arial"/>
              </a:rPr>
              <a:t>Kundennummer</a:t>
            </a:r>
            <a:endParaRPr lang="en-US" sz="1200" b="0" i="0" dirty="0">
              <a:latin typeface="Arial"/>
              <a:ea typeface="+mn-ea"/>
              <a:cs typeface="Arial"/>
            </a:endParaRPr>
          </a:p>
          <a:p>
            <a:pPr marL="118872" indent="-118872" algn="l">
              <a:buClr>
                <a:srgbClr val="00B2A9"/>
              </a:buClr>
              <a:buSzPct val="100000"/>
              <a:buFont typeface="Arial"/>
              <a:buChar char="•"/>
            </a:pPr>
            <a:endParaRPr lang="en-US" sz="1200" dirty="0" smtClean="0"/>
          </a:p>
          <a:p>
            <a:pPr marL="118872" indent="-118872" algn="l">
              <a:spcAft>
                <a:spcPts val="300"/>
              </a:spcAft>
              <a:buNone/>
            </a:pPr>
            <a:r>
              <a:rPr lang="en-US" sz="16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US" sz="1400" b="1" i="0" u="sng" dirty="0" smtClean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ZUSATZOPTIONEN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100" b="0" i="0" dirty="0" err="1" smtClean="0">
                <a:latin typeface="Tahoma"/>
                <a:ea typeface="+mn-ea"/>
                <a:cs typeface="Arial"/>
              </a:rPr>
              <a:t>Zusätzliche</a:t>
            </a:r>
            <a:r>
              <a:rPr lang="en-US" sz="1100" b="0" i="0" dirty="0" smtClean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 smtClean="0">
                <a:latin typeface="Tahoma"/>
                <a:ea typeface="+mn-ea"/>
                <a:cs typeface="Arial"/>
              </a:rPr>
              <a:t>Lizenzen</a:t>
            </a:r>
            <a:r>
              <a:rPr lang="en-US" sz="1100" b="0" i="0" dirty="0" smtClean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 smtClean="0">
                <a:latin typeface="Tahoma"/>
                <a:ea typeface="+mn-ea"/>
                <a:cs typeface="Arial"/>
              </a:rPr>
              <a:t>für</a:t>
            </a:r>
            <a:r>
              <a:rPr lang="en-US" sz="1100" b="0" i="0" dirty="0" smtClean="0">
                <a:latin typeface="Tahoma"/>
                <a:ea typeface="+mn-ea"/>
                <a:cs typeface="Arial"/>
              </a:rPr>
              <a:t> MLAA &amp; ACD</a:t>
            </a:r>
          </a:p>
          <a:p>
            <a:pPr marL="118872" indent="-118872" algn="l">
              <a:spcAft>
                <a:spcPts val="1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US" sz="1100" b="0" i="0" dirty="0" err="1" smtClean="0">
                <a:latin typeface="Tahoma"/>
                <a:ea typeface="+mn-ea"/>
                <a:cs typeface="Arial"/>
              </a:rPr>
              <a:t>Spezialpaket</a:t>
            </a:r>
            <a:r>
              <a:rPr lang="en-US" sz="1100" b="0" i="0" dirty="0" smtClean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SCR+</a:t>
            </a:r>
            <a:r>
              <a:rPr lang="en-US" sz="1100" b="0" i="0" dirty="0" smtClean="0">
                <a:latin typeface="Tahoma"/>
                <a:ea typeface="+mn-ea"/>
                <a:cs typeface="Arial"/>
              </a:rPr>
              <a:t>ACD</a:t>
            </a:r>
            <a:endParaRPr lang="en-US" sz="11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buClr>
                <a:srgbClr val="00B2A9"/>
              </a:buClr>
              <a:buSzPct val="100000"/>
              <a:buFont typeface="Arial"/>
              <a:buChar char="•"/>
            </a:pPr>
            <a:endParaRPr lang="en-US" sz="1200" dirty="0" smtClean="0"/>
          </a:p>
          <a:p>
            <a:pPr marL="118872" indent="-118872" algn="l">
              <a:buClr>
                <a:srgbClr val="00B2A9"/>
              </a:buClr>
              <a:buSzPct val="100000"/>
              <a:buFont typeface="Arial"/>
              <a:buChar char="•"/>
            </a:pPr>
            <a:endParaRPr lang="en-US" sz="1100" dirty="0" smtClean="0">
              <a:solidFill>
                <a:srgbClr val="FF0000"/>
              </a:solidFill>
              <a:latin typeface="Tahoma"/>
            </a:endParaRPr>
          </a:p>
        </p:txBody>
      </p:sp>
      <p:sp>
        <p:nvSpPr>
          <p:cNvPr id="24580" name="Rectangle 196"/>
          <p:cNvSpPr>
            <a:spLocks noChangeArrowheads="1"/>
          </p:cNvSpPr>
          <p:nvPr/>
        </p:nvSpPr>
        <p:spPr bwMode="auto">
          <a:xfrm>
            <a:off x="5194851" y="4108174"/>
            <a:ext cx="3790121" cy="2154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GB" sz="1600" b="1" i="0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GB" sz="1600" b="1" i="0" u="sng" dirty="0">
                <a:solidFill>
                  <a:srgbClr val="00B2A9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 dirty="0" err="1">
                <a:latin typeface="Arial"/>
                <a:ea typeface="+mn-ea"/>
                <a:cs typeface="Arial"/>
              </a:rPr>
              <a:t>Äußerst</a:t>
            </a:r>
            <a:r>
              <a:rPr lang="en-GB" sz="1400" b="0" i="0" dirty="0">
                <a:latin typeface="Arial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Arial"/>
                <a:ea typeface="+mn-ea"/>
                <a:cs typeface="Arial"/>
              </a:rPr>
              <a:t>leistungsstarke</a:t>
            </a:r>
            <a:r>
              <a:rPr lang="en-GB" sz="1400" b="0" i="0" dirty="0">
                <a:latin typeface="Arial"/>
                <a:ea typeface="+mn-ea"/>
                <a:cs typeface="Arial"/>
              </a:rPr>
              <a:t> </a:t>
            </a:r>
            <a:r>
              <a:rPr lang="en-GB" sz="1400" b="0" i="0" dirty="0" err="1" smtClean="0">
                <a:latin typeface="Arial"/>
                <a:ea typeface="+mn-ea"/>
                <a:cs typeface="Arial"/>
              </a:rPr>
              <a:t>Lösung</a:t>
            </a:r>
            <a:r>
              <a:rPr lang="en-GB" sz="1400" b="0" i="0" dirty="0" smtClean="0">
                <a:latin typeface="Arial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Arial"/>
                <a:ea typeface="+mn-ea"/>
                <a:cs typeface="Arial"/>
              </a:rPr>
              <a:t>für</a:t>
            </a:r>
            <a:r>
              <a:rPr lang="en-GB" sz="1400" b="0" i="0" dirty="0">
                <a:latin typeface="Arial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Arial"/>
                <a:ea typeface="+mn-ea"/>
                <a:cs typeface="Arial"/>
              </a:rPr>
              <a:t>Kundenbegrüßung</a:t>
            </a:r>
            <a:r>
              <a:rPr lang="en-GB" sz="1400" b="0" i="0" dirty="0">
                <a:latin typeface="Arial"/>
                <a:ea typeface="+mn-ea"/>
                <a:cs typeface="Arial"/>
              </a:rPr>
              <a:t> und Routing </a:t>
            </a: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 dirty="0" err="1">
                <a:latin typeface="Tahoma"/>
                <a:ea typeface="+mn-ea"/>
                <a:cs typeface="Arial"/>
              </a:rPr>
              <a:t>Effizienzsteigerung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durch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einfache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Verwaltung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eingehender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Anrufe</a:t>
            </a:r>
            <a:endParaRPr lang="en-GB" sz="14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r>
              <a:rPr lang="en-GB" sz="1400" b="0" i="0" dirty="0" err="1">
                <a:latin typeface="Tahoma"/>
                <a:ea typeface="+mn-ea"/>
                <a:cs typeface="Arial"/>
              </a:rPr>
              <a:t>Steigerung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der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Kundenzufriedenheit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durch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professionelle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Begrüßung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GB" sz="1400" b="0" i="0" dirty="0">
                <a:latin typeface="Tahoma"/>
                <a:ea typeface="+mn-ea"/>
                <a:cs typeface="Arial"/>
              </a:rPr>
              <a:t> </a:t>
            </a:r>
            <a:r>
              <a:rPr lang="en-GB" sz="1400" b="0" i="0" dirty="0" err="1">
                <a:latin typeface="Tahoma"/>
                <a:ea typeface="+mn-ea"/>
                <a:cs typeface="Arial"/>
              </a:rPr>
              <a:t>Anrufer</a:t>
            </a:r>
            <a:endParaRPr lang="en-GB" sz="1400" b="0" i="0" dirty="0">
              <a:latin typeface="Tahoma"/>
              <a:ea typeface="+mn-ea"/>
              <a:cs typeface="Arial"/>
            </a:endParaRPr>
          </a:p>
          <a:p>
            <a:pPr marL="118872" indent="-118872" algn="l">
              <a:spcAft>
                <a:spcPts val="600"/>
              </a:spcAft>
              <a:buClr>
                <a:srgbClr val="00B2A9"/>
              </a:buClr>
              <a:buSzPct val="100000"/>
              <a:buFont typeface="Arial"/>
              <a:buChar char="•"/>
            </a:pPr>
            <a:endParaRPr lang="en-US" sz="1400" dirty="0" smtClean="0">
              <a:latin typeface="Tahoma"/>
            </a:endParaRPr>
          </a:p>
        </p:txBody>
      </p:sp>
      <p:cxnSp>
        <p:nvCxnSpPr>
          <p:cNvPr id="216" name="Straight Connector 215"/>
          <p:cNvCxnSpPr/>
          <p:nvPr/>
        </p:nvCxnSpPr>
        <p:spPr>
          <a:xfrm>
            <a:off x="228463" y="3741263"/>
            <a:ext cx="8537575" cy="1588"/>
          </a:xfrm>
          <a:prstGeom prst="line">
            <a:avLst/>
          </a:prstGeom>
          <a:ln>
            <a:solidFill>
              <a:srgbClr val="00B2A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5" name="Title 224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45525" cy="554037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SMART </a:t>
            </a:r>
            <a:r>
              <a:rPr lang="en-GB" sz="2600" b="1" i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CALL ROUTING</a:t>
            </a:r>
            <a: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/>
            </a:r>
            <a:b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</a:br>
            <a:r>
              <a:rPr lang="en-GB" sz="2600" b="0" i="0" dirty="0" err="1">
                <a:solidFill>
                  <a:srgbClr val="000000"/>
                </a:solidFill>
                <a:latin typeface="Tahoma"/>
                <a:ea typeface="+mj-ea"/>
                <a:cs typeface="+mj-cs"/>
              </a:rPr>
              <a:t>Effiziente</a:t>
            </a:r>
            <a:r>
              <a:rPr lang="en-GB" sz="2600" b="0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 </a:t>
            </a:r>
            <a:r>
              <a:rPr lang="en-GB" sz="2600" b="0" i="0" dirty="0" err="1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Begrüßung</a:t>
            </a:r>
            <a:r>
              <a:rPr lang="en-GB" sz="2600" b="0" i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 von </a:t>
            </a:r>
            <a:r>
              <a:rPr lang="en-GB" sz="2600" b="0" i="0" dirty="0" err="1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Anrufern</a:t>
            </a:r>
            <a:endParaRPr lang="en-GB" sz="2600" b="0" i="0" dirty="0">
              <a:solidFill>
                <a:srgbClr val="000000"/>
              </a:solidFill>
              <a:latin typeface="Tahoma"/>
              <a:ea typeface="+mj-ea"/>
              <a:cs typeface="+mj-cs"/>
            </a:endParaRPr>
          </a:p>
        </p:txBody>
      </p:sp>
      <p:sp>
        <p:nvSpPr>
          <p:cNvPr id="38" name="Rectangle 39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6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KUNDEN-</a:t>
            </a:r>
            <a:endParaRPr lang="fr-FR" sz="600" b="1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00B2A9"/>
              </a:solidFill>
              <a:latin typeface="Tahoma"/>
              <a:ea typeface="ＭＳ Ｐゴシック"/>
            </a:endParaRPr>
          </a:p>
        </p:txBody>
      </p:sp>
      <p:sp>
        <p:nvSpPr>
          <p:cNvPr id="40" name="Rectangle 40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41" name="Rectangle 41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42" name="Rectangle 42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43" name="Rectangle 41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44" name="Rectangle 41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45" name="Rectangle 41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46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65130" y="1214442"/>
            <a:ext cx="8827644" cy="2364720"/>
            <a:chOff x="279400" y="1956426"/>
            <a:chExt cx="8827644" cy="2364720"/>
          </a:xfrm>
        </p:grpSpPr>
        <p:sp>
          <p:nvSpPr>
            <p:cNvPr id="77" name="Rounded Rectangle 76"/>
            <p:cNvSpPr/>
            <p:nvPr/>
          </p:nvSpPr>
          <p:spPr bwMode="auto">
            <a:xfrm>
              <a:off x="2374900" y="2883526"/>
              <a:ext cx="3340100" cy="1130300"/>
            </a:xfrm>
            <a:prstGeom prst="roundRect">
              <a:avLst/>
            </a:prstGeom>
            <a:solidFill>
              <a:srgbClr val="6699FF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Times New Roman" pitchFamily="18" charset="0"/>
                <a:buChar char="•"/>
                <a:tabLst>
                  <a:tab pos="3946525" algn="l"/>
                </a:tabLst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 charset="0"/>
              </a:endParaRPr>
            </a:p>
          </p:txBody>
        </p:sp>
        <p:sp>
          <p:nvSpPr>
            <p:cNvPr id="78" name="AutoShape 98"/>
            <p:cNvSpPr>
              <a:spLocks noChangeArrowheads="1"/>
            </p:cNvSpPr>
            <p:nvPr/>
          </p:nvSpPr>
          <p:spPr bwMode="auto">
            <a:xfrm>
              <a:off x="4982438" y="3583007"/>
              <a:ext cx="630238" cy="350838"/>
            </a:xfrm>
            <a:prstGeom prst="flowChartAlternateProcess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anchor="ctr"/>
            <a:lstStyle/>
            <a:p>
              <a:pPr algn="ctr">
                <a:buNone/>
              </a:pPr>
              <a:endParaRPr lang="de-DE" sz="1000" b="1" i="0" dirty="0">
                <a:latin typeface="Tahoma"/>
                <a:ea typeface="+mn-ea"/>
                <a:cs typeface="Tahoma"/>
              </a:endParaRPr>
            </a:p>
          </p:txBody>
        </p:sp>
        <p:sp>
          <p:nvSpPr>
            <p:cNvPr id="79" name="Text Box 117"/>
            <p:cNvSpPr txBox="1">
              <a:spLocks noChangeArrowheads="1"/>
            </p:cNvSpPr>
            <p:nvPr/>
          </p:nvSpPr>
          <p:spPr bwMode="auto">
            <a:xfrm>
              <a:off x="2758350" y="2959120"/>
              <a:ext cx="593725" cy="231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l">
                <a:buNone/>
              </a:pPr>
              <a:endParaRPr sz="1600" dirty="0">
                <a:latin typeface="Tahoma"/>
                <a:cs typeface="Tahoma"/>
              </a:endParaRPr>
            </a:p>
          </p:txBody>
        </p:sp>
        <p:sp>
          <p:nvSpPr>
            <p:cNvPr id="80" name="ZoneTexte 25"/>
            <p:cNvSpPr txBox="1"/>
            <p:nvPr/>
          </p:nvSpPr>
          <p:spPr>
            <a:xfrm>
              <a:off x="8210025" y="2168349"/>
              <a:ext cx="897019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1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  <a:cs typeface="Arial"/>
                </a:rPr>
                <a:t>Erfordert </a:t>
              </a: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1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  <a:cs typeface="Arial"/>
                </a:rPr>
                <a:t>zusätzliche </a:t>
              </a: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1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  <a:cs typeface="Arial"/>
                </a:rPr>
                <a:t>Lizenzen</a:t>
              </a:r>
              <a:endParaRPr kumimoji="0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Rounded Rectangle 80"/>
            <p:cNvSpPr/>
            <p:nvPr/>
          </p:nvSpPr>
          <p:spPr bwMode="auto">
            <a:xfrm>
              <a:off x="292100" y="2883526"/>
              <a:ext cx="1549400" cy="1130300"/>
            </a:xfrm>
            <a:prstGeom prst="roundRect">
              <a:avLst/>
            </a:prstGeom>
            <a:solidFill>
              <a:srgbClr val="8AB900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Times New Roman" pitchFamily="18" charset="0"/>
                <a:buChar char="•"/>
                <a:tabLst>
                  <a:tab pos="3946525" algn="l"/>
                </a:tabLst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279400" y="3175626"/>
              <a:ext cx="153670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</a:rPr>
                <a:t>AnkommenderAnruf</a:t>
              </a: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3" name="Right Arrow 82"/>
            <p:cNvSpPr/>
            <p:nvPr/>
          </p:nvSpPr>
          <p:spPr bwMode="auto">
            <a:xfrm>
              <a:off x="1930400" y="3251826"/>
              <a:ext cx="406400" cy="431800"/>
            </a:xfrm>
            <a:prstGeom prst="rightArrow">
              <a:avLst/>
            </a:prstGeom>
            <a:solidFill>
              <a:srgbClr val="6600FF"/>
            </a:solidFill>
            <a:ln w="190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Times New Roman" pitchFamily="18" charset="0"/>
                <a:buChar char="•"/>
                <a:tabLst>
                  <a:tab pos="3946525" algn="l"/>
                </a:tabLst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 charset="0"/>
              </a:endParaRPr>
            </a:p>
          </p:txBody>
        </p:sp>
        <p:grpSp>
          <p:nvGrpSpPr>
            <p:cNvPr id="84" name="Group 83"/>
            <p:cNvGrpSpPr/>
            <p:nvPr/>
          </p:nvGrpSpPr>
          <p:grpSpPr>
            <a:xfrm>
              <a:off x="6489700" y="1956426"/>
              <a:ext cx="1549400" cy="482600"/>
              <a:chOff x="6489700" y="1041400"/>
              <a:chExt cx="1549400" cy="482600"/>
            </a:xfrm>
          </p:grpSpPr>
          <p:sp>
            <p:nvSpPr>
              <p:cNvPr id="85" name="Rounded Rectangle 84"/>
              <p:cNvSpPr/>
              <p:nvPr/>
            </p:nvSpPr>
            <p:spPr bwMode="auto">
              <a:xfrm>
                <a:off x="6489700" y="1041400"/>
                <a:ext cx="1549400" cy="482600"/>
              </a:xfrm>
              <a:prstGeom prst="roundRect">
                <a:avLst/>
              </a:prstGeom>
              <a:solidFill>
                <a:srgbClr val="FF6600"/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ts val="1200"/>
                  </a:spcAft>
                  <a:buClr>
                    <a:srgbClr val="FFFFFF"/>
                  </a:buClr>
                  <a:buSzTx/>
                  <a:buFont typeface="Times New Roman" pitchFamily="18" charset="0"/>
                  <a:buChar char="•"/>
                  <a:tabLst>
                    <a:tab pos="3946525" algn="l"/>
                  </a:tabLst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rebuchet MS" pitchFamily="34" charset="0"/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>
              <a:xfrm>
                <a:off x="6502400" y="1130300"/>
                <a:ext cx="15367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j-lt"/>
                  </a:rPr>
                  <a:t>ACD-</a:t>
                </a:r>
                <a:r>
                  <a:rPr kumimoji="0" lang="en-US" sz="14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j-lt"/>
                  </a:rPr>
                  <a:t>Gruppen</a:t>
                </a:r>
                <a:endPara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</a:endParaRPr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6489700" y="2570259"/>
              <a:ext cx="1549400" cy="482600"/>
              <a:chOff x="6489700" y="1574800"/>
              <a:chExt cx="1549400" cy="482600"/>
            </a:xfrm>
          </p:grpSpPr>
          <p:sp>
            <p:nvSpPr>
              <p:cNvPr id="88" name="Rounded Rectangle 87"/>
              <p:cNvSpPr/>
              <p:nvPr/>
            </p:nvSpPr>
            <p:spPr bwMode="auto">
              <a:xfrm>
                <a:off x="6489700" y="1574800"/>
                <a:ext cx="1549400" cy="482600"/>
              </a:xfrm>
              <a:prstGeom prst="roundRect">
                <a:avLst/>
              </a:prstGeom>
              <a:solidFill>
                <a:srgbClr val="969696"/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ts val="1200"/>
                  </a:spcAft>
                  <a:buClr>
                    <a:srgbClr val="FFFFFF"/>
                  </a:buClr>
                  <a:buSzTx/>
                  <a:buFont typeface="Times New Roman" pitchFamily="18" charset="0"/>
                  <a:buChar char="•"/>
                  <a:tabLst>
                    <a:tab pos="3946525" algn="l"/>
                  </a:tabLst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rebuchet MS" pitchFamily="34" charset="0"/>
                </a:endParaRP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6502400" y="1663700"/>
                <a:ext cx="15367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j-lt"/>
                  </a:rPr>
                  <a:t>MLAA</a:t>
                </a:r>
              </a:p>
            </p:txBody>
          </p:sp>
        </p:grpSp>
        <p:grpSp>
          <p:nvGrpSpPr>
            <p:cNvPr id="90" name="Group 89"/>
            <p:cNvGrpSpPr/>
            <p:nvPr/>
          </p:nvGrpSpPr>
          <p:grpSpPr>
            <a:xfrm>
              <a:off x="6489700" y="3184092"/>
              <a:ext cx="1549400" cy="482600"/>
              <a:chOff x="6489700" y="2349500"/>
              <a:chExt cx="1549400" cy="482600"/>
            </a:xfrm>
          </p:grpSpPr>
          <p:sp>
            <p:nvSpPr>
              <p:cNvPr id="91" name="Rounded Rectangle 90"/>
              <p:cNvSpPr/>
              <p:nvPr/>
            </p:nvSpPr>
            <p:spPr bwMode="auto">
              <a:xfrm>
                <a:off x="6489700" y="2349500"/>
                <a:ext cx="1549400" cy="482600"/>
              </a:xfrm>
              <a:prstGeom prst="roundRect">
                <a:avLst/>
              </a:prstGeom>
              <a:solidFill>
                <a:srgbClr val="FFCC00">
                  <a:lumMod val="75000"/>
                </a:srgbClr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ts val="1200"/>
                  </a:spcAft>
                  <a:buClr>
                    <a:srgbClr val="FFFFFF"/>
                  </a:buClr>
                  <a:buSzTx/>
                  <a:buFont typeface="Times New Roman" pitchFamily="18" charset="0"/>
                  <a:buChar char="•"/>
                  <a:tabLst>
                    <a:tab pos="3946525" algn="l"/>
                  </a:tabLst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rebuchet MS" pitchFamily="34" charset="0"/>
                </a:endParaRPr>
              </a:p>
            </p:txBody>
          </p:sp>
          <p:sp>
            <p:nvSpPr>
              <p:cNvPr id="92" name="TextBox 91"/>
              <p:cNvSpPr txBox="1"/>
              <p:nvPr/>
            </p:nvSpPr>
            <p:spPr>
              <a:xfrm>
                <a:off x="6502400" y="2438400"/>
                <a:ext cx="15367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j-lt"/>
                  </a:rPr>
                  <a:t>Externes</a:t>
                </a: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j-lt"/>
                  </a:rPr>
                  <a:t> </a:t>
                </a:r>
                <a:r>
                  <a:rPr kumimoji="0" lang="en-US" sz="14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j-lt"/>
                  </a:rPr>
                  <a:t>Ziel</a:t>
                </a:r>
                <a:endPara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</a:endParaRPr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>
              <a:off x="6489700" y="3797926"/>
              <a:ext cx="1549400" cy="523220"/>
              <a:chOff x="6489700" y="2882900"/>
              <a:chExt cx="1549400" cy="523220"/>
            </a:xfrm>
          </p:grpSpPr>
          <p:sp>
            <p:nvSpPr>
              <p:cNvPr id="94" name="Rounded Rectangle 93"/>
              <p:cNvSpPr/>
              <p:nvPr/>
            </p:nvSpPr>
            <p:spPr bwMode="auto">
              <a:xfrm>
                <a:off x="6489700" y="2882900"/>
                <a:ext cx="1549400" cy="482600"/>
              </a:xfrm>
              <a:prstGeom prst="roundRect">
                <a:avLst/>
              </a:prstGeom>
              <a:solidFill>
                <a:srgbClr val="9999FF"/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90000"/>
                  </a:lnSpc>
                  <a:spcBef>
                    <a:spcPct val="0"/>
                  </a:spcBef>
                  <a:spcAft>
                    <a:spcPts val="1200"/>
                  </a:spcAft>
                  <a:buClr>
                    <a:srgbClr val="FFFFFF"/>
                  </a:buClr>
                  <a:buSzTx/>
                  <a:buFont typeface="Times New Roman" pitchFamily="18" charset="0"/>
                  <a:buChar char="•"/>
                  <a:tabLst>
                    <a:tab pos="3946525" algn="l"/>
                  </a:tabLst>
                  <a:defRPr/>
                </a:pPr>
                <a:endParaRPr kumimoji="0" 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rebuchet MS" pitchFamily="34" charset="0"/>
                </a:endParaRPr>
              </a:p>
            </p:txBody>
          </p:sp>
          <p:sp>
            <p:nvSpPr>
              <p:cNvPr id="95" name="TextBox 94"/>
              <p:cNvSpPr txBox="1"/>
              <p:nvPr/>
            </p:nvSpPr>
            <p:spPr>
              <a:xfrm>
                <a:off x="6553200" y="2882900"/>
                <a:ext cx="14097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j-lt"/>
                  </a:rPr>
                  <a:t>Standard-</a:t>
                </a:r>
                <a:r>
                  <a:rPr kumimoji="0" lang="en-US" sz="14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j-lt"/>
                  </a:rPr>
                  <a:t>Nutzer</a:t>
                </a:r>
                <a:r>
                  <a:rPr kumimoji="0" lang="en-US" sz="1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j-lt"/>
                  </a:rPr>
                  <a:t>/</a:t>
                </a:r>
                <a:r>
                  <a:rPr kumimoji="0" lang="en-US" sz="14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+mj-lt"/>
                  </a:rPr>
                  <a:t>Gruppe</a:t>
                </a:r>
                <a:endPara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</a:endParaRPr>
              </a:p>
            </p:txBody>
          </p:sp>
        </p:grpSp>
        <p:cxnSp>
          <p:nvCxnSpPr>
            <p:cNvPr id="96" name="Straight Arrow Connector 95"/>
            <p:cNvCxnSpPr>
              <a:stCxn id="77" idx="3"/>
              <a:endCxn id="85" idx="1"/>
            </p:cNvCxnSpPr>
            <p:nvPr/>
          </p:nvCxnSpPr>
          <p:spPr bwMode="auto">
            <a:xfrm flipV="1">
              <a:off x="5715000" y="2197726"/>
              <a:ext cx="774700" cy="125095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7" name="Straight Arrow Connector 96"/>
            <p:cNvCxnSpPr>
              <a:stCxn id="77" idx="3"/>
              <a:endCxn id="88" idx="1"/>
            </p:cNvCxnSpPr>
            <p:nvPr/>
          </p:nvCxnSpPr>
          <p:spPr bwMode="auto">
            <a:xfrm flipV="1">
              <a:off x="5715000" y="2811559"/>
              <a:ext cx="774700" cy="637117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8" name="Straight Arrow Connector 97"/>
            <p:cNvCxnSpPr>
              <a:stCxn id="77" idx="3"/>
              <a:endCxn id="91" idx="1"/>
            </p:cNvCxnSpPr>
            <p:nvPr/>
          </p:nvCxnSpPr>
          <p:spPr bwMode="auto">
            <a:xfrm flipV="1">
              <a:off x="5715000" y="3425392"/>
              <a:ext cx="774700" cy="23284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9" name="Straight Arrow Connector 98"/>
            <p:cNvCxnSpPr>
              <a:stCxn id="77" idx="3"/>
              <a:endCxn id="94" idx="1"/>
            </p:cNvCxnSpPr>
            <p:nvPr/>
          </p:nvCxnSpPr>
          <p:spPr bwMode="auto">
            <a:xfrm>
              <a:off x="5715000" y="3448676"/>
              <a:ext cx="774700" cy="590550"/>
            </a:xfrm>
            <a:prstGeom prst="straightConnector1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00" name="TextBox 99"/>
            <p:cNvSpPr txBox="1"/>
            <p:nvPr/>
          </p:nvSpPr>
          <p:spPr>
            <a:xfrm>
              <a:off x="2362200" y="2502526"/>
              <a:ext cx="3251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FF"/>
                  </a:solidFill>
                  <a:effectLst/>
                  <a:uLnTx/>
                  <a:uFillTx/>
                  <a:latin typeface="+mj-lt"/>
                </a:rPr>
                <a:t>Smart Call Routing</a:t>
              </a: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2400300" y="2927976"/>
              <a:ext cx="32893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</a:rPr>
                <a:t>Anrufernummer</a:t>
              </a: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</a:rPr>
                <a:t>Angerufene</a:t>
              </a: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</a:rPr>
                <a:t> </a:t>
              </a:r>
              <a:r>
                <a:rPr kumimoji="0" lang="en-US" sz="16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</a:rPr>
                <a:t>Nummer</a:t>
              </a: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</a:rPr>
                <a:t>Kunden</a:t>
              </a: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</a:rPr>
                <a:t>-Code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</a:rPr>
                <a:t>+ Tag/</a:t>
              </a:r>
              <a:r>
                <a:rPr kumimoji="0" lang="en-US" sz="16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</a:rPr>
                <a:t>Nacht</a:t>
              </a: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</a:rPr>
                <a:t>-Routing</a:t>
              </a:r>
            </a:p>
          </p:txBody>
        </p:sp>
        <p:sp>
          <p:nvSpPr>
            <p:cNvPr id="102" name="Right Brace 101"/>
            <p:cNvSpPr/>
            <p:nvPr/>
          </p:nvSpPr>
          <p:spPr bwMode="auto">
            <a:xfrm>
              <a:off x="8048625" y="1997738"/>
              <a:ext cx="190500" cy="1016000"/>
            </a:xfrm>
            <a:prstGeom prst="rightBrac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Times New Roman" pitchFamily="18" charset="0"/>
                <a:buChar char="•"/>
                <a:tabLst>
                  <a:tab pos="3946525" algn="l"/>
                </a:tabLst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92"/>
          <p:cNvSpPr>
            <a:spLocks noChangeArrowheads="1"/>
          </p:cNvSpPr>
          <p:nvPr/>
        </p:nvSpPr>
        <p:spPr bwMode="auto">
          <a:xfrm>
            <a:off x="241300" y="3944613"/>
            <a:ext cx="3675092" cy="2962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00B2A9"/>
                </a:solidFill>
                <a:latin typeface="Tahoma"/>
                <a:ea typeface="ＭＳ Ｐゴシック"/>
              </a:rPr>
              <a:t>BASISLÖSUNGEN</a:t>
            </a:r>
            <a:endParaRPr lang="en-GB" sz="1400" b="1" u="sng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OmniTouch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Call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Center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Office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Automatische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Wegesuche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buClr>
                <a:srgbClr val="00B2A9"/>
              </a:buClr>
              <a:buSzPct val="100000"/>
              <a:buFont typeface="Tahoma" pitchFamily="34" charset="0"/>
              <a:buChar char="−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Anruferidentifizierung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Tahoma" pitchFamily="34" charset="0"/>
              <a:buChar char="−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Automatische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Vermittlung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Automatische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Anrufverteilung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buClr>
                <a:srgbClr val="00B2A9"/>
              </a:buClr>
              <a:buSzPct val="100000"/>
              <a:buFont typeface="Tahoma" pitchFamily="34" charset="0"/>
              <a:buChar char="−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Rotierende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Priorität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buClr>
                <a:srgbClr val="00B2A9"/>
              </a:buClr>
              <a:buSzPct val="100000"/>
              <a:buFont typeface="Tahoma" pitchFamily="34" charset="0"/>
              <a:buChar char="−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Festgelegte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Priorität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Tahoma" pitchFamily="34" charset="0"/>
              <a:buChar char="−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Längste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Ruhezeit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Warteschlangenverwaltung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buClr>
                <a:srgbClr val="00B2A9"/>
              </a:buClr>
              <a:buSzPct val="100000"/>
              <a:buFont typeface="Tahoma" pitchFamily="34" charset="0"/>
              <a:buChar char="−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Bis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acht</a:t>
            </a:r>
            <a:r>
              <a:rPr lang="de-DE" sz="1100" dirty="0" smtClean="0">
                <a:latin typeface="Tahoma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Gruppen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32</a:t>
            </a:r>
            <a:r>
              <a:rPr lang="de-DE" sz="1100" dirty="0" smtClean="0">
                <a:latin typeface="Tahoma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aktive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Agenten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Tahoma" pitchFamily="34" charset="0"/>
              <a:buChar char="−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6</a:t>
            </a:r>
            <a:r>
              <a:rPr lang="de-DE" sz="1100" dirty="0" smtClean="0">
                <a:latin typeface="Tahoma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benutzerdefinierte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Nachrichten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pro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Gruppe</a:t>
            </a:r>
            <a:endParaRPr lang="en-GB" sz="1100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</a:endParaRPr>
          </a:p>
          <a:p>
            <a:pPr marL="287338" lvl="2" indent="-171450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Tahoma" pitchFamily="34" charset="0"/>
              <a:buChar char="−"/>
            </a:pPr>
            <a:r>
              <a:rPr lang="de-DE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Verarbeitung von VIP-Anrufen (Virtuelle Warteschlangenkontrolle)</a:t>
            </a:r>
            <a:endParaRPr lang="en-GB" sz="1100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</a:endParaRPr>
          </a:p>
          <a:p>
            <a:pPr marL="287338" lvl="2" indent="-171450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Tahoma" pitchFamily="34" charset="0"/>
              <a:buChar char="−"/>
            </a:pPr>
            <a:endParaRPr lang="de-DE" sz="1100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Tahoma" pitchFamily="34" charset="0"/>
              <a:buChar char="−"/>
            </a:pP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4579" name="Rectangle 193"/>
          <p:cNvSpPr>
            <a:spLocks noChangeArrowheads="1"/>
          </p:cNvSpPr>
          <p:nvPr/>
        </p:nvSpPr>
        <p:spPr bwMode="auto">
          <a:xfrm>
            <a:off x="3419475" y="3944613"/>
            <a:ext cx="3597275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00B2A9"/>
                </a:solidFill>
                <a:latin typeface="Tahoma"/>
                <a:ea typeface="ＭＳ Ｐゴシック"/>
              </a:rPr>
              <a:t>ZUSATZOPTIONEN</a:t>
            </a:r>
            <a:endParaRPr lang="en-GB" sz="1400" b="1" u="sng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PC-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basierte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Agenten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-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Supervisoranwendungen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Tahoma" pitchFamily="34" charset="0"/>
              <a:buChar char="−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Agent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Assistant: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benutzerfreundliche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Dienste,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die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die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Qualität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Begrüßungen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Leistung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des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Agents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steigern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Tahoma" pitchFamily="34" charset="0"/>
              <a:buChar char="−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Supervisor-Konsole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Echtzeit-Verkehrsstatistiken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Leistungsanalysen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Gruppen/Agenten;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bis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acht</a:t>
            </a:r>
            <a:r>
              <a:rPr lang="de-DE" sz="1100" dirty="0" smtClean="0">
                <a:latin typeface="Tahoma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Supervisoren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drei</a:t>
            </a:r>
            <a:r>
              <a:rPr lang="de-DE" sz="1100" dirty="0" smtClean="0">
                <a:latin typeface="Tahoma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Darstellungsmodi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Tahoma" pitchFamily="34" charset="0"/>
              <a:buChar char="−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Statistic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Manager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4580" name="Rectangle 196"/>
          <p:cNvSpPr>
            <a:spLocks noChangeArrowheads="1"/>
          </p:cNvSpPr>
          <p:nvPr/>
        </p:nvSpPr>
        <p:spPr bwMode="auto">
          <a:xfrm>
            <a:off x="5764213" y="1462088"/>
            <a:ext cx="2746375" cy="2446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</a:pPr>
            <a:r>
              <a:rPr lang="en-GB" sz="1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	</a:t>
            </a:r>
            <a:r>
              <a:rPr lang="en-GB" sz="1600" b="1" u="sng" dirty="0" smtClean="0">
                <a:solidFill>
                  <a:srgbClr val="00B2A9"/>
                </a:solidFill>
                <a:latin typeface="Tahoma"/>
                <a:ea typeface="ＭＳ Ｐゴシック"/>
              </a:rPr>
              <a:t>VORTEILE</a:t>
            </a:r>
            <a:endParaRPr lang="en-GB" sz="1600" b="1" u="sng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Rufumleitung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zum</a:t>
            </a:r>
            <a:r>
              <a:rPr lang="en-GB" sz="1400" dirty="0" smtClean="0">
                <a:latin typeface="Tahoma"/>
              </a:rPr>
              <a:t> </a:t>
            </a:r>
            <a:br>
              <a:rPr lang="en-GB" sz="1400" dirty="0" smtClean="0">
                <a:latin typeface="Tahoma"/>
              </a:rPr>
            </a:b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qualifiziertesten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Mitarbeiter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Einfache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Verwaltung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eingehender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Anrufe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Professionelle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Begrüßung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Steigerung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der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Kundenzufriedenheit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Höhere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Effektivität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pic>
        <p:nvPicPr>
          <p:cNvPr id="24581" name="Object 250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09435" y="1649413"/>
            <a:ext cx="5078668" cy="190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3" name="Picture 6"/>
          <p:cNvSpPr>
            <a:spLocks noChangeAspect="1" noChangeArrowheads="1"/>
          </p:cNvSpPr>
          <p:nvPr/>
        </p:nvSpPr>
        <p:spPr bwMode="auto">
          <a:xfrm>
            <a:off x="7335838" y="5318125"/>
            <a:ext cx="1543050" cy="54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  <p:cxnSp>
        <p:nvCxnSpPr>
          <p:cNvPr id="216" name="Straight Connector 215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rgbClr val="00B2A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5" name="Title 224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45525" cy="757237"/>
          </a:xfrm>
        </p:spPr>
        <p:txBody>
          <a:bodyPr/>
          <a:lstStyle/>
          <a:p>
            <a:pPr eaLnBrk="1" hangingPunct="1"/>
            <a:r>
              <a:rPr lang="en-GB" dirty="0" smtClean="0">
                <a:solidFill>
                  <a:srgbClr val="000000"/>
                </a:solidFill>
                <a:ea typeface="ＭＳ Ｐゴシック"/>
              </a:rPr>
              <a:t>INTELLIGENTE ANRUFVERTEILUNG</a:t>
            </a:r>
            <a:endParaRPr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4586" name="Rectangle 39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6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KUNDEN-</a:t>
            </a:r>
            <a:endParaRPr lang="fr-FR" sz="600" b="1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00B2A9"/>
              </a:solidFill>
              <a:latin typeface="Tahoma"/>
              <a:ea typeface="ＭＳ Ｐゴシック"/>
            </a:endParaRPr>
          </a:p>
        </p:txBody>
      </p:sp>
      <p:sp>
        <p:nvSpPr>
          <p:cNvPr id="28" name="Rectangle 40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4589" name="Rectangle 4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4591" name="Rectangle 42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4592" name="Rectangle 415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3" name="Rectangle 41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pic>
        <p:nvPicPr>
          <p:cNvPr id="24594" name="Picture 6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7324725" y="5459413"/>
            <a:ext cx="1543050" cy="54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413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0" name="Rectangle 40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6661" y="4316135"/>
            <a:ext cx="1749287" cy="60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40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00549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5603" name="Rectangle 40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5609" name="Title 5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000000"/>
                </a:solidFill>
                <a:latin typeface="Tahoma"/>
                <a:ea typeface="ＭＳ Ｐゴシック"/>
              </a:rPr>
              <a:t>EFFIZIENTE</a:t>
            </a:r>
            <a:r>
              <a:rPr lang="en-US" dirty="0" smtClean="0">
                <a:latin typeface="Tahoma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Tahoma"/>
                <a:ea typeface="ＭＳ Ｐゴシック"/>
              </a:rPr>
              <a:t>DESKTOP-</a:t>
            </a:r>
            <a:r>
              <a:rPr lang="en-US" dirty="0" smtClean="0">
                <a:latin typeface="Tahoma"/>
              </a:rPr>
              <a:t/>
            </a:r>
            <a:br>
              <a:rPr lang="en-US" dirty="0" smtClean="0">
                <a:latin typeface="Tahoma"/>
              </a:rPr>
            </a:br>
            <a:r>
              <a:rPr lang="en-US" dirty="0" smtClean="0">
                <a:solidFill>
                  <a:srgbClr val="000000"/>
                </a:solidFill>
                <a:latin typeface="Tahoma"/>
                <a:ea typeface="ＭＳ Ｐゴシック"/>
              </a:rPr>
              <a:t>UMGEBUNG</a:t>
            </a:r>
            <a:endParaRPr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18" name="Rectangle 40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5613" name="Rectangle 4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5615" name="Rectangle 42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5616" name="Rectangle 415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3" name="Rectangle 41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2" name="Text Placeholder 40"/>
          <p:cNvSpPr txBox="1">
            <a:spLocks/>
          </p:cNvSpPr>
          <p:nvPr/>
        </p:nvSpPr>
        <p:spPr bwMode="auto">
          <a:xfrm>
            <a:off x="266059" y="2449280"/>
            <a:ext cx="4383088" cy="329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0" rIns="0" bIns="0" numCol="1" anchor="t" anchorCtr="0" compatLnSpc="1">
            <a:prstTxWarp prst="textNoShape">
              <a:avLst/>
            </a:prstTxWarp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00B2A9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GB" sz="2000" b="1" strike="noStrike" kern="1200" cap="none" spc="0" normalizeH="0" noProof="0" dirty="0" smtClean="0">
                <a:ln>
                  <a:noFill/>
                </a:ln>
                <a:solidFill>
                  <a:srgbClr val="00549F"/>
                </a:solidFill>
                <a:uLnTx/>
                <a:uFillTx/>
                <a:latin typeface="Tahoma"/>
                <a:ea typeface="ＭＳ Ｐゴシック"/>
                <a:cs typeface="+mj-cs"/>
              </a:rPr>
              <a:t>	UNSERE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49F"/>
                </a:solidFill>
                <a:effectLst/>
                <a:uLnTx/>
                <a:uFillTx/>
                <a:latin typeface="Tahoma"/>
                <a:ea typeface="+mj-ea"/>
                <a:cs typeface="+mj-cs"/>
              </a:rPr>
              <a:t> </a:t>
            </a:r>
            <a:r>
              <a:rPr kumimoji="0" lang="en-GB" sz="2000" b="1" strike="noStrike" kern="1200" cap="none" spc="0" normalizeH="0" noProof="0" dirty="0" smtClean="0">
                <a:ln>
                  <a:noFill/>
                </a:ln>
                <a:solidFill>
                  <a:srgbClr val="00549F"/>
                </a:solidFill>
                <a:uLnTx/>
                <a:uFillTx/>
                <a:latin typeface="Tahoma"/>
                <a:ea typeface="ＭＳ Ｐゴシック"/>
                <a:cs typeface="+mj-cs"/>
              </a:rPr>
              <a:t>LÖSUNGEN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Alcatel-Lucent</a:t>
            </a:r>
            <a:r>
              <a:rPr kumimoji="0" lang="en-US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US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OmniTouch</a:t>
            </a:r>
            <a:r>
              <a:rPr kumimoji="0" lang="en-US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br>
              <a:rPr kumimoji="0" lang="en-US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US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8082</a:t>
            </a:r>
            <a:r>
              <a:rPr kumimoji="0" lang="en-US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US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My</a:t>
            </a:r>
            <a:r>
              <a:rPr kumimoji="0" lang="en-US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US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IC</a:t>
            </a:r>
            <a:r>
              <a:rPr kumimoji="0" lang="en-US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US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Phone</a:t>
            </a: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GB" dirty="0" smtClean="0">
                <a:latin typeface="Tahoma"/>
              </a:rPr>
              <a:t>8002/8012 </a:t>
            </a:r>
            <a:r>
              <a:rPr lang="en-GB" dirty="0" err="1" smtClean="0">
                <a:latin typeface="Tahoma"/>
              </a:rPr>
              <a:t>Tischtelefone</a:t>
            </a:r>
            <a:endParaRPr kumimoji="0" lang="en-GB" strike="noStrike" kern="1200" cap="none" spc="0" normalizeH="0" noProof="0" dirty="0" smtClean="0">
              <a:ln>
                <a:noFill/>
              </a:ln>
              <a:solidFill>
                <a:srgbClr val="000000"/>
              </a:solidFill>
              <a:uLnTx/>
              <a:uFillTx/>
              <a:latin typeface="Tahoma"/>
              <a:ea typeface="ＭＳ Ｐゴシック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Umfangreiche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GB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Funktionen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b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GB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für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GB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Festnetztelefone</a:t>
            </a:r>
            <a:endParaRPr kumimoji="0" lang="en-GB" strike="noStrike" kern="1200" cap="none" spc="0" normalizeH="0" noProof="0" dirty="0" smtClean="0">
              <a:ln>
                <a:noFill/>
              </a:ln>
              <a:solidFill>
                <a:srgbClr val="000000"/>
              </a:solidFill>
              <a:uLnTx/>
              <a:uFillTx/>
              <a:latin typeface="Tahoma"/>
              <a:ea typeface="ＭＳ Ｐゴシック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de-D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Professionelle</a:t>
            </a:r>
            <a:r>
              <a:rPr kumimoji="0" lang="de-D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de-D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DECT-Telefone</a:t>
            </a:r>
            <a:r>
              <a:rPr kumimoji="0" lang="de-D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/>
            </a:r>
            <a:br>
              <a:rPr kumimoji="0" lang="de-D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de-D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für</a:t>
            </a:r>
            <a:r>
              <a:rPr kumimoji="0" lang="de-D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de-D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standortinterne</a:t>
            </a:r>
            <a:r>
              <a:rPr kumimoji="0" lang="de-D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de-D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Sprachmobilität</a:t>
            </a:r>
            <a:endParaRPr kumimoji="0" lang="en-GB" strike="noStrike" kern="1200" cap="none" spc="0" normalizeH="0" noProof="0" dirty="0" smtClean="0">
              <a:ln>
                <a:noFill/>
              </a:ln>
              <a:solidFill>
                <a:srgbClr val="000000"/>
              </a:solidFill>
              <a:uLnTx/>
              <a:uFillTx/>
              <a:latin typeface="Tahoma"/>
              <a:ea typeface="ＭＳ Ｐゴシック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de-D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Professionelle</a:t>
            </a:r>
            <a:r>
              <a:rPr kumimoji="0" lang="de-D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de-D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WLAN-Telefone</a:t>
            </a:r>
            <a:r>
              <a:rPr kumimoji="0" lang="de-D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/>
            </a:r>
            <a:br>
              <a:rPr kumimoji="0" lang="de-D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de-D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für</a:t>
            </a:r>
            <a:r>
              <a:rPr kumimoji="0" lang="de-D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de-D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standortinterne</a:t>
            </a:r>
            <a:r>
              <a:rPr kumimoji="0" lang="de-D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de-D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Sprach-</a:t>
            </a:r>
            <a:r>
              <a:rPr kumimoji="0" lang="de-D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de-D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und</a:t>
            </a:r>
            <a:r>
              <a:rPr kumimoji="0" lang="de-D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de-D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Datenmobilität</a:t>
            </a:r>
            <a:endParaRPr kumimoji="0" lang="en-GB" strike="noStrike" kern="1200" cap="none" spc="0" normalizeH="0" noProof="0" dirty="0" smtClean="0">
              <a:ln>
                <a:noFill/>
              </a:ln>
              <a:solidFill>
                <a:srgbClr val="000000"/>
              </a:solidFill>
              <a:uLnTx/>
              <a:uFillTx/>
              <a:latin typeface="Tahoma"/>
              <a:ea typeface="ＭＳ Ｐゴシック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Alcatel-Lucent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GB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PIMphony</a:t>
            </a:r>
            <a:endParaRPr kumimoji="0" lang="en-GB" strike="noStrike" kern="1200" cap="none" spc="0" normalizeH="0" noProof="0" dirty="0" smtClean="0">
              <a:ln>
                <a:noFill/>
              </a:ln>
              <a:solidFill>
                <a:srgbClr val="000000"/>
              </a:solidFill>
              <a:uLnTx/>
              <a:uFillTx/>
              <a:latin typeface="Tahoma"/>
              <a:ea typeface="ＭＳ Ｐゴシック"/>
              <a:cs typeface="+mn-cs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23870" y="1328734"/>
            <a:ext cx="4487830" cy="741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fontAlgn="auto">
              <a:spcBef>
                <a:spcPct val="20000"/>
              </a:spcBef>
              <a:spcAft>
                <a:spcPts val="300"/>
              </a:spcAft>
              <a:buClr>
                <a:srgbClr val="00B2A9"/>
              </a:buClr>
              <a:defRPr/>
            </a:pPr>
            <a:r>
              <a:rPr lang="en-GB" sz="2000" b="1" dirty="0" smtClean="0">
                <a:solidFill>
                  <a:srgbClr val="00549F"/>
                </a:solidFill>
                <a:latin typeface="Tahoma"/>
                <a:ea typeface="ＭＳ Ｐゴシック"/>
                <a:cs typeface="+mj-cs"/>
              </a:rPr>
              <a:t>	IHRE</a:t>
            </a:r>
            <a:r>
              <a:rPr lang="en-GB" sz="2000" b="1" dirty="0" smtClean="0">
                <a:solidFill>
                  <a:srgbClr val="00549F"/>
                </a:solidFill>
                <a:latin typeface="Tahoma"/>
                <a:ea typeface="+mj-ea"/>
                <a:cs typeface="+mj-cs"/>
              </a:rPr>
              <a:t> </a:t>
            </a:r>
            <a:r>
              <a:rPr lang="en-GB" sz="2000" b="1" dirty="0" smtClean="0">
                <a:solidFill>
                  <a:srgbClr val="00549F"/>
                </a:solidFill>
                <a:latin typeface="Tahoma"/>
                <a:ea typeface="ＭＳ Ｐゴシック"/>
                <a:cs typeface="+mj-cs"/>
              </a:rPr>
              <a:t>ANFORDERUNG</a:t>
            </a:r>
            <a:endParaRPr lang="en-GB" sz="2000" b="1" dirty="0">
              <a:solidFill>
                <a:srgbClr val="00549F"/>
              </a:solidFill>
              <a:latin typeface="Tahoma"/>
              <a:ea typeface="ＭＳ Ｐゴシック"/>
              <a:cs typeface="+mj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Steigerung</a:t>
            </a:r>
            <a:r>
              <a:rPr lang="en-GB" dirty="0" smtClean="0">
                <a:latin typeface="Tahoma"/>
                <a:cs typeface="+mn-cs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der</a:t>
            </a:r>
            <a:r>
              <a:rPr lang="en-GB" dirty="0" smtClean="0">
                <a:latin typeface="Tahoma"/>
                <a:cs typeface="+mn-cs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Mitarbeiterproduktivität</a:t>
            </a:r>
            <a:endParaRPr lang="en-US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pic>
        <p:nvPicPr>
          <p:cNvPr id="25" name="Picture 4" descr="2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368913" y="1869227"/>
            <a:ext cx="2520980" cy="26854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Rectangle 413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à coins arrondis 43"/>
          <p:cNvSpPr/>
          <p:nvPr/>
        </p:nvSpPr>
        <p:spPr>
          <a:xfrm>
            <a:off x="2465938" y="1378226"/>
            <a:ext cx="5817704" cy="1510748"/>
          </a:xfrm>
          <a:prstGeom prst="roundRect">
            <a:avLst/>
          </a:prstGeom>
          <a:noFill/>
          <a:ln w="5715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409" name="Text Box 341"/>
          <p:cNvSpPr txBox="1">
            <a:spLocks noChangeArrowheads="1"/>
          </p:cNvSpPr>
          <p:nvPr/>
        </p:nvSpPr>
        <p:spPr bwMode="auto">
          <a:xfrm>
            <a:off x="2220432" y="3056208"/>
            <a:ext cx="159722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>
                <a:solidFill>
                  <a:srgbClr val="AA9C8F">
                    <a:lumMod val="50000"/>
                  </a:srgbClr>
                </a:solidFill>
                <a:latin typeface="Tahoma"/>
                <a:ea typeface="+mn-ea"/>
                <a:cs typeface="+mn-cs"/>
              </a:rPr>
              <a:t>IP TOUCH-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>
                <a:solidFill>
                  <a:srgbClr val="AA9C8F">
                    <a:lumMod val="50000"/>
                  </a:srgbClr>
                </a:solidFill>
                <a:latin typeface="Tahoma"/>
                <a:ea typeface="+mn-ea"/>
                <a:cs typeface="+mn-cs"/>
              </a:rPr>
              <a:t>TELEFONE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>
                <a:solidFill>
                  <a:srgbClr val="AA9C8F">
                    <a:lumMod val="50000"/>
                  </a:srgbClr>
                </a:solidFill>
                <a:latin typeface="Tahoma"/>
                <a:ea typeface="+mn-ea"/>
                <a:cs typeface="+mn-cs"/>
              </a:rPr>
              <a:t>SERIE 8</a:t>
            </a:r>
          </a:p>
        </p:txBody>
      </p:sp>
      <p:sp>
        <p:nvSpPr>
          <p:cNvPr id="16410" name="Text Box 343"/>
          <p:cNvSpPr txBox="1">
            <a:spLocks noChangeArrowheads="1"/>
          </p:cNvSpPr>
          <p:nvPr/>
        </p:nvSpPr>
        <p:spPr bwMode="auto">
          <a:xfrm>
            <a:off x="2486747" y="5093733"/>
            <a:ext cx="17884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>
                <a:solidFill>
                  <a:srgbClr val="AA9C8F">
                    <a:lumMod val="75000"/>
                  </a:srgbClr>
                </a:solidFill>
                <a:latin typeface="Tahoma"/>
                <a:ea typeface="+mn-ea"/>
                <a:cs typeface="+mn-cs"/>
              </a:rPr>
              <a:t>SERIE 9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>
                <a:solidFill>
                  <a:srgbClr val="AA9C8F">
                    <a:lumMod val="75000"/>
                  </a:srgbClr>
                </a:solidFill>
                <a:latin typeface="Tahoma"/>
                <a:ea typeface="+mn-ea"/>
                <a:cs typeface="+mn-cs"/>
              </a:rPr>
              <a:t>DIGITAL-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i="0">
                <a:solidFill>
                  <a:srgbClr val="AA9C8F">
                    <a:lumMod val="75000"/>
                  </a:srgbClr>
                </a:solidFill>
                <a:latin typeface="Tahoma"/>
                <a:ea typeface="+mn-ea"/>
                <a:cs typeface="+mn-cs"/>
              </a:rPr>
              <a:t>TELEFONE</a:t>
            </a:r>
          </a:p>
        </p:txBody>
      </p:sp>
      <p:pic>
        <p:nvPicPr>
          <p:cNvPr id="27655" name="Picture 219" descr="Seri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18924" y="5071036"/>
            <a:ext cx="27749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7" name="Title 213"/>
          <p:cNvSpPr>
            <a:spLocks noGrp="1"/>
          </p:cNvSpPr>
          <p:nvPr>
            <p:ph type="title"/>
          </p:nvPr>
        </p:nvSpPr>
        <p:spPr>
          <a:xfrm>
            <a:off x="206602" y="247877"/>
            <a:ext cx="8645525" cy="1143000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PORTFOLIO KABELGEBUNDENER TELEFONE</a:t>
            </a:r>
          </a:p>
        </p:txBody>
      </p:sp>
      <p:sp>
        <p:nvSpPr>
          <p:cNvPr id="27658" name="TextBox 215"/>
          <p:cNvSpPr txBox="1">
            <a:spLocks noChangeArrowheads="1"/>
          </p:cNvSpPr>
          <p:nvPr/>
        </p:nvSpPr>
        <p:spPr bwMode="auto">
          <a:xfrm>
            <a:off x="3789159" y="3737882"/>
            <a:ext cx="7651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sz="1100" b="0" i="0">
                <a:latin typeface="Tahoma"/>
                <a:ea typeface="+mn-ea"/>
                <a:cs typeface="Arial"/>
              </a:rPr>
              <a:t>4068</a:t>
            </a:r>
          </a:p>
        </p:txBody>
      </p:sp>
      <p:pic>
        <p:nvPicPr>
          <p:cNvPr id="27659" name="Picture 219" descr="Serie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92322" y="3113995"/>
            <a:ext cx="45720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2" name="TextBox 219"/>
          <p:cNvSpPr txBox="1">
            <a:spLocks noChangeArrowheads="1"/>
          </p:cNvSpPr>
          <p:nvPr/>
        </p:nvSpPr>
        <p:spPr bwMode="auto">
          <a:xfrm>
            <a:off x="4813097" y="3737882"/>
            <a:ext cx="7651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sz="1100" b="0" i="0">
                <a:latin typeface="Tahoma"/>
                <a:ea typeface="+mn-ea"/>
                <a:cs typeface="Arial"/>
              </a:rPr>
              <a:t>4038</a:t>
            </a:r>
          </a:p>
        </p:txBody>
      </p:sp>
      <p:sp>
        <p:nvSpPr>
          <p:cNvPr id="27663" name="TextBox 220"/>
          <p:cNvSpPr txBox="1">
            <a:spLocks noChangeArrowheads="1"/>
          </p:cNvSpPr>
          <p:nvPr/>
        </p:nvSpPr>
        <p:spPr bwMode="auto">
          <a:xfrm>
            <a:off x="5741784" y="3737882"/>
            <a:ext cx="7651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sz="1100" b="0" i="0">
                <a:latin typeface="Tahoma"/>
                <a:ea typeface="+mn-ea"/>
                <a:cs typeface="Arial"/>
              </a:rPr>
              <a:t>4028</a:t>
            </a:r>
          </a:p>
        </p:txBody>
      </p:sp>
      <p:sp>
        <p:nvSpPr>
          <p:cNvPr id="27664" name="TextBox 221"/>
          <p:cNvSpPr txBox="1">
            <a:spLocks noChangeArrowheads="1"/>
          </p:cNvSpPr>
          <p:nvPr/>
        </p:nvSpPr>
        <p:spPr bwMode="auto">
          <a:xfrm>
            <a:off x="6595859" y="3737882"/>
            <a:ext cx="7651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sz="1100" b="0" i="0">
                <a:latin typeface="Tahoma"/>
                <a:ea typeface="+mn-ea"/>
                <a:cs typeface="Arial"/>
              </a:rPr>
              <a:t>4018</a:t>
            </a:r>
          </a:p>
        </p:txBody>
      </p:sp>
      <p:sp>
        <p:nvSpPr>
          <p:cNvPr id="27665" name="TextBox 222"/>
          <p:cNvSpPr txBox="1">
            <a:spLocks noChangeArrowheads="1"/>
          </p:cNvSpPr>
          <p:nvPr/>
        </p:nvSpPr>
        <p:spPr bwMode="auto">
          <a:xfrm>
            <a:off x="7470572" y="3737882"/>
            <a:ext cx="765175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sz="1100" b="0" i="0">
                <a:latin typeface="Tahoma"/>
                <a:ea typeface="+mn-ea"/>
                <a:cs typeface="Arial"/>
              </a:rPr>
              <a:t>4008</a:t>
            </a:r>
          </a:p>
        </p:txBody>
      </p:sp>
      <p:sp>
        <p:nvSpPr>
          <p:cNvPr id="27666" name="TextBox 223"/>
          <p:cNvSpPr txBox="1">
            <a:spLocks noChangeArrowheads="1"/>
          </p:cNvSpPr>
          <p:nvPr/>
        </p:nvSpPr>
        <p:spPr bwMode="auto">
          <a:xfrm>
            <a:off x="4939574" y="5671111"/>
            <a:ext cx="7651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sz="1100" b="0" i="0">
                <a:solidFill>
                  <a:srgbClr val="AA9C8F">
                    <a:lumMod val="75000"/>
                  </a:srgbClr>
                </a:solidFill>
                <a:latin typeface="Tahoma"/>
                <a:ea typeface="+mn-ea"/>
                <a:cs typeface="Arial"/>
              </a:rPr>
              <a:t>4039</a:t>
            </a:r>
          </a:p>
        </p:txBody>
      </p:sp>
      <p:sp>
        <p:nvSpPr>
          <p:cNvPr id="27667" name="TextBox 224"/>
          <p:cNvSpPr txBox="1">
            <a:spLocks noChangeArrowheads="1"/>
          </p:cNvSpPr>
          <p:nvPr/>
        </p:nvSpPr>
        <p:spPr bwMode="auto">
          <a:xfrm>
            <a:off x="5963512" y="5671111"/>
            <a:ext cx="7651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sz="1100" b="0" i="0">
                <a:solidFill>
                  <a:srgbClr val="AA9C8F">
                    <a:lumMod val="75000"/>
                  </a:srgbClr>
                </a:solidFill>
                <a:latin typeface="Tahoma"/>
                <a:ea typeface="+mn-ea"/>
                <a:cs typeface="Arial"/>
              </a:rPr>
              <a:t>4029</a:t>
            </a:r>
          </a:p>
        </p:txBody>
      </p:sp>
      <p:sp>
        <p:nvSpPr>
          <p:cNvPr id="27668" name="TextBox 225"/>
          <p:cNvSpPr txBox="1">
            <a:spLocks noChangeArrowheads="1"/>
          </p:cNvSpPr>
          <p:nvPr/>
        </p:nvSpPr>
        <p:spPr bwMode="auto">
          <a:xfrm>
            <a:off x="6892199" y="5671111"/>
            <a:ext cx="76517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US" sz="1100" b="0" i="0">
                <a:solidFill>
                  <a:srgbClr val="AA9C8F">
                    <a:lumMod val="75000"/>
                  </a:srgbClr>
                </a:solidFill>
                <a:latin typeface="Tahoma"/>
                <a:ea typeface="+mn-ea"/>
                <a:cs typeface="Arial"/>
              </a:rPr>
              <a:t>4019</a:t>
            </a:r>
          </a:p>
        </p:txBody>
      </p:sp>
      <p:sp>
        <p:nvSpPr>
          <p:cNvPr id="31" name="Text Box 343"/>
          <p:cNvSpPr txBox="1">
            <a:spLocks noChangeArrowheads="1"/>
          </p:cNvSpPr>
          <p:nvPr/>
        </p:nvSpPr>
        <p:spPr bwMode="auto">
          <a:xfrm>
            <a:off x="286800" y="5341174"/>
            <a:ext cx="189252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dirty="0">
                <a:solidFill>
                  <a:srgbClr val="AA9C8F">
                    <a:lumMod val="75000"/>
                  </a:srgbClr>
                </a:solidFill>
                <a:latin typeface="Tahoma"/>
                <a:ea typeface="+mn-ea"/>
                <a:cs typeface="+mn-cs"/>
              </a:rPr>
              <a:t>DIGITALTELEFONE </a:t>
            </a:r>
          </a:p>
        </p:txBody>
      </p:sp>
      <p:sp>
        <p:nvSpPr>
          <p:cNvPr id="32" name="Text Box 341"/>
          <p:cNvSpPr txBox="1">
            <a:spLocks noChangeArrowheads="1"/>
          </p:cNvSpPr>
          <p:nvPr/>
        </p:nvSpPr>
        <p:spPr bwMode="auto">
          <a:xfrm>
            <a:off x="244516" y="2390124"/>
            <a:ext cx="17231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b="1" i="0" dirty="0">
                <a:solidFill>
                  <a:srgbClr val="AA9C8F">
                    <a:lumMod val="50000"/>
                  </a:srgbClr>
                </a:solidFill>
                <a:latin typeface="Tahoma"/>
                <a:ea typeface="+mn-ea"/>
                <a:cs typeface="+mn-cs"/>
              </a:rPr>
              <a:t>IP-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b="1" i="0" dirty="0" smtClean="0">
                <a:solidFill>
                  <a:srgbClr val="AA9C8F">
                    <a:lumMod val="50000"/>
                  </a:srgbClr>
                </a:solidFill>
                <a:latin typeface="Tahoma"/>
                <a:ea typeface="+mn-ea"/>
                <a:cs typeface="+mn-cs"/>
              </a:rPr>
              <a:t>TELEFONE</a:t>
            </a:r>
            <a:endParaRPr lang="fr-FR" sz="1400" b="1" i="0" dirty="0">
              <a:solidFill>
                <a:srgbClr val="AA9C8F">
                  <a:lumMod val="50000"/>
                </a:srgbClr>
              </a:solidFill>
              <a:latin typeface="Tahoma"/>
              <a:ea typeface="+mn-ea"/>
              <a:cs typeface="+mn-cs"/>
            </a:endParaRPr>
          </a:p>
        </p:txBody>
      </p:sp>
      <p:pic>
        <p:nvPicPr>
          <p:cNvPr id="33" name="Image 32" descr="VLE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446266" y="1428014"/>
            <a:ext cx="1186067" cy="1006991"/>
          </a:xfrm>
          <a:prstGeom prst="rect">
            <a:avLst/>
          </a:prstGeom>
        </p:spPr>
      </p:pic>
      <p:pic>
        <p:nvPicPr>
          <p:cNvPr id="34" name="Image 33" descr="MyICPhone_cam_bluetooth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838133" y="1448206"/>
            <a:ext cx="1233654" cy="1028313"/>
          </a:xfrm>
          <a:prstGeom prst="rect">
            <a:avLst/>
          </a:prstGeom>
          <a:ln>
            <a:noFill/>
          </a:ln>
        </p:spPr>
      </p:pic>
      <p:sp>
        <p:nvSpPr>
          <p:cNvPr id="35" name="Rectangle 34"/>
          <p:cNvSpPr/>
          <p:nvPr/>
        </p:nvSpPr>
        <p:spPr>
          <a:xfrm>
            <a:off x="2514215" y="1833958"/>
            <a:ext cx="17540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600" b="1" i="0">
                <a:solidFill>
                  <a:srgbClr val="AA9C8F">
                    <a:lumMod val="50000"/>
                  </a:srgbClr>
                </a:solidFill>
                <a:latin typeface="Tahoma"/>
                <a:ea typeface="+mn-ea"/>
                <a:cs typeface="+mn-cs"/>
              </a:rPr>
              <a:t>SIP-Telefone</a:t>
            </a:r>
          </a:p>
          <a:p>
            <a:pPr algn="ctr">
              <a:buNone/>
            </a:pPr>
            <a:r>
              <a:rPr lang="en-US" sz="1600" b="1" i="0">
                <a:solidFill>
                  <a:srgbClr val="AA9C8F">
                    <a:lumMod val="50000"/>
                  </a:srgbClr>
                </a:solidFill>
                <a:latin typeface="Tahoma"/>
                <a:ea typeface="+mn-ea"/>
                <a:cs typeface="+mn-cs"/>
              </a:rPr>
              <a:t>NEUES DESIGN</a:t>
            </a:r>
          </a:p>
        </p:txBody>
      </p:sp>
      <p:sp>
        <p:nvSpPr>
          <p:cNvPr id="39" name="Rectangle à coins arrondis 38"/>
          <p:cNvSpPr/>
          <p:nvPr/>
        </p:nvSpPr>
        <p:spPr>
          <a:xfrm>
            <a:off x="2200895" y="4797287"/>
            <a:ext cx="6427303" cy="1364974"/>
          </a:xfrm>
          <a:prstGeom prst="roundRect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à coins arrondis 39"/>
          <p:cNvSpPr/>
          <p:nvPr/>
        </p:nvSpPr>
        <p:spPr>
          <a:xfrm>
            <a:off x="2194271" y="1073426"/>
            <a:ext cx="6427303" cy="3346199"/>
          </a:xfrm>
          <a:prstGeom prst="roundRect">
            <a:avLst/>
          </a:prstGeom>
          <a:noFill/>
          <a:ln w="38100">
            <a:solidFill>
              <a:schemeClr val="accent2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TextBox 215"/>
          <p:cNvSpPr txBox="1">
            <a:spLocks noChangeArrowheads="1"/>
          </p:cNvSpPr>
          <p:nvPr/>
        </p:nvSpPr>
        <p:spPr bwMode="auto">
          <a:xfrm>
            <a:off x="4665800" y="2432543"/>
            <a:ext cx="147099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100" b="0" i="0">
                <a:latin typeface="Tahoma"/>
                <a:ea typeface="+mn-ea"/>
                <a:cs typeface="Arial"/>
              </a:rPr>
              <a:t>8082 My IC Phone</a:t>
            </a:r>
          </a:p>
        </p:txBody>
      </p:sp>
      <p:sp>
        <p:nvSpPr>
          <p:cNvPr id="43" name="TextBox 215"/>
          <p:cNvSpPr txBox="1">
            <a:spLocks noChangeArrowheads="1"/>
          </p:cNvSpPr>
          <p:nvPr/>
        </p:nvSpPr>
        <p:spPr bwMode="auto">
          <a:xfrm>
            <a:off x="6328950" y="2425917"/>
            <a:ext cx="170290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1100" b="0" i="0" dirty="0">
                <a:latin typeface="Tahoma"/>
                <a:ea typeface="+mn-ea"/>
                <a:cs typeface="Arial"/>
              </a:rPr>
              <a:t>8002/8012 </a:t>
            </a:r>
            <a:r>
              <a:rPr lang="en-US" sz="1100" b="0" i="0" dirty="0" err="1" smtClean="0">
                <a:latin typeface="Tahoma"/>
                <a:ea typeface="+mn-ea"/>
                <a:cs typeface="Arial"/>
              </a:rPr>
              <a:t>Tischtelefone</a:t>
            </a:r>
            <a:endParaRPr lang="en-US" sz="1100" b="0" i="0" dirty="0">
              <a:latin typeface="Tahoma"/>
              <a:ea typeface="+mn-ea"/>
              <a:cs typeface="Arial"/>
            </a:endParaRPr>
          </a:p>
        </p:txBody>
      </p:sp>
      <p:sp>
        <p:nvSpPr>
          <p:cNvPr id="36" name="Rectangle 40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00549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7" name="Rectangle 40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46" name="Rectangle 408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48" name="Rectangle 41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49" name="Rectangle 42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50" name="Rectangle 415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51" name="Rectangle 41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53" name="Rectangle 413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Rectangle 193"/>
          <p:cNvSpPr>
            <a:spLocks noChangeArrowheads="1"/>
          </p:cNvSpPr>
          <p:nvPr/>
        </p:nvSpPr>
        <p:spPr bwMode="auto">
          <a:xfrm>
            <a:off x="4278703" y="1347196"/>
            <a:ext cx="4504936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rgbClr val="00B2A9"/>
              </a:buClr>
              <a:buSzPct val="100000"/>
              <a:defRPr/>
            </a:pPr>
            <a:r>
              <a:rPr lang="en-GB" sz="1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600" b="1" u="sng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VORTEILE</a:t>
            </a:r>
            <a:endParaRPr lang="en-GB" sz="1600" b="1" u="sng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Überzeugt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durch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Robustheit</a:t>
            </a:r>
            <a:endParaRPr lang="en-US" sz="1400" dirty="0">
              <a:latin typeface="+mn-lt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Preisgekröntes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Design</a:t>
            </a:r>
            <a:r>
              <a:rPr lang="en-US" sz="1400" dirty="0" smtClean="0">
                <a:latin typeface="+mn-lt"/>
                <a:cs typeface="+mn-cs"/>
              </a:rPr>
              <a:t> </a:t>
            </a:r>
            <a:endParaRPr lang="en-US" sz="1400" dirty="0">
              <a:latin typeface="+mn-lt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Optimierte</a:t>
            </a:r>
            <a:r>
              <a:rPr lang="en-US" sz="1400" dirty="0" smtClean="0">
                <a:latin typeface="Tahoma"/>
                <a:cs typeface="+mn-cs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Interaktion</a:t>
            </a:r>
            <a:r>
              <a:rPr lang="en-US" sz="1400" dirty="0" smtClean="0">
                <a:latin typeface="Tahoma"/>
                <a:cs typeface="+mn-cs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durch</a:t>
            </a:r>
            <a:r>
              <a:rPr lang="en-US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kontext-basierte</a:t>
            </a:r>
            <a:r>
              <a:rPr lang="en-US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Informationen</a:t>
            </a:r>
            <a:r>
              <a:rPr lang="en-US" sz="1400" dirty="0" smtClean="0">
                <a:latin typeface="+mn-lt"/>
                <a:cs typeface="+mn-cs"/>
              </a:rPr>
              <a:t> </a:t>
            </a:r>
            <a:endParaRPr lang="en-US" sz="1400" dirty="0">
              <a:latin typeface="+mn-lt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Schneller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Zugriff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auf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wichtige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Funktionen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über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intuitive,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benutzerfreundliche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Menüs</a:t>
            </a:r>
            <a:r>
              <a:rPr lang="en-US" sz="1400" dirty="0" smtClean="0">
                <a:latin typeface="+mn-lt"/>
                <a:cs typeface="+mn-cs"/>
              </a:rPr>
              <a:t> </a:t>
            </a:r>
            <a:endParaRPr lang="en-US" sz="1400" dirty="0">
              <a:latin typeface="+mn-lt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Offen</a:t>
            </a:r>
            <a:r>
              <a:rPr lang="en-US" sz="1400" dirty="0" smtClean="0">
                <a:latin typeface="Tahoma"/>
                <a:cs typeface="+mn-cs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en-US" sz="1400" dirty="0" smtClean="0">
                <a:latin typeface="Tahoma"/>
                <a:cs typeface="+mn-cs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externe</a:t>
            </a:r>
            <a:r>
              <a:rPr lang="en-US" sz="1400" dirty="0" smtClean="0">
                <a:latin typeface="Tahoma"/>
                <a:cs typeface="+mn-cs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Anwendungen</a:t>
            </a:r>
            <a:r>
              <a:rPr lang="en-US" sz="1400" dirty="0" smtClean="0">
                <a:latin typeface="+mn-lt"/>
                <a:cs typeface="+mn-cs"/>
              </a:rPr>
              <a:t> </a:t>
            </a:r>
            <a:endParaRPr lang="en-US" sz="1400" dirty="0">
              <a:latin typeface="+mn-lt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Effektive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Kommunikation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 eine höhere Mitarbeiterproduktivität</a:t>
            </a:r>
            <a:r>
              <a:rPr lang="en-US" sz="1400" dirty="0" smtClean="0">
                <a:latin typeface="+mn-lt"/>
                <a:cs typeface="+mn-cs"/>
              </a:rPr>
              <a:t> </a:t>
            </a:r>
            <a:endParaRPr lang="en-GB" sz="1400" dirty="0">
              <a:latin typeface="+mn-lt"/>
              <a:cs typeface="+mn-cs"/>
            </a:endParaRPr>
          </a:p>
        </p:txBody>
      </p:sp>
      <p:sp>
        <p:nvSpPr>
          <p:cNvPr id="15367" name="Rectangle 194"/>
          <p:cNvSpPr>
            <a:spLocks noChangeArrowheads="1"/>
          </p:cNvSpPr>
          <p:nvPr/>
        </p:nvSpPr>
        <p:spPr bwMode="auto">
          <a:xfrm>
            <a:off x="241300" y="4090988"/>
            <a:ext cx="3095625" cy="3457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de-DE" sz="1400" b="1" dirty="0" smtClean="0">
                <a:solidFill>
                  <a:srgbClr val="00549F"/>
                </a:solidFill>
                <a:latin typeface="+mj-lt"/>
                <a:ea typeface="ＭＳ Ｐゴシック"/>
                <a:cs typeface="+mn-cs"/>
              </a:rPr>
              <a:t>	</a:t>
            </a:r>
            <a:r>
              <a:rPr lang="de-DE" sz="1400" b="1" u="sng" dirty="0" smtClean="0">
                <a:solidFill>
                  <a:srgbClr val="00549F"/>
                </a:solidFill>
                <a:latin typeface="+mj-lt"/>
                <a:ea typeface="ＭＳ Ｐゴシック"/>
                <a:cs typeface="+mn-cs"/>
              </a:rPr>
              <a:t>BASISLÖSUNGEN</a:t>
            </a:r>
          </a:p>
          <a:p>
            <a:pPr marL="117475" indent="-117475" eaLnBrk="0" hangingPunct="0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050" dirty="0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7</a:t>
            </a:r>
            <a:r>
              <a:rPr lang="de-DE" sz="1050" dirty="0" smtClean="0">
                <a:latin typeface="+mj-lt"/>
                <a:cs typeface="+mn-cs"/>
              </a:rPr>
              <a:t> </a:t>
            </a:r>
            <a:r>
              <a:rPr lang="de-DE" sz="1050" dirty="0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Zoll</a:t>
            </a:r>
            <a:r>
              <a:rPr lang="de-DE" sz="1050" dirty="0" smtClean="0">
                <a:latin typeface="+mj-lt"/>
                <a:cs typeface="+mn-cs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LED-Touchscreen</a:t>
            </a:r>
          </a:p>
          <a:p>
            <a:pPr marL="117475" indent="-117475" eaLnBrk="0" hangingPunct="0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050" dirty="0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Integrierter,</a:t>
            </a:r>
            <a:r>
              <a:rPr lang="de-DE" sz="1050" dirty="0" smtClean="0">
                <a:latin typeface="+mj-lt"/>
                <a:cs typeface="+mn-cs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verstellbarer</a:t>
            </a:r>
            <a:r>
              <a:rPr lang="de-DE" sz="1050" dirty="0" smtClean="0">
                <a:latin typeface="+mj-lt"/>
                <a:cs typeface="+mn-cs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Fuß</a:t>
            </a:r>
          </a:p>
          <a:p>
            <a:pPr marL="117475" indent="-117475" eaLnBrk="0" hangingPunct="0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050" dirty="0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Qualitativ</a:t>
            </a:r>
            <a:r>
              <a:rPr lang="de-DE" sz="1050" dirty="0" smtClean="0">
                <a:latin typeface="+mj-lt"/>
                <a:cs typeface="+mn-cs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hochwertiges</a:t>
            </a:r>
            <a:r>
              <a:rPr lang="de-DE" sz="1050" dirty="0" smtClean="0">
                <a:latin typeface="+mj-lt"/>
                <a:cs typeface="+mn-cs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Wide-Band-Audio</a:t>
            </a:r>
            <a:endParaRPr lang="de-DE" sz="1050" dirty="0" smtClean="0">
              <a:latin typeface="+mj-lt"/>
              <a:cs typeface="+mn-cs"/>
            </a:endParaRPr>
          </a:p>
          <a:p>
            <a:pPr marL="117475" indent="-117475" eaLnBrk="0" hangingPunct="0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050" dirty="0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Benutzerfreundliche</a:t>
            </a:r>
            <a:r>
              <a:rPr lang="de-DE" sz="1050" dirty="0" smtClean="0">
                <a:latin typeface="+mj-lt"/>
                <a:cs typeface="+mn-cs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Menüs</a:t>
            </a:r>
            <a:r>
              <a:rPr lang="de-DE" sz="1050" dirty="0" smtClean="0">
                <a:latin typeface="+mj-lt"/>
                <a:cs typeface="+mn-cs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mit</a:t>
            </a:r>
            <a:r>
              <a:rPr lang="de-DE" sz="1050" dirty="0" smtClean="0">
                <a:latin typeface="+mj-lt"/>
                <a:cs typeface="+mn-cs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ergonomischem</a:t>
            </a:r>
            <a:r>
              <a:rPr lang="de-DE" sz="1050" dirty="0" smtClean="0">
                <a:latin typeface="+mj-lt"/>
                <a:cs typeface="+mn-cs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Design</a:t>
            </a:r>
            <a:r>
              <a:rPr lang="de-DE" sz="1050" dirty="0" smtClean="0">
                <a:latin typeface="+mj-lt"/>
                <a:cs typeface="+mn-cs"/>
              </a:rPr>
              <a:t> </a:t>
            </a:r>
          </a:p>
          <a:p>
            <a:pPr marL="117475" indent="-117475" eaLnBrk="0" hangingPunct="0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050" dirty="0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SIP-</a:t>
            </a:r>
            <a:r>
              <a:rPr lang="de-DE" sz="1050" dirty="0" err="1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Telefoniedienste</a:t>
            </a:r>
            <a:endParaRPr lang="de-DE" sz="1050" dirty="0" smtClean="0">
              <a:solidFill>
                <a:srgbClr val="000000"/>
              </a:solidFill>
              <a:latin typeface="+mj-lt"/>
              <a:ea typeface="ＭＳ Ｐゴシック"/>
              <a:cs typeface="+mn-cs"/>
            </a:endParaRPr>
          </a:p>
          <a:p>
            <a:pPr marL="117475" indent="-117475" eaLnBrk="0" hangingPunct="0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Benutzerdefinierte Einstellungen</a:t>
            </a:r>
          </a:p>
          <a:p>
            <a:pPr marL="117475" indent="-117475" eaLnBrk="0" hangingPunct="0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Tahoma" pitchFamily="34" charset="0"/>
              </a:rPr>
              <a:t>UDA: Unterstützung mehrerer Nummern, zusätzlicher Informationen (Firmenname, Nutzerbild…)</a:t>
            </a:r>
          </a:p>
          <a:p>
            <a:pPr marL="117475" indent="-117475" eaLnBrk="0" hangingPunct="0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Bluetooth</a:t>
            </a:r>
            <a:r>
              <a:rPr lang="de-DE" sz="105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®</a:t>
            </a:r>
            <a:r>
              <a:rPr lang="de-DE" sz="10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-Hörer</a:t>
            </a:r>
          </a:p>
          <a:p>
            <a:pPr marL="117475" indent="-117475" eaLnBrk="0" hangingPunct="0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050" dirty="0" smtClean="0">
                <a:latin typeface="+mj-lt"/>
              </a:rPr>
              <a:t>Integration mit dem Desktop des Benutzers</a:t>
            </a:r>
          </a:p>
          <a:p>
            <a:pPr marL="117475" indent="-117475" eaLnBrk="0" hangingPunct="0"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050" dirty="0" smtClean="0">
                <a:latin typeface="+mj-lt"/>
              </a:rPr>
              <a:t>Für die Entwickler von Webanwendungen offenes Software Development Kit (SDK)  </a:t>
            </a:r>
            <a:r>
              <a:rPr lang="de-DE" sz="1050" dirty="0" err="1" smtClean="0">
                <a:latin typeface="+mj-lt"/>
              </a:rPr>
              <a:t>developers</a:t>
            </a:r>
            <a:r>
              <a:rPr lang="de-DE" sz="1050" dirty="0" smtClean="0">
                <a:latin typeface="+mj-lt"/>
              </a:rPr>
              <a:t> </a:t>
            </a:r>
          </a:p>
          <a:p>
            <a:pPr marL="117475" indent="-117475" eaLnBrk="0" hangingPunct="0"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endParaRPr lang="de-DE" sz="1050" dirty="0" smtClean="0">
              <a:latin typeface="+mj-lt"/>
            </a:endParaRPr>
          </a:p>
          <a:p>
            <a:pPr marL="117475" indent="-117475" eaLnBrk="0" hangingPunct="0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endParaRPr lang="de-DE" sz="1050" dirty="0" smtClean="0">
              <a:latin typeface="+mj-lt"/>
            </a:endParaRPr>
          </a:p>
          <a:p>
            <a:pPr marL="117475" indent="-117475" eaLnBrk="0" hangingPunct="0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endParaRPr lang="de-DE" sz="1050" dirty="0" smtClean="0">
              <a:solidFill>
                <a:srgbClr val="000000"/>
              </a:solidFill>
              <a:latin typeface="+mj-lt"/>
              <a:ea typeface="ＭＳ Ｐゴシック"/>
            </a:endParaRPr>
          </a:p>
          <a:p>
            <a:pPr marL="117475" indent="-117475" eaLnBrk="0" hangingPunct="0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endParaRPr lang="de-DE" sz="1050" dirty="0" smtClean="0">
              <a:solidFill>
                <a:schemeClr val="tx1">
                  <a:lumMod val="95000"/>
                  <a:lumOff val="5000"/>
                </a:schemeClr>
              </a:solidFill>
              <a:latin typeface="+mj-lt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defRPr/>
            </a:pPr>
            <a:endParaRPr lang="de-DE" sz="1100" dirty="0">
              <a:latin typeface="+mj-lt"/>
              <a:cs typeface="+mn-cs"/>
            </a:endParaRPr>
          </a:p>
        </p:txBody>
      </p:sp>
      <p:sp>
        <p:nvSpPr>
          <p:cNvPr id="26628" name="Picture 47"/>
          <p:cNvSpPr>
            <a:spLocks noChangeAspect="1" noChangeArrowheads="1"/>
          </p:cNvSpPr>
          <p:nvPr/>
        </p:nvSpPr>
        <p:spPr bwMode="auto">
          <a:xfrm>
            <a:off x="838200" y="1679575"/>
            <a:ext cx="2090738" cy="20399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211" name="Rectangle 189"/>
          <p:cNvSpPr>
            <a:spLocks noChangeArrowheads="1"/>
          </p:cNvSpPr>
          <p:nvPr/>
        </p:nvSpPr>
        <p:spPr bwMode="auto">
          <a:xfrm>
            <a:off x="3149600" y="4147820"/>
            <a:ext cx="2720975" cy="674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Tahoma" pitchFamily="34" charset="0"/>
              </a:rPr>
              <a:t>PC Synchronisation</a:t>
            </a:r>
            <a:r>
              <a:rPr lang="de-DE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Tahoma" pitchFamily="34" charset="0"/>
              </a:rPr>
              <a:t>: Synchronisation der Kontakte mit Outlook</a:t>
            </a:r>
          </a:p>
          <a:p>
            <a:pPr marL="117475" indent="-117475" eaLnBrk="0" hangingPunct="0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000" dirty="0" smtClean="0">
                <a:latin typeface="+mj-lt"/>
                <a:cs typeface="Tahoma" pitchFamily="34" charset="0"/>
              </a:rPr>
              <a:t>Chef/Sekretär-Funktion für die einfache Überwachung der Anrufe</a:t>
            </a:r>
          </a:p>
        </p:txBody>
      </p:sp>
      <p:sp>
        <p:nvSpPr>
          <p:cNvPr id="214" name="Rectangle 193"/>
          <p:cNvSpPr>
            <a:spLocks noChangeArrowheads="1"/>
          </p:cNvSpPr>
          <p:nvPr/>
        </p:nvSpPr>
        <p:spPr bwMode="auto">
          <a:xfrm>
            <a:off x="6216650" y="4090988"/>
            <a:ext cx="2576513" cy="1402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de-DE" sz="14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de-DE" sz="1400" b="1" u="sng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ZUSATZOPTIONEN</a:t>
            </a:r>
          </a:p>
          <a:p>
            <a:pPr marL="117475" indent="-117475" eaLnBrk="0" hangingPunct="0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000" dirty="0" err="1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Locking</a:t>
            </a:r>
            <a:r>
              <a:rPr lang="de-DE" sz="1000" dirty="0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-Kit</a:t>
            </a:r>
          </a:p>
          <a:p>
            <a:pPr marL="117475" indent="-117475" eaLnBrk="0" hangingPunct="0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000" dirty="0" smtClean="0">
                <a:latin typeface="+mj-lt"/>
              </a:rPr>
              <a:t>Bluetooth</a:t>
            </a:r>
            <a:r>
              <a:rPr lang="de-DE" sz="1000" baseline="30000" dirty="0" smtClean="0">
                <a:latin typeface="+mj-lt"/>
              </a:rPr>
              <a:t>®</a:t>
            </a:r>
            <a:r>
              <a:rPr lang="de-DE" sz="1000" dirty="0" smtClean="0">
                <a:latin typeface="+mj-lt"/>
              </a:rPr>
              <a:t>-Hörer</a:t>
            </a:r>
            <a:endParaRPr lang="de-DE" sz="1000" dirty="0" smtClean="0">
              <a:solidFill>
                <a:srgbClr val="000000"/>
              </a:solidFill>
              <a:latin typeface="+mj-lt"/>
              <a:ea typeface="ＭＳ Ｐゴシック"/>
              <a:cs typeface="+mn-cs"/>
            </a:endParaRPr>
          </a:p>
          <a:p>
            <a:pPr marL="117475" indent="-117475" eaLnBrk="0" hangingPunct="0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000" dirty="0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Power</a:t>
            </a:r>
            <a:r>
              <a:rPr lang="de-DE" sz="1000" dirty="0" smtClean="0">
                <a:latin typeface="+mj-lt"/>
                <a:cs typeface="+mn-cs"/>
              </a:rPr>
              <a:t> </a:t>
            </a:r>
            <a:r>
              <a:rPr lang="de-DE" sz="1000" dirty="0" err="1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over</a:t>
            </a:r>
            <a:r>
              <a:rPr lang="de-DE" sz="1000" dirty="0" smtClean="0">
                <a:latin typeface="+mj-lt"/>
                <a:cs typeface="+mn-cs"/>
              </a:rPr>
              <a:t> </a:t>
            </a:r>
            <a:r>
              <a:rPr lang="de-DE" sz="1000" dirty="0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Ethernet</a:t>
            </a:r>
            <a:r>
              <a:rPr lang="de-DE" sz="1000" dirty="0" smtClean="0">
                <a:latin typeface="+mj-lt"/>
                <a:cs typeface="+mn-cs"/>
              </a:rPr>
              <a:t> </a:t>
            </a:r>
            <a:br>
              <a:rPr lang="de-DE" sz="1000" dirty="0" smtClean="0">
                <a:latin typeface="+mj-lt"/>
                <a:cs typeface="+mn-cs"/>
              </a:rPr>
            </a:br>
            <a:r>
              <a:rPr lang="de-DE" sz="1000" dirty="0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(</a:t>
            </a:r>
            <a:r>
              <a:rPr lang="de-DE" sz="1000" dirty="0" err="1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PoE</a:t>
            </a:r>
            <a:r>
              <a:rPr lang="de-DE" sz="1000" dirty="0" smtClean="0">
                <a:solidFill>
                  <a:srgbClr val="000000"/>
                </a:solidFill>
                <a:latin typeface="+mj-lt"/>
                <a:ea typeface="ＭＳ Ｐゴシック"/>
                <a:cs typeface="+mn-cs"/>
              </a:rPr>
              <a:t>)-Anschluss</a:t>
            </a:r>
            <a:r>
              <a:rPr lang="de-DE" sz="1000" dirty="0" smtClean="0">
                <a:latin typeface="+mj-lt"/>
                <a:cs typeface="+mn-cs"/>
              </a:rPr>
              <a:t> </a:t>
            </a:r>
          </a:p>
          <a:p>
            <a:pPr marL="117475" indent="-117475" eaLnBrk="0" hangingPunct="0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Externes Netzteil</a:t>
            </a:r>
          </a:p>
          <a:p>
            <a:pPr marL="117475" indent="-117475" eaLnBrk="0" hangingPunct="0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Kabelgebundener Komforthörer</a:t>
            </a:r>
          </a:p>
          <a:p>
            <a:pPr marL="117475" indent="-117475" eaLnBrk="0" hangingPunct="0">
              <a:lnSpc>
                <a:spcPts val="1100"/>
              </a:lnSpc>
              <a:spcBef>
                <a:spcPts val="0"/>
              </a:spcBef>
              <a:spcAft>
                <a:spcPts val="1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000" dirty="0" smtClean="0">
                <a:latin typeface="+mj-lt"/>
              </a:rPr>
              <a:t>Peer-</a:t>
            </a:r>
            <a:r>
              <a:rPr lang="de-DE" sz="1000" dirty="0" err="1" smtClean="0">
                <a:latin typeface="+mj-lt"/>
              </a:rPr>
              <a:t>to</a:t>
            </a:r>
            <a:r>
              <a:rPr lang="de-DE" sz="1000" dirty="0" smtClean="0">
                <a:latin typeface="+mj-lt"/>
              </a:rPr>
              <a:t>-Peer-Video</a:t>
            </a:r>
            <a:endParaRPr lang="de-DE" sz="1000" dirty="0">
              <a:latin typeface="+mj-lt"/>
              <a:cs typeface="+mn-cs"/>
            </a:endParaRPr>
          </a:p>
        </p:txBody>
      </p:sp>
      <p:cxnSp>
        <p:nvCxnSpPr>
          <p:cNvPr id="207" name="Straight Connector 206"/>
          <p:cNvCxnSpPr/>
          <p:nvPr/>
        </p:nvCxnSpPr>
        <p:spPr>
          <a:xfrm>
            <a:off x="307975" y="4062357"/>
            <a:ext cx="8537575" cy="1588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2" name="Title 219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32736" cy="1143000"/>
          </a:xfrm>
        </p:spPr>
        <p:txBody>
          <a:bodyPr/>
          <a:lstStyle/>
          <a:p>
            <a:pPr eaLnBrk="1" hangingPunct="1"/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 OMNITOUCH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8082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MY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IC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PHONE</a:t>
            </a:r>
            <a:r>
              <a:rPr lang="en-GB" dirty="0" smtClean="0">
                <a:latin typeface="Tahoma"/>
              </a:rPr>
              <a:t/>
            </a:r>
            <a:br>
              <a:rPr lang="en-GB" dirty="0" smtClean="0">
                <a:latin typeface="Tahoma"/>
              </a:rPr>
            </a:br>
            <a:r>
              <a:rPr lang="en-GB" b="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Das</a:t>
            </a:r>
            <a:r>
              <a:rPr lang="en-GB" dirty="0" smtClean="0">
                <a:latin typeface="Tahoma"/>
              </a:rPr>
              <a:t> </a:t>
            </a:r>
            <a:r>
              <a:rPr lang="en-GB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SMART-DESKPHONE</a:t>
            </a:r>
            <a:endParaRPr b="0"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17" name="Rectangle 40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00549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6634" name="Rectangle 40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9" name="Rectangle 40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6636" name="Rectangle 4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6638" name="Rectangle 42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6639" name="Rectangle 415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4" name="Rectangle 41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1" name="Rectangle 41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pic>
        <p:nvPicPr>
          <p:cNvPr id="20" name="Image 24" descr="MyICPhone_cam_bluetooth.JPG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559872" y="1279003"/>
            <a:ext cx="3199327" cy="2666800"/>
          </a:xfrm>
          <a:prstGeom prst="rect">
            <a:avLst/>
          </a:prstGeom>
        </p:spPr>
      </p:pic>
      <p:pic>
        <p:nvPicPr>
          <p:cNvPr id="22" name="Image 20" descr="homepage.jp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3668202" y="5060342"/>
            <a:ext cx="2060713" cy="123642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Rectangle 193"/>
          <p:cNvSpPr>
            <a:spLocks noChangeArrowheads="1"/>
          </p:cNvSpPr>
          <p:nvPr/>
        </p:nvSpPr>
        <p:spPr bwMode="auto">
          <a:xfrm>
            <a:off x="4827767" y="1461773"/>
            <a:ext cx="4171076" cy="2326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b="1" i="0" dirty="0">
                <a:latin typeface="Tahoma"/>
                <a:ea typeface="+mn-ea"/>
                <a:cs typeface="+mn-cs"/>
              </a:rPr>
              <a:t>	</a:t>
            </a:r>
            <a:r>
              <a:rPr lang="en-US" sz="1600" b="1" i="0" u="sng" dirty="0">
                <a:latin typeface="Tahoma"/>
                <a:ea typeface="+mn-ea"/>
                <a:cs typeface="+mn-cs"/>
              </a:rPr>
              <a:t>VORTEILE</a:t>
            </a:r>
          </a:p>
          <a:p>
            <a:pPr marL="347472" indent="-347472" algn="l">
              <a:spcBef>
                <a:spcPts val="336"/>
              </a:spcBef>
              <a:spcAft>
                <a:spcPts val="600"/>
              </a:spcAft>
              <a:buClr>
                <a:srgbClr val="6639B7"/>
              </a:buClr>
              <a:buFont typeface="Arial"/>
              <a:buChar char="•"/>
            </a:pPr>
            <a:r>
              <a:rPr lang="en-US" sz="1400" b="0" i="0" dirty="0" err="1">
                <a:latin typeface="Arial"/>
                <a:ea typeface="+mn-ea"/>
                <a:cs typeface="Arial"/>
              </a:rPr>
              <a:t>Telefone</a:t>
            </a:r>
            <a:r>
              <a:rPr lang="en-US" sz="1400" b="0" i="0" dirty="0">
                <a:latin typeface="Arial"/>
                <a:ea typeface="+mn-ea"/>
                <a:cs typeface="Arial"/>
              </a:rPr>
              <a:t> der </a:t>
            </a:r>
            <a:r>
              <a:rPr lang="en-US" sz="1400" b="0" i="0" dirty="0" err="1">
                <a:latin typeface="Arial"/>
                <a:ea typeface="+mn-ea"/>
                <a:cs typeface="Arial"/>
              </a:rPr>
              <a:t>Einstiegsklasse</a:t>
            </a:r>
            <a:r>
              <a:rPr lang="en-US" sz="14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400" b="0" i="0" dirty="0" err="1" smtClean="0">
                <a:latin typeface="Arial"/>
                <a:ea typeface="+mn-ea"/>
                <a:cs typeface="Arial"/>
              </a:rPr>
              <a:t>zu</a:t>
            </a:r>
            <a:r>
              <a:rPr lang="en-US" sz="1400" b="0" i="0" dirty="0" smtClean="0">
                <a:latin typeface="Arial"/>
                <a:ea typeface="+mn-ea"/>
                <a:cs typeface="Arial"/>
              </a:rPr>
              <a:t> </a:t>
            </a:r>
            <a:r>
              <a:rPr lang="en-US" sz="1400" b="0" i="0" dirty="0" err="1" smtClean="0">
                <a:latin typeface="Arial"/>
                <a:ea typeface="+mn-ea"/>
                <a:cs typeface="Arial"/>
              </a:rPr>
              <a:t>einem</a:t>
            </a:r>
            <a:r>
              <a:rPr lang="en-US" sz="1400" b="0" i="0" dirty="0" smtClean="0">
                <a:latin typeface="Arial"/>
                <a:ea typeface="+mn-ea"/>
                <a:cs typeface="Arial"/>
              </a:rPr>
              <a:t> </a:t>
            </a:r>
            <a:r>
              <a:rPr lang="en-US" sz="1400" b="0" i="0" dirty="0" err="1">
                <a:latin typeface="Arial"/>
                <a:ea typeface="+mn-ea"/>
                <a:cs typeface="Arial"/>
              </a:rPr>
              <a:t>attraktivem</a:t>
            </a:r>
            <a:r>
              <a:rPr lang="en-US" sz="14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400" b="0" i="0" dirty="0" err="1">
                <a:latin typeface="Arial"/>
                <a:ea typeface="+mn-ea"/>
                <a:cs typeface="Arial"/>
              </a:rPr>
              <a:t>Preis</a:t>
            </a:r>
            <a:endParaRPr lang="en-US" sz="1400" b="0" i="0" dirty="0">
              <a:latin typeface="Arial"/>
              <a:ea typeface="+mn-ea"/>
              <a:cs typeface="Arial"/>
            </a:endParaRPr>
          </a:p>
          <a:p>
            <a:pPr marL="347472" indent="-347472" algn="l">
              <a:spcBef>
                <a:spcPts val="336"/>
              </a:spcBef>
              <a:spcAft>
                <a:spcPts val="600"/>
              </a:spcAft>
              <a:buClr>
                <a:srgbClr val="6639B7"/>
              </a:buClr>
              <a:buFont typeface="Arial"/>
              <a:buChar char="•"/>
            </a:pPr>
            <a:r>
              <a:rPr lang="en-US" sz="1400" b="0" i="0" dirty="0" err="1">
                <a:latin typeface="Arial"/>
                <a:ea typeface="Arial Unicode MS"/>
                <a:cs typeface="Arial Unicode MS"/>
              </a:rPr>
              <a:t>Sparen</a:t>
            </a:r>
            <a:r>
              <a:rPr lang="en-US" sz="14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400" b="0" i="0" dirty="0" err="1">
                <a:latin typeface="Arial"/>
                <a:ea typeface="Arial Unicode MS"/>
                <a:cs typeface="Arial Unicode MS"/>
              </a:rPr>
              <a:t>beim</a:t>
            </a:r>
            <a:r>
              <a:rPr lang="en-US" sz="1400" b="0" i="0" dirty="0">
                <a:latin typeface="Arial"/>
                <a:ea typeface="Arial Unicode MS"/>
                <a:cs typeface="Arial Unicode MS"/>
              </a:rPr>
              <a:t> Switch-Port und der </a:t>
            </a:r>
            <a:r>
              <a:rPr lang="en-US" sz="1400" b="0" i="0" dirty="0" err="1">
                <a:latin typeface="Arial"/>
                <a:ea typeface="Arial Unicode MS"/>
                <a:cs typeface="Arial Unicode MS"/>
              </a:rPr>
              <a:t>Verkabelung</a:t>
            </a:r>
            <a:r>
              <a:rPr lang="en-US" sz="1400" b="0" i="0" dirty="0">
                <a:latin typeface="Arial"/>
                <a:ea typeface="Arial Unicode MS"/>
                <a:cs typeface="Arial Unicode MS"/>
              </a:rPr>
              <a:t> </a:t>
            </a:r>
          </a:p>
          <a:p>
            <a:pPr marL="347472" indent="-347472" algn="l">
              <a:spcBef>
                <a:spcPts val="336"/>
              </a:spcBef>
              <a:spcAft>
                <a:spcPts val="600"/>
              </a:spcAft>
              <a:buClr>
                <a:srgbClr val="6639B7"/>
              </a:buClr>
              <a:buFont typeface="Arial"/>
              <a:buChar char="•"/>
            </a:pPr>
            <a:r>
              <a:rPr lang="en-US" sz="1400" b="0" i="0" dirty="0" err="1">
                <a:latin typeface="Arial"/>
                <a:ea typeface="Arial Unicode MS"/>
                <a:cs typeface="Arial Unicode MS"/>
              </a:rPr>
              <a:t>Niedrigere</a:t>
            </a:r>
            <a:r>
              <a:rPr lang="en-US" sz="14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400" b="0" i="0" dirty="0" err="1">
                <a:latin typeface="Arial"/>
                <a:ea typeface="Arial Unicode MS"/>
                <a:cs typeface="Arial Unicode MS"/>
              </a:rPr>
              <a:t>Gesamtbetriebskosten</a:t>
            </a:r>
            <a:r>
              <a:rPr lang="en-US" sz="14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400" b="0" i="0" dirty="0" err="1" smtClean="0">
                <a:latin typeface="Arial"/>
                <a:ea typeface="Arial Unicode MS"/>
                <a:cs typeface="Arial Unicode MS"/>
              </a:rPr>
              <a:t>als</a:t>
            </a:r>
            <a:r>
              <a:rPr lang="en-US" sz="1400" b="0" i="0" dirty="0" smtClean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400" b="0" i="0" dirty="0" err="1">
                <a:latin typeface="Arial"/>
                <a:ea typeface="Arial Unicode MS"/>
                <a:cs typeface="Arial Unicode MS"/>
              </a:rPr>
              <a:t>bei</a:t>
            </a:r>
            <a:r>
              <a:rPr lang="en-US" sz="14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400" b="0" i="0" dirty="0" err="1">
                <a:latin typeface="Arial"/>
                <a:ea typeface="Arial Unicode MS"/>
                <a:cs typeface="Arial Unicode MS"/>
              </a:rPr>
              <a:t>Drittanbieter</a:t>
            </a:r>
            <a:r>
              <a:rPr lang="en-US" sz="1400" b="0" i="0" dirty="0">
                <a:latin typeface="Arial"/>
                <a:ea typeface="Arial Unicode MS"/>
                <a:cs typeface="Arial Unicode MS"/>
              </a:rPr>
              <a:t>-SIP-</a:t>
            </a:r>
            <a:r>
              <a:rPr lang="en-US" sz="1400" b="0" i="0" dirty="0" err="1" smtClean="0">
                <a:latin typeface="Arial"/>
                <a:ea typeface="Arial Unicode MS"/>
                <a:cs typeface="Arial Unicode MS"/>
              </a:rPr>
              <a:t>Telefonen</a:t>
            </a:r>
            <a:endParaRPr lang="en-US" sz="1400" dirty="0">
              <a:latin typeface="Arial"/>
              <a:ea typeface="Arial Unicode MS"/>
              <a:cs typeface="Arial Unicode MS"/>
            </a:endParaRPr>
          </a:p>
          <a:p>
            <a:pPr marL="347472" indent="-347472" algn="l">
              <a:spcBef>
                <a:spcPts val="336"/>
              </a:spcBef>
              <a:spcAft>
                <a:spcPts val="600"/>
              </a:spcAft>
              <a:buClr>
                <a:srgbClr val="6639B7"/>
              </a:buClr>
              <a:buFont typeface="Arial"/>
              <a:buChar char="•"/>
            </a:pPr>
            <a:r>
              <a:rPr lang="en-US" sz="1400" b="0" i="0" dirty="0" err="1" smtClean="0">
                <a:latin typeface="Arial"/>
                <a:ea typeface="Arial Unicode MS"/>
                <a:cs typeface="Arial Unicode MS"/>
              </a:rPr>
              <a:t>Energie</a:t>
            </a:r>
            <a:r>
              <a:rPr lang="en-US" sz="1400" b="0" i="0" dirty="0" smtClean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400" b="0" i="0" dirty="0" err="1">
                <a:latin typeface="Arial"/>
                <a:ea typeface="Arial Unicode MS"/>
                <a:cs typeface="Arial Unicode MS"/>
              </a:rPr>
              <a:t>sparen</a:t>
            </a:r>
            <a:r>
              <a:rPr lang="en-US" sz="14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400" b="0" i="0" dirty="0" err="1">
                <a:latin typeface="Arial"/>
                <a:ea typeface="Arial Unicode MS"/>
                <a:cs typeface="Arial Unicode MS"/>
              </a:rPr>
              <a:t>bei</a:t>
            </a:r>
            <a:r>
              <a:rPr lang="en-US" sz="14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400" b="0" i="0" dirty="0" err="1" smtClean="0">
                <a:latin typeface="Arial"/>
                <a:ea typeface="Arial Unicode MS"/>
                <a:cs typeface="Arial Unicode MS"/>
              </a:rPr>
              <a:t>geringer</a:t>
            </a:r>
            <a:endParaRPr lang="en-US" sz="1400" dirty="0" smtClean="0"/>
          </a:p>
        </p:txBody>
      </p:sp>
      <p:sp>
        <p:nvSpPr>
          <p:cNvPr id="15367" name="Rectangle 194"/>
          <p:cNvSpPr>
            <a:spLocks noChangeArrowheads="1"/>
          </p:cNvSpPr>
          <p:nvPr/>
        </p:nvSpPr>
        <p:spPr bwMode="auto">
          <a:xfrm>
            <a:off x="241300" y="4090988"/>
            <a:ext cx="3095625" cy="2310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400" b="1" i="0" dirty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US" sz="1400" b="1" i="0" u="sng" dirty="0">
                <a:solidFill>
                  <a:srgbClr val="00549F"/>
                </a:solidFill>
                <a:latin typeface="Tahoma"/>
                <a:ea typeface="+mn-ea"/>
                <a:cs typeface="+mn-cs"/>
              </a:rPr>
              <a:t>BASISLÖSUNGEN</a:t>
            </a:r>
          </a:p>
          <a:p>
            <a:pPr marL="118872" lvl="1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100" b="0" i="0" dirty="0" err="1">
                <a:latin typeface="Tahoma"/>
                <a:ea typeface="+mn-ea"/>
                <a:cs typeface="+mn-cs"/>
              </a:rPr>
              <a:t>Ergonomischer</a:t>
            </a:r>
            <a:r>
              <a:rPr lang="en-US" sz="11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+mn-cs"/>
              </a:rPr>
              <a:t>Hörer</a:t>
            </a:r>
            <a:endParaRPr lang="en-US" sz="1100" b="0" i="0" dirty="0">
              <a:latin typeface="Tahoma"/>
              <a:ea typeface="+mn-ea"/>
              <a:cs typeface="+mn-cs"/>
            </a:endParaRPr>
          </a:p>
          <a:p>
            <a:pPr marL="118872" lvl="1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100" b="0" i="0" dirty="0" err="1" smtClean="0">
                <a:latin typeface="Tahoma"/>
                <a:ea typeface="+mn-ea"/>
                <a:cs typeface="+mn-cs"/>
              </a:rPr>
              <a:t>Einfaches</a:t>
            </a:r>
            <a:r>
              <a:rPr lang="en-US" sz="1100" b="0" i="0" dirty="0" smtClean="0">
                <a:latin typeface="Tahoma"/>
                <a:ea typeface="+mn-ea"/>
                <a:cs typeface="+mn-cs"/>
              </a:rPr>
              <a:t> </a:t>
            </a:r>
            <a:r>
              <a:rPr lang="en-US" sz="1100" dirty="0" err="1">
                <a:latin typeface="Tahoma"/>
                <a:cs typeface="+mn-cs"/>
              </a:rPr>
              <a:t>A</a:t>
            </a:r>
            <a:r>
              <a:rPr lang="en-US" sz="1100" b="0" i="0" dirty="0" err="1" smtClean="0">
                <a:latin typeface="Tahoma"/>
                <a:ea typeface="+mn-ea"/>
                <a:cs typeface="+mn-cs"/>
              </a:rPr>
              <a:t>nschließen</a:t>
            </a:r>
            <a:r>
              <a:rPr lang="en-US" sz="1100" b="0" i="0" dirty="0" smtClean="0">
                <a:latin typeface="Tahoma"/>
                <a:ea typeface="+mn-ea"/>
                <a:cs typeface="+mn-cs"/>
              </a:rPr>
              <a:t> </a:t>
            </a:r>
            <a:r>
              <a:rPr lang="en-US" sz="1100" b="0" i="0" dirty="0">
                <a:latin typeface="Tahoma"/>
                <a:ea typeface="+mn-ea"/>
                <a:cs typeface="+mn-cs"/>
              </a:rPr>
              <a:t>und </a:t>
            </a:r>
            <a:r>
              <a:rPr lang="en-US" sz="1100" dirty="0" err="1">
                <a:latin typeface="Tahoma"/>
                <a:cs typeface="+mn-cs"/>
              </a:rPr>
              <a:t>T</a:t>
            </a:r>
            <a:r>
              <a:rPr lang="en-US" sz="1100" b="0" i="0" dirty="0" err="1" smtClean="0">
                <a:latin typeface="Tahoma"/>
                <a:ea typeface="+mn-ea"/>
                <a:cs typeface="+mn-cs"/>
              </a:rPr>
              <a:t>elefonieren</a:t>
            </a:r>
            <a:endParaRPr lang="en-US" sz="1100" b="0" i="0" dirty="0">
              <a:latin typeface="Tahoma"/>
              <a:ea typeface="+mn-ea"/>
              <a:cs typeface="+mn-cs"/>
            </a:endParaRPr>
          </a:p>
          <a:p>
            <a:pPr marL="118872" lvl="1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100" b="0" i="0" dirty="0">
                <a:latin typeface="Tahoma"/>
                <a:ea typeface="+mn-ea"/>
                <a:cs typeface="+mn-cs"/>
              </a:rPr>
              <a:t>SIP-</a:t>
            </a:r>
            <a:r>
              <a:rPr lang="en-US" sz="1100" b="0" i="0" dirty="0" err="1">
                <a:latin typeface="Tahoma"/>
                <a:ea typeface="+mn-ea"/>
                <a:cs typeface="+mn-cs"/>
              </a:rPr>
              <a:t>Telefonie</a:t>
            </a:r>
            <a:endParaRPr lang="en-US" sz="1100" b="0" i="0" dirty="0">
              <a:latin typeface="Tahoma"/>
              <a:ea typeface="+mn-ea"/>
              <a:cs typeface="+mn-cs"/>
            </a:endParaRPr>
          </a:p>
          <a:p>
            <a:pPr marL="118872" lvl="1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100" b="0" i="0" dirty="0" err="1">
                <a:latin typeface="Tahoma"/>
                <a:ea typeface="+mn-ea"/>
                <a:cs typeface="+mn-cs"/>
              </a:rPr>
              <a:t>Verwaltung</a:t>
            </a:r>
            <a:r>
              <a:rPr lang="en-US" sz="1100" b="0" i="0" dirty="0">
                <a:latin typeface="Tahoma"/>
                <a:ea typeface="+mn-ea"/>
                <a:cs typeface="+mn-cs"/>
              </a:rPr>
              <a:t> von </a:t>
            </a:r>
            <a:r>
              <a:rPr lang="en-US" sz="1100" b="0" i="0" dirty="0" err="1">
                <a:latin typeface="Tahoma"/>
                <a:ea typeface="+mn-ea"/>
                <a:cs typeface="+mn-cs"/>
              </a:rPr>
              <a:t>bis</a:t>
            </a:r>
            <a:r>
              <a:rPr lang="en-US" sz="11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+mn-cs"/>
              </a:rPr>
              <a:t>zu</a:t>
            </a:r>
            <a:r>
              <a:rPr lang="en-US" sz="1100" b="0" i="0" dirty="0">
                <a:latin typeface="Tahoma"/>
                <a:ea typeface="+mn-ea"/>
                <a:cs typeface="+mn-cs"/>
              </a:rPr>
              <a:t> 2 </a:t>
            </a:r>
            <a:r>
              <a:rPr lang="en-US" sz="1100" b="0" i="0" dirty="0" err="1">
                <a:latin typeface="Tahoma"/>
                <a:ea typeface="+mn-ea"/>
                <a:cs typeface="+mn-cs"/>
              </a:rPr>
              <a:t>gleichzeitigen</a:t>
            </a:r>
            <a:r>
              <a:rPr lang="en-US" sz="11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+mn-cs"/>
              </a:rPr>
              <a:t>Anrufen</a:t>
            </a:r>
            <a:r>
              <a:rPr lang="en-US" sz="1100" b="0" i="0" dirty="0">
                <a:latin typeface="Tahoma"/>
                <a:ea typeface="+mn-ea"/>
                <a:cs typeface="+mn-cs"/>
              </a:rPr>
              <a:t> (1 </a:t>
            </a:r>
            <a:r>
              <a:rPr lang="en-US" sz="1100" b="0" i="0" dirty="0" err="1">
                <a:latin typeface="Tahoma"/>
                <a:ea typeface="+mn-ea"/>
                <a:cs typeface="+mn-cs"/>
              </a:rPr>
              <a:t>im</a:t>
            </a:r>
            <a:r>
              <a:rPr lang="en-US" sz="11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+mn-cs"/>
              </a:rPr>
              <a:t>Gesprächs</a:t>
            </a:r>
            <a:r>
              <a:rPr lang="en-US" sz="1100" b="0" i="0" dirty="0">
                <a:latin typeface="Tahoma"/>
                <a:ea typeface="+mn-ea"/>
                <a:cs typeface="+mn-cs"/>
              </a:rPr>
              <a:t>-, 1 </a:t>
            </a:r>
            <a:r>
              <a:rPr lang="en-US" sz="1100" b="0" i="0" dirty="0" err="1">
                <a:latin typeface="Tahoma"/>
                <a:ea typeface="+mn-ea"/>
                <a:cs typeface="+mn-cs"/>
              </a:rPr>
              <a:t>im</a:t>
            </a:r>
            <a:r>
              <a:rPr lang="en-US" sz="11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+mn-cs"/>
              </a:rPr>
              <a:t>Haltezustand</a:t>
            </a:r>
            <a:r>
              <a:rPr lang="en-US" sz="1100" b="0" i="0" dirty="0">
                <a:latin typeface="Tahoma"/>
                <a:ea typeface="+mn-ea"/>
                <a:cs typeface="+mn-cs"/>
              </a:rPr>
              <a:t>)</a:t>
            </a:r>
          </a:p>
          <a:p>
            <a:pPr marL="118872" lvl="1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100" b="0" i="0" dirty="0" err="1" smtClean="0">
                <a:latin typeface="Tahoma"/>
                <a:ea typeface="+mn-ea"/>
                <a:cs typeface="+mn-cs"/>
              </a:rPr>
              <a:t>Namenwahl</a:t>
            </a:r>
            <a:endParaRPr lang="en-US" sz="1100" b="0" i="0" dirty="0">
              <a:latin typeface="Tahoma"/>
              <a:ea typeface="+mn-ea"/>
              <a:cs typeface="+mn-cs"/>
            </a:endParaRPr>
          </a:p>
          <a:p>
            <a:pPr marL="118872" lvl="1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100" b="0" i="0" dirty="0" err="1">
                <a:latin typeface="Tahoma"/>
                <a:ea typeface="+mn-ea"/>
                <a:cs typeface="+mn-cs"/>
              </a:rPr>
              <a:t>Lokales</a:t>
            </a:r>
            <a:r>
              <a:rPr lang="en-US" sz="11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+mn-cs"/>
              </a:rPr>
              <a:t>Anrufprotokoll</a:t>
            </a:r>
            <a:endParaRPr lang="en-US" sz="1100" b="0" i="0" dirty="0">
              <a:latin typeface="Tahoma"/>
              <a:ea typeface="+mn-ea"/>
              <a:cs typeface="+mn-cs"/>
            </a:endParaRPr>
          </a:p>
          <a:p>
            <a:pPr marL="118872" lvl="1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100" b="0" i="0" dirty="0" err="1">
                <a:latin typeface="Tahoma"/>
                <a:ea typeface="+mn-ea"/>
                <a:cs typeface="+mn-cs"/>
              </a:rPr>
              <a:t>Anrufumleitung</a:t>
            </a:r>
            <a:r>
              <a:rPr lang="en-US" sz="11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+mn-cs"/>
              </a:rPr>
              <a:t>lokal</a:t>
            </a:r>
            <a:endParaRPr lang="en-US" sz="1100" b="0" i="0" dirty="0">
              <a:latin typeface="Tahoma"/>
              <a:ea typeface="+mn-ea"/>
              <a:cs typeface="+mn-cs"/>
            </a:endParaRPr>
          </a:p>
          <a:p>
            <a:pPr marL="118872" lvl="1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100" b="0" i="0" dirty="0" err="1">
                <a:latin typeface="Tahoma"/>
                <a:ea typeface="+mn-ea"/>
                <a:cs typeface="+mn-cs"/>
              </a:rPr>
              <a:t>Zentrale</a:t>
            </a:r>
            <a:r>
              <a:rPr lang="en-US" sz="11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+mn-cs"/>
              </a:rPr>
              <a:t>Verwaltung</a:t>
            </a:r>
            <a:endParaRPr lang="en-US" sz="11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  <a:cs typeface="+mn-cs"/>
            </a:endParaRPr>
          </a:p>
        </p:txBody>
      </p:sp>
      <p:sp>
        <p:nvSpPr>
          <p:cNvPr id="26628" name="Picture 47"/>
          <p:cNvSpPr>
            <a:spLocks noChangeAspect="1" noChangeArrowheads="1"/>
          </p:cNvSpPr>
          <p:nvPr/>
        </p:nvSpPr>
        <p:spPr bwMode="auto">
          <a:xfrm>
            <a:off x="838200" y="1679575"/>
            <a:ext cx="2090738" cy="20399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214" name="Rectangle 193"/>
          <p:cNvSpPr>
            <a:spLocks noChangeArrowheads="1"/>
          </p:cNvSpPr>
          <p:nvPr/>
        </p:nvSpPr>
        <p:spPr bwMode="auto">
          <a:xfrm>
            <a:off x="3458936" y="5382759"/>
            <a:ext cx="2576513" cy="697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>
                <a:solidFill>
                  <a:srgbClr val="00549F"/>
                </a:solidFill>
                <a:latin typeface="Tahoma"/>
                <a:ea typeface="+mn-ea"/>
                <a:cs typeface="+mn-cs"/>
              </a:rPr>
              <a:t>ZUSATZOPTIONEN</a:t>
            </a: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100" b="0" i="0">
                <a:latin typeface="Tahoma"/>
                <a:ea typeface="+mn-ea"/>
                <a:cs typeface="+mn-cs"/>
              </a:rPr>
              <a:t>Netzteil</a:t>
            </a: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  <a:cs typeface="+mn-cs"/>
            </a:endParaRPr>
          </a:p>
        </p:txBody>
      </p:sp>
      <p:cxnSp>
        <p:nvCxnSpPr>
          <p:cNvPr id="207" name="Straight Connector 206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2" name="Title 2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ALCATEL-LUCENT 8002/8012 </a:t>
            </a:r>
            <a:r>
              <a:rPr lang="en-GB" sz="2600" b="1" i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TISCHTELEFONE</a:t>
            </a:r>
            <a: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/>
            </a:r>
            <a:b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</a:br>
            <a:r>
              <a:rPr lang="en-GB" sz="2600" b="0" i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SIP-</a:t>
            </a:r>
            <a:r>
              <a:rPr lang="en-GB" sz="2600" b="0" i="0" dirty="0" err="1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Telefone</a:t>
            </a:r>
            <a:r>
              <a:rPr lang="en-GB" sz="2600" b="0" i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 </a:t>
            </a:r>
            <a:r>
              <a:rPr lang="en-GB" sz="2600" b="0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der </a:t>
            </a:r>
            <a:r>
              <a:rPr lang="en-GB" sz="2600" b="0" i="0" dirty="0" err="1">
                <a:solidFill>
                  <a:srgbClr val="000000"/>
                </a:solidFill>
                <a:latin typeface="Tahoma"/>
                <a:ea typeface="+mj-ea"/>
                <a:cs typeface="+mj-cs"/>
              </a:rPr>
              <a:t>Einstiegsklasse</a:t>
            </a:r>
            <a:endParaRPr lang="en-GB" sz="2600" b="0" i="0" dirty="0">
              <a:solidFill>
                <a:srgbClr val="000000"/>
              </a:solidFill>
              <a:latin typeface="Tahoma"/>
              <a:ea typeface="+mj-ea"/>
              <a:cs typeface="+mj-cs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8069" y="1299016"/>
            <a:ext cx="2463760" cy="2328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194"/>
          <p:cNvSpPr>
            <a:spLocks noChangeArrowheads="1"/>
          </p:cNvSpPr>
          <p:nvPr/>
        </p:nvSpPr>
        <p:spPr bwMode="auto">
          <a:xfrm>
            <a:off x="3267528" y="4315959"/>
            <a:ext cx="3095625" cy="1382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b="1" i="0" dirty="0">
                <a:latin typeface="Tahoma"/>
                <a:ea typeface="+mn-ea"/>
                <a:cs typeface="+mn-cs"/>
              </a:rPr>
              <a:t>8012 </a:t>
            </a:r>
            <a:r>
              <a:rPr lang="en-US" sz="1200" b="1" i="0" dirty="0" err="1">
                <a:latin typeface="Tahoma"/>
                <a:ea typeface="+mn-ea"/>
                <a:cs typeface="+mn-cs"/>
              </a:rPr>
              <a:t>Deskphone</a:t>
            </a:r>
            <a:endParaRPr lang="en-US" sz="1200" b="1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100" b="0" i="0" dirty="0">
                <a:latin typeface="Tahoma"/>
                <a:ea typeface="+mn-ea"/>
                <a:cs typeface="+mn-cs"/>
              </a:rPr>
              <a:t>1 LAN-Port </a:t>
            </a:r>
            <a:r>
              <a:rPr lang="en-US" sz="11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US" sz="1100" b="0" i="0" dirty="0">
                <a:latin typeface="Tahoma"/>
                <a:ea typeface="+mn-ea"/>
                <a:cs typeface="+mn-cs"/>
              </a:rPr>
              <a:t> den </a:t>
            </a:r>
            <a:r>
              <a:rPr lang="en-US" sz="1100" b="0" i="0" dirty="0" smtClean="0">
                <a:latin typeface="Tahoma"/>
                <a:ea typeface="+mn-ea"/>
                <a:cs typeface="+mn-cs"/>
              </a:rPr>
              <a:t>Anschluss </a:t>
            </a:r>
            <a:r>
              <a:rPr lang="en-US" sz="1100" b="0" i="0" dirty="0" err="1" smtClean="0">
                <a:latin typeface="Tahoma"/>
                <a:ea typeface="+mn-ea"/>
                <a:cs typeface="+mn-cs"/>
              </a:rPr>
              <a:t>eines</a:t>
            </a:r>
            <a:r>
              <a:rPr lang="en-US" sz="1100" b="0" i="0" dirty="0" smtClean="0">
                <a:latin typeface="Tahoma"/>
                <a:ea typeface="+mn-ea"/>
                <a:cs typeface="+mn-cs"/>
              </a:rPr>
              <a:t> PC´s</a:t>
            </a:r>
            <a:endParaRPr lang="en-US" sz="11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100" b="0" i="0" dirty="0">
                <a:latin typeface="Tahoma"/>
                <a:ea typeface="+mn-ea"/>
                <a:cs typeface="+mn-cs"/>
              </a:rPr>
              <a:t>3,5-mm-Headset-Anschluss</a:t>
            </a: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100" b="1" i="0" dirty="0">
                <a:latin typeface="Arial"/>
                <a:ea typeface="+mn-ea"/>
                <a:cs typeface="Arial"/>
              </a:rPr>
              <a:t>Energy Efficient Ethernet: </a:t>
            </a:r>
            <a:r>
              <a:rPr lang="en-US" sz="1100" b="1" i="0" dirty="0" err="1">
                <a:latin typeface="Arial"/>
                <a:ea typeface="+mn-ea"/>
                <a:cs typeface="Arial"/>
              </a:rPr>
              <a:t>entsprechend</a:t>
            </a:r>
            <a:r>
              <a:rPr lang="en-US" sz="1100" b="1" i="0" dirty="0">
                <a:latin typeface="Arial"/>
                <a:ea typeface="+mn-ea"/>
                <a:cs typeface="Arial"/>
              </a:rPr>
              <a:t> IEEE </a:t>
            </a:r>
            <a:r>
              <a:rPr lang="en-US" sz="1100" b="0" i="0" dirty="0">
                <a:latin typeface="Tahoma"/>
                <a:ea typeface="+mn-ea"/>
                <a:cs typeface="+mn-cs"/>
              </a:rPr>
              <a:t>802.3 AZ</a:t>
            </a: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None/>
            </a:pPr>
            <a:endParaRPr lang="en-US" sz="1100" dirty="0" smtClean="0">
              <a:solidFill>
                <a:srgbClr val="000000"/>
              </a:solidFill>
              <a:latin typeface="Trebuchet MS"/>
              <a:ea typeface="Arial Unicode MS"/>
              <a:cs typeface="Arial Unicode MS"/>
            </a:endParaRPr>
          </a:p>
          <a:p>
            <a:pPr marL="118872" indent="-118872" algn="l"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Arial"/>
              <a:buChar char="•"/>
            </a:pPr>
            <a:endParaRPr lang="en-US" sz="1100" dirty="0" smtClean="0">
              <a:latin typeface="+mn-lt"/>
              <a:cs typeface="+mn-cs"/>
            </a:endParaRPr>
          </a:p>
        </p:txBody>
      </p:sp>
      <p:pic>
        <p:nvPicPr>
          <p:cNvPr id="23" name="Image 22" descr="VLE+_profile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386286" y="4375575"/>
            <a:ext cx="2278743" cy="1560748"/>
          </a:xfrm>
          <a:prstGeom prst="rect">
            <a:avLst/>
          </a:prstGeom>
        </p:spPr>
      </p:pic>
      <p:sp>
        <p:nvSpPr>
          <p:cNvPr id="20" name="Rectangle 40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00549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5" name="Rectangle 40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6" name="Rectangle 40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7" name="Rectangle 41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8" name="Rectangle 4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9" name="Rectangle 415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0" name="Rectangle 417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1" name="Rectangle 413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6" name="Straight Connector 225"/>
          <p:cNvCxnSpPr/>
          <p:nvPr/>
        </p:nvCxnSpPr>
        <p:spPr>
          <a:xfrm>
            <a:off x="3051175" y="4163728"/>
            <a:ext cx="744538" cy="1587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675" name="Picture 189" descr="2-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3000" y="1375981"/>
            <a:ext cx="3455988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Rectangle 194"/>
          <p:cNvSpPr>
            <a:spLocks noChangeArrowheads="1"/>
          </p:cNvSpPr>
          <p:nvPr/>
        </p:nvSpPr>
        <p:spPr bwMode="auto">
          <a:xfrm>
            <a:off x="101600" y="3750767"/>
            <a:ext cx="3313113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BASISLÖSUNGEN</a:t>
            </a:r>
            <a:endParaRPr lang="en-GB" sz="1400" b="1" u="sng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Einstellbares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Display;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br>
              <a:rPr lang="de-DE" sz="1100" dirty="0" smtClean="0">
                <a:latin typeface="Tahoma"/>
                <a:cs typeface="+mn-cs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40</a:t>
            </a:r>
            <a:r>
              <a:rPr lang="de-DE" sz="1100" dirty="0" smtClean="0">
                <a:latin typeface="Tahoma"/>
                <a:cs typeface="+mn-cs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%</a:t>
            </a:r>
            <a:r>
              <a:rPr lang="de-DE" sz="1100" dirty="0" smtClean="0">
                <a:latin typeface="Tahoma"/>
                <a:cs typeface="+mn-cs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Farbsättigung,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1/4</a:t>
            </a:r>
            <a:r>
              <a:rPr lang="de-DE" sz="1100" dirty="0" smtClean="0">
                <a:latin typeface="Tahoma"/>
                <a:cs typeface="+mn-cs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VGA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Integrierte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Bluetooth-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Technologie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10</a:t>
            </a:r>
            <a:r>
              <a:rPr lang="en-GB" sz="1100" dirty="0" smtClean="0">
                <a:latin typeface="Tahoma"/>
                <a:cs typeface="+mn-cs"/>
              </a:rPr>
              <a:t> 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Softkeys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Alphabetische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Tastatur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4-Wege-Navigator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Freisprechen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Stummschaltungstaste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Wahlwiederholungstaste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Direkter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Zugriff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auf</a:t>
            </a:r>
            <a:r>
              <a:rPr lang="en-GB" sz="1100" dirty="0" smtClean="0">
                <a:latin typeface="Tahoma"/>
                <a:cs typeface="+mn-cs"/>
              </a:rPr>
              <a:t> die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Mailbox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40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programmierbare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Softkeys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Kopfhörerbuchse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2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GE-Ports</a:t>
            </a: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Komforttelefon</a:t>
            </a:r>
            <a:endParaRPr lang="en-GB" sz="11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8677" name="Object 19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047355" y="2429225"/>
            <a:ext cx="649288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213" descr="bluetooth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65388" y="4258805"/>
            <a:ext cx="1143000" cy="1203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212" descr="jackson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654425" y="3873215"/>
            <a:ext cx="1530350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0" name="Straight Connector 209"/>
          <p:cNvCxnSpPr/>
          <p:nvPr/>
        </p:nvCxnSpPr>
        <p:spPr>
          <a:xfrm>
            <a:off x="307975" y="3717640"/>
            <a:ext cx="8537575" cy="1588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81" name="Title 2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 IP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TOUCH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4068</a:t>
            </a:r>
            <a:r>
              <a:rPr lang="de-DE" dirty="0" smtClean="0">
                <a:latin typeface="Tahoma"/>
              </a:rPr>
              <a:t/>
            </a:r>
            <a:br>
              <a:rPr lang="de-DE" dirty="0" smtClean="0">
                <a:latin typeface="Tahoma"/>
              </a:rPr>
            </a:b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TELEFON</a:t>
            </a:r>
            <a:r>
              <a:rPr lang="de-DE" dirty="0" smtClean="0">
                <a:latin typeface="Tahoma"/>
              </a:rPr>
              <a:t> </a:t>
            </a: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de-DE" dirty="0" smtClean="0">
                <a:latin typeface="Tahoma"/>
              </a:rPr>
              <a:t> </a:t>
            </a: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UMFANGREICHEN</a:t>
            </a:r>
            <a:r>
              <a:rPr lang="de-DE" dirty="0" smtClean="0">
                <a:latin typeface="Tahoma"/>
              </a:rPr>
              <a:t> </a:t>
            </a: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FUNKTIONEN</a:t>
            </a:r>
            <a:endParaRPr b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pic>
        <p:nvPicPr>
          <p:cNvPr id="28682" name="Object 19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35290" y="1190658"/>
            <a:ext cx="6604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3" name="TextBox 222"/>
          <p:cNvSpPr txBox="1">
            <a:spLocks noChangeArrowheads="1"/>
          </p:cNvSpPr>
          <p:nvPr/>
        </p:nvSpPr>
        <p:spPr bwMode="auto">
          <a:xfrm>
            <a:off x="7975918" y="3067400"/>
            <a:ext cx="76676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Monofon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8684" name="TextBox 223"/>
          <p:cNvSpPr txBox="1">
            <a:spLocks noChangeArrowheads="1"/>
          </p:cNvSpPr>
          <p:nvPr/>
        </p:nvSpPr>
        <p:spPr bwMode="auto">
          <a:xfrm>
            <a:off x="7868602" y="1828833"/>
            <a:ext cx="985837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Stereofon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cxnSp>
        <p:nvCxnSpPr>
          <p:cNvPr id="227" name="Straight Connector 226"/>
          <p:cNvCxnSpPr/>
          <p:nvPr/>
        </p:nvCxnSpPr>
        <p:spPr>
          <a:xfrm flipV="1">
            <a:off x="2513013" y="4344703"/>
            <a:ext cx="273050" cy="3175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Straight Connector 233"/>
          <p:cNvCxnSpPr/>
          <p:nvPr/>
        </p:nvCxnSpPr>
        <p:spPr>
          <a:xfrm>
            <a:off x="2763838" y="5684553"/>
            <a:ext cx="1350962" cy="1587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687" name="Picture 214" descr="handset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570288" y="5046378"/>
            <a:ext cx="198755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" name="Rectangle 194"/>
          <p:cNvSpPr>
            <a:spLocks noChangeArrowheads="1"/>
          </p:cNvSpPr>
          <p:nvPr/>
        </p:nvSpPr>
        <p:spPr bwMode="auto">
          <a:xfrm>
            <a:off x="5644198" y="4983195"/>
            <a:ext cx="2981642" cy="1361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ZUSATZOPTIONEN</a:t>
            </a:r>
            <a:endParaRPr lang="en-GB" sz="1400" b="1" u="sng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Bluetooth-Headset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Wandmontage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-Kit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60-Telefonfuß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Zusatztastenmodul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Monofoner</a:t>
            </a:r>
            <a:r>
              <a:rPr lang="en-US" sz="110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/</a:t>
            </a:r>
            <a:r>
              <a:rPr lang="en-US" sz="110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Stereofoner</a:t>
            </a:r>
            <a:r>
              <a:rPr lang="en-US" sz="1100" smtClean="0">
                <a:latin typeface="Tahoma"/>
                <a:cs typeface="+mn-cs"/>
              </a:rPr>
              <a:t> </a:t>
            </a:r>
            <a:r>
              <a:rPr lang="en-US" sz="110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Kopfhörer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Tastaturabdeckung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3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00549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8690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5" name="Rectangle 408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8692" name="Rectangle 410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8694" name="Rectangle 420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8695" name="Rectangle 415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40" name="Rectangle 417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5" name="Rectangle 413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6" name="Rectangle 194"/>
          <p:cNvSpPr>
            <a:spLocks noChangeArrowheads="1"/>
          </p:cNvSpPr>
          <p:nvPr/>
        </p:nvSpPr>
        <p:spPr bwMode="auto">
          <a:xfrm>
            <a:off x="5632768" y="3903345"/>
            <a:ext cx="3313112" cy="102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lvl="2" indent="-118872" algn="l">
              <a:spcBef>
                <a:spcPts val="0"/>
              </a:spcBef>
              <a:spcAft>
                <a:spcPts val="300"/>
              </a:spcAft>
              <a:buClr>
                <a:srgbClr val="000090"/>
              </a:buClr>
              <a:buSzPct val="100000"/>
              <a:buFont typeface="Arial"/>
              <a:buChar char="•"/>
            </a:pPr>
            <a:r>
              <a:rPr lang="de-DE" sz="1100" b="0" i="0" dirty="0" smtClean="0">
                <a:latin typeface="Arial"/>
                <a:ea typeface="+mn-ea"/>
                <a:cs typeface="Arial"/>
              </a:rPr>
              <a:t>Gigabit Ethernet beim IP Touch 4068</a:t>
            </a:r>
          </a:p>
          <a:p>
            <a:pPr marL="118872" indent="-118872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0090"/>
              </a:buClr>
              <a:buSzPct val="100000"/>
              <a:buFont typeface="Arial"/>
              <a:buChar char="•"/>
            </a:pPr>
            <a:r>
              <a:rPr lang="de-DE" sz="1100" b="0" i="0" dirty="0" smtClean="0">
                <a:latin typeface="Arial"/>
                <a:ea typeface="+mn-ea"/>
                <a:cs typeface="Arial"/>
              </a:rPr>
              <a:t>Zusätzlicher Ethernet-Port mit Switch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lang="de-DE" sz="1100" dirty="0" smtClean="0">
                <a:latin typeface="Arial"/>
                <a:cs typeface="Arial"/>
              </a:rPr>
              <a:t>z</a:t>
            </a:r>
            <a:r>
              <a:rPr lang="de-DE" sz="1100" b="0" i="0" dirty="0" smtClean="0">
                <a:latin typeface="Arial"/>
                <a:ea typeface="+mn-ea"/>
                <a:cs typeface="Arial"/>
              </a:rPr>
              <a:t>um Anschluss eines </a:t>
            </a:r>
            <a:r>
              <a:rPr lang="de-DE" sz="1100" b="0" i="0" dirty="0" err="1" smtClean="0">
                <a:latin typeface="Arial"/>
                <a:ea typeface="+mn-ea"/>
                <a:cs typeface="Arial"/>
              </a:rPr>
              <a:t>PC´s</a:t>
            </a:r>
            <a:endParaRPr lang="de-DE" sz="1100" b="0" i="0" dirty="0" smtClean="0">
              <a:latin typeface="Arial"/>
              <a:ea typeface="+mn-ea"/>
              <a:cs typeface="Arial"/>
            </a:endParaRPr>
          </a:p>
          <a:p>
            <a:pPr marL="118872" indent="-118872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0090"/>
              </a:buClr>
              <a:buSzPct val="100000"/>
              <a:buFont typeface="Arial"/>
              <a:buChar char="•"/>
            </a:pPr>
            <a:r>
              <a:rPr lang="de-DE" sz="1100" b="0" i="0" dirty="0" err="1" smtClean="0">
                <a:latin typeface="Arial"/>
                <a:ea typeface="+mn-ea"/>
                <a:cs typeface="Arial"/>
              </a:rPr>
              <a:t>QoS</a:t>
            </a:r>
            <a:r>
              <a:rPr lang="de-DE" sz="1100" b="0" i="0" dirty="0" smtClean="0">
                <a:latin typeface="Arial"/>
                <a:ea typeface="+mn-ea"/>
                <a:cs typeface="Arial"/>
              </a:rPr>
              <a:t>: Layer 2-/Layer 3-QoS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endParaRPr lang="de-DE" sz="1400" dirty="0" smtClean="0">
              <a:latin typeface="+mn-lt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21"/>
          <p:cNvGrpSpPr>
            <a:grpSpLocks/>
          </p:cNvGrpSpPr>
          <p:nvPr/>
        </p:nvGrpSpPr>
        <p:grpSpPr bwMode="auto">
          <a:xfrm>
            <a:off x="4414838" y="4677828"/>
            <a:ext cx="773112" cy="741362"/>
            <a:chOff x="3394167" y="5082362"/>
            <a:chExt cx="986447" cy="946298"/>
          </a:xfrm>
        </p:grpSpPr>
        <p:pic>
          <p:nvPicPr>
            <p:cNvPr id="29721" name="Picture 193" descr="2-3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23684" y="5082362"/>
              <a:ext cx="956930" cy="946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1" name="Freeform 220"/>
            <p:cNvSpPr/>
            <p:nvPr/>
          </p:nvSpPr>
          <p:spPr>
            <a:xfrm>
              <a:off x="3394167" y="5315390"/>
              <a:ext cx="95201" cy="117527"/>
            </a:xfrm>
            <a:custGeom>
              <a:avLst/>
              <a:gdLst>
                <a:gd name="connsiteX0" fmla="*/ 95693 w 95693"/>
                <a:gd name="connsiteY0" fmla="*/ 10633 h 116958"/>
                <a:gd name="connsiteX1" fmla="*/ 53163 w 95693"/>
                <a:gd name="connsiteY1" fmla="*/ 116958 h 116958"/>
                <a:gd name="connsiteX2" fmla="*/ 0 w 95693"/>
                <a:gd name="connsiteY2" fmla="*/ 106326 h 116958"/>
                <a:gd name="connsiteX3" fmla="*/ 0 w 95693"/>
                <a:gd name="connsiteY3" fmla="*/ 0 h 116958"/>
                <a:gd name="connsiteX4" fmla="*/ 95693 w 95693"/>
                <a:gd name="connsiteY4" fmla="*/ 10633 h 116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693" h="116958">
                  <a:moveTo>
                    <a:pt x="95693" y="10633"/>
                  </a:moveTo>
                  <a:lnTo>
                    <a:pt x="53163" y="116958"/>
                  </a:lnTo>
                  <a:lnTo>
                    <a:pt x="0" y="106326"/>
                  </a:lnTo>
                  <a:lnTo>
                    <a:pt x="0" y="0"/>
                  </a:lnTo>
                  <a:lnTo>
                    <a:pt x="95693" y="106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00B2A9"/>
                </a:solidFill>
              </a:endParaRPr>
            </a:p>
          </p:txBody>
        </p:sp>
      </p:grpSp>
      <p:sp>
        <p:nvSpPr>
          <p:cNvPr id="18438" name="Rectangle 190"/>
          <p:cNvSpPr>
            <a:spLocks noChangeArrowheads="1"/>
          </p:cNvSpPr>
          <p:nvPr/>
        </p:nvSpPr>
        <p:spPr bwMode="auto">
          <a:xfrm>
            <a:off x="203200" y="3995203"/>
            <a:ext cx="3294063" cy="2546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BASISLÖSUNGEN</a:t>
            </a:r>
            <a:endParaRPr lang="en-GB" sz="1400" b="1" u="sng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Einstellbares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Display,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4</a:t>
            </a:r>
            <a:r>
              <a:rPr lang="en-GB" sz="1100" dirty="0" smtClean="0">
                <a:latin typeface="Tahoma"/>
                <a:cs typeface="+mn-cs"/>
              </a:rPr>
              <a:t> 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Graustufen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4</a:t>
            </a:r>
            <a:r>
              <a:rPr lang="en-GB" sz="1100" dirty="0" smtClean="0">
                <a:latin typeface="Tahoma"/>
                <a:cs typeface="+mn-cs"/>
              </a:rPr>
              <a:t> 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Softkeys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Kopfhörerbuchse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4-Wege-Navigator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Freisprechen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Stummschaltungstaste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Wahlwiederholungstaste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Direkter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Zugriff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auf</a:t>
            </a:r>
            <a:r>
              <a:rPr lang="en-GB" sz="1100" dirty="0" smtClean="0">
                <a:latin typeface="Tahoma"/>
                <a:cs typeface="+mn-cs"/>
              </a:rPr>
              <a:t> die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Mailbox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40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programmierbare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Softkeys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Alphabetische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Tastatur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2</a:t>
            </a:r>
            <a:r>
              <a:rPr lang="en-GB" sz="1100" dirty="0" smtClean="0">
                <a:latin typeface="Tahoma"/>
                <a:cs typeface="+mn-cs"/>
              </a:rPr>
              <a:t> 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GE-Ports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das</a:t>
            </a:r>
            <a:r>
              <a:rPr lang="en-GB" sz="1100" dirty="0" smtClean="0">
                <a:latin typeface="Tahoma"/>
                <a:cs typeface="+mn-cs"/>
              </a:rPr>
              <a:t/>
            </a:r>
            <a:br>
              <a:rPr lang="en-GB" sz="1100" dirty="0" smtClean="0">
                <a:latin typeface="Tahoma"/>
                <a:cs typeface="+mn-cs"/>
              </a:rPr>
            </a:b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IP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Touch-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Telefon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4038</a:t>
            </a: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Komforttelefon</a:t>
            </a:r>
            <a:endParaRPr lang="en-GB" sz="11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9700" name="Picture 195" descr="2-3-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81250" y="1562100"/>
            <a:ext cx="3562350" cy="226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211" descr="foot stand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859713" y="1365350"/>
            <a:ext cx="76835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5" name="Straight Connector 204"/>
          <p:cNvCxnSpPr/>
          <p:nvPr/>
        </p:nvCxnSpPr>
        <p:spPr>
          <a:xfrm>
            <a:off x="307975" y="3933290"/>
            <a:ext cx="8537575" cy="1588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3" name="Title 2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IP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TOUCH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4038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dirty="0" smtClean="0">
                <a:latin typeface="Tahoma"/>
              </a:rPr>
              <a:t> </a:t>
            </a:r>
            <a:br>
              <a:rPr lang="de-DE" dirty="0" smtClean="0">
                <a:latin typeface="Tahoma"/>
              </a:rPr>
            </a:b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4039-DIGITALTELEFON</a:t>
            </a:r>
            <a:b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</a:br>
            <a:r>
              <a:rPr lang="de-DE" b="0" dirty="0" smtClean="0">
                <a:solidFill>
                  <a:srgbClr val="000000"/>
                </a:solidFill>
                <a:ea typeface="ＭＳ Ｐゴシック"/>
              </a:rPr>
              <a:t>TELEFON</a:t>
            </a:r>
            <a:r>
              <a:rPr lang="de-DE" dirty="0" smtClean="0"/>
              <a:t> </a:t>
            </a:r>
            <a:r>
              <a:rPr lang="de-DE" b="0" dirty="0" smtClean="0">
                <a:solidFill>
                  <a:srgbClr val="000000"/>
                </a:solidFill>
                <a:ea typeface="ＭＳ Ｐゴシック"/>
              </a:rPr>
              <a:t>MIT</a:t>
            </a:r>
            <a:r>
              <a:rPr lang="de-DE" dirty="0" smtClean="0"/>
              <a:t> </a:t>
            </a:r>
            <a:r>
              <a:rPr lang="de-DE" b="0" dirty="0" smtClean="0">
                <a:solidFill>
                  <a:srgbClr val="000000"/>
                </a:solidFill>
                <a:ea typeface="ＭＳ Ｐゴシック"/>
              </a:rPr>
              <a:t>UMFANGREICHEN</a:t>
            </a:r>
            <a:r>
              <a:rPr lang="de-DE" dirty="0" smtClean="0"/>
              <a:t> </a:t>
            </a:r>
            <a:r>
              <a:rPr lang="de-DE" b="0" dirty="0" smtClean="0">
                <a:solidFill>
                  <a:srgbClr val="000000"/>
                </a:solidFill>
                <a:ea typeface="ＭＳ Ｐゴシック"/>
              </a:rPr>
              <a:t>FUNKTIONEN</a:t>
            </a:r>
            <a:r>
              <a:rPr lang="de-DE" dirty="0" smtClean="0">
                <a:latin typeface="Tahoma"/>
              </a:rPr>
              <a:t> </a:t>
            </a:r>
            <a:br>
              <a:rPr lang="de-DE" dirty="0" smtClean="0">
                <a:latin typeface="Tahoma"/>
              </a:rPr>
            </a:br>
            <a:endParaRPr b="0"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pic>
        <p:nvPicPr>
          <p:cNvPr id="29704" name="Picture 211" descr="foot stand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664450" y="2629953"/>
            <a:ext cx="898525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5" name="TextBox 216"/>
          <p:cNvSpPr txBox="1">
            <a:spLocks noChangeArrowheads="1"/>
          </p:cNvSpPr>
          <p:nvPr/>
        </p:nvSpPr>
        <p:spPr bwMode="auto">
          <a:xfrm>
            <a:off x="7662863" y="2090838"/>
            <a:ext cx="112077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100" smtClean="0">
                <a:solidFill>
                  <a:srgbClr val="000000"/>
                </a:solidFill>
                <a:latin typeface="Tahoma"/>
                <a:ea typeface="ＭＳ Ｐゴシック"/>
              </a:rPr>
              <a:t>10</a:t>
            </a:r>
            <a:r>
              <a:rPr lang="en-US" sz="1100" smtClean="0">
                <a:latin typeface="Tahoma"/>
              </a:rPr>
              <a:t> </a:t>
            </a:r>
            <a:r>
              <a:rPr lang="en-US" sz="1100" smtClean="0">
                <a:solidFill>
                  <a:srgbClr val="000000"/>
                </a:solidFill>
                <a:latin typeface="Tahoma"/>
                <a:ea typeface="ＭＳ Ｐゴシック"/>
              </a:rPr>
              <a:t>zusätzliche</a:t>
            </a:r>
            <a:r>
              <a:rPr lang="en-US" sz="1100" smtClean="0">
                <a:latin typeface="Tahoma"/>
              </a:rPr>
              <a:t> </a:t>
            </a:r>
            <a:r>
              <a:rPr lang="en-US" sz="1100" smtClean="0">
                <a:solidFill>
                  <a:srgbClr val="000000"/>
                </a:solidFill>
                <a:latin typeface="Tahoma"/>
                <a:ea typeface="ＭＳ Ｐゴシック"/>
              </a:rPr>
              <a:t>Tasten</a:t>
            </a:r>
            <a:endParaRPr lang="en-US" sz="110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9706" name="TextBox 217"/>
          <p:cNvSpPr txBox="1">
            <a:spLocks noChangeArrowheads="1"/>
          </p:cNvSpPr>
          <p:nvPr/>
        </p:nvSpPr>
        <p:spPr bwMode="auto">
          <a:xfrm>
            <a:off x="7208838" y="3471328"/>
            <a:ext cx="165100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100" smtClean="0">
                <a:solidFill>
                  <a:srgbClr val="000000"/>
                </a:solidFill>
                <a:latin typeface="Arial"/>
                <a:ea typeface="ＭＳ Ｐゴシック"/>
              </a:rPr>
              <a:t>60°</a:t>
            </a:r>
            <a:r>
              <a:rPr lang="en-US" sz="1100" smtClean="0">
                <a:solidFill>
                  <a:srgbClr val="000000"/>
                </a:solidFill>
                <a:latin typeface="Tahoma"/>
                <a:ea typeface="ＭＳ Ｐゴシック"/>
              </a:rPr>
              <a:t>-Telefonfuß</a:t>
            </a:r>
            <a:endParaRPr lang="en-US" sz="110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cxnSp>
        <p:nvCxnSpPr>
          <p:cNvPr id="226" name="Straight Connector 225"/>
          <p:cNvCxnSpPr/>
          <p:nvPr/>
        </p:nvCxnSpPr>
        <p:spPr>
          <a:xfrm flipV="1">
            <a:off x="1905000" y="4573053"/>
            <a:ext cx="1390650" cy="1111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708" name="Picture 193" descr="2-3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2288" y="4177765"/>
            <a:ext cx="1285875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8" name="Straight Connector 227"/>
          <p:cNvCxnSpPr/>
          <p:nvPr/>
        </p:nvCxnSpPr>
        <p:spPr>
          <a:xfrm flipV="1">
            <a:off x="1938338" y="4901665"/>
            <a:ext cx="2559050" cy="7938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Straight Connector 228"/>
          <p:cNvCxnSpPr/>
          <p:nvPr/>
        </p:nvCxnSpPr>
        <p:spPr>
          <a:xfrm flipV="1">
            <a:off x="2525713" y="6058953"/>
            <a:ext cx="1430337" cy="4762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711" name="Picture 193" descr="2-3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1650" y="5474753"/>
            <a:ext cx="1306513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3" name="Rectangle 194"/>
          <p:cNvSpPr>
            <a:spLocks noChangeArrowheads="1"/>
          </p:cNvSpPr>
          <p:nvPr/>
        </p:nvSpPr>
        <p:spPr bwMode="auto">
          <a:xfrm>
            <a:off x="5316538" y="5105400"/>
            <a:ext cx="3313112" cy="1192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ZUSATZOPTIONEN</a:t>
            </a:r>
            <a:endParaRPr lang="en-GB" sz="1400" b="1" u="sng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Monofoner/Stereofoner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Kopfhörer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Wandmontage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-Kit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Arial"/>
                <a:ea typeface="ＭＳ Ｐゴシック"/>
                <a:cs typeface="+mn-cs"/>
              </a:rPr>
              <a:t>60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-Telefonfuß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Zusatztastenmodul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Tastaturabdeckung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5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00549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9714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7" name="Rectangle 408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9716" name="Rectangle 410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9718" name="Rectangle 420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9719" name="Rectangle 415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42" name="Rectangle 417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7" name="Rectangle 413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9" name="Rectangle 194"/>
          <p:cNvSpPr>
            <a:spLocks noChangeArrowheads="1"/>
          </p:cNvSpPr>
          <p:nvPr/>
        </p:nvSpPr>
        <p:spPr bwMode="auto">
          <a:xfrm>
            <a:off x="5447248" y="4088841"/>
            <a:ext cx="3313112" cy="102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lvl="2" indent="-118872" algn="l">
              <a:spcBef>
                <a:spcPts val="0"/>
              </a:spcBef>
              <a:spcAft>
                <a:spcPts val="300"/>
              </a:spcAft>
              <a:buClr>
                <a:srgbClr val="000090"/>
              </a:buClr>
              <a:buSzPct val="100000"/>
              <a:buFont typeface="Arial"/>
              <a:buChar char="•"/>
            </a:pPr>
            <a:r>
              <a:rPr lang="de-DE" sz="1100" b="0" i="0" dirty="0" smtClean="0">
                <a:latin typeface="Arial"/>
                <a:ea typeface="+mn-ea"/>
                <a:cs typeface="Arial"/>
              </a:rPr>
              <a:t>Gigabit Ethernet beim IP Touch 4038</a:t>
            </a:r>
          </a:p>
          <a:p>
            <a:pPr marL="118872" indent="-118872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0090"/>
              </a:buClr>
              <a:buSzPct val="100000"/>
              <a:buFont typeface="Arial"/>
              <a:buChar char="•"/>
            </a:pPr>
            <a:r>
              <a:rPr lang="de-DE" sz="1100" b="0" i="0" dirty="0" smtClean="0">
                <a:latin typeface="Arial"/>
                <a:ea typeface="+mn-ea"/>
                <a:cs typeface="Arial"/>
              </a:rPr>
              <a:t>Zusätzlicher Ethernet-Port mit Switch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lang="de-DE" sz="1100" dirty="0" smtClean="0">
                <a:latin typeface="Arial"/>
                <a:cs typeface="Arial"/>
              </a:rPr>
              <a:t>z</a:t>
            </a:r>
            <a:r>
              <a:rPr lang="de-DE" sz="1100" b="0" i="0" dirty="0" smtClean="0">
                <a:latin typeface="Arial"/>
                <a:ea typeface="+mn-ea"/>
                <a:cs typeface="Arial"/>
              </a:rPr>
              <a:t>um Anschluss eines </a:t>
            </a:r>
            <a:r>
              <a:rPr lang="de-DE" sz="1100" b="0" i="0" dirty="0" err="1" smtClean="0">
                <a:latin typeface="Arial"/>
                <a:ea typeface="+mn-ea"/>
                <a:cs typeface="Arial"/>
              </a:rPr>
              <a:t>PC´s</a:t>
            </a:r>
            <a:endParaRPr lang="de-DE" sz="1100" b="0" i="0" dirty="0" smtClean="0">
              <a:latin typeface="Arial"/>
              <a:ea typeface="+mn-ea"/>
              <a:cs typeface="Arial"/>
            </a:endParaRPr>
          </a:p>
          <a:p>
            <a:pPr marL="118872" indent="-118872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0090"/>
              </a:buClr>
              <a:buSzPct val="100000"/>
              <a:buFont typeface="Arial"/>
              <a:buChar char="•"/>
            </a:pPr>
            <a:r>
              <a:rPr lang="de-DE" sz="1100" b="0" i="0" dirty="0" err="1" smtClean="0">
                <a:latin typeface="Arial"/>
                <a:ea typeface="+mn-ea"/>
                <a:cs typeface="Arial"/>
              </a:rPr>
              <a:t>QoS</a:t>
            </a:r>
            <a:r>
              <a:rPr lang="de-DE" sz="1100" b="0" i="0" dirty="0" smtClean="0">
                <a:latin typeface="Arial"/>
                <a:ea typeface="+mn-ea"/>
                <a:cs typeface="Arial"/>
              </a:rPr>
              <a:t>: Layer 2-/Layer 3-QoS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endParaRPr lang="de-DE" sz="1400" dirty="0" smtClean="0">
              <a:latin typeface="+mn-lt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12"/>
          <p:cNvSpPr txBox="1">
            <a:spLocks noChangeArrowheads="1"/>
          </p:cNvSpPr>
          <p:nvPr/>
        </p:nvSpPr>
        <p:spPr bwMode="auto">
          <a:xfrm>
            <a:off x="652463" y="3551238"/>
            <a:ext cx="796766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708688"/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sz="1600" dirty="0" smtClean="0">
                <a:solidFill>
                  <a:srgbClr val="6639B7"/>
                </a:solidFill>
                <a:latin typeface="Wingdings 3"/>
                <a:ea typeface="ＭＳ Ｐゴシック"/>
              </a:rPr>
              <a:t>â</a:t>
            </a:r>
            <a:r>
              <a:rPr lang="fr-FR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 </a:t>
            </a:r>
            <a:r>
              <a:rPr lang="fr-FR" sz="1600" b="1" dirty="0" smtClean="0">
                <a:solidFill>
                  <a:srgbClr val="6639B7"/>
                </a:solidFill>
                <a:latin typeface="Tahoma"/>
                <a:ea typeface="ＭＳ Ｐゴシック"/>
              </a:rPr>
              <a:t>16 </a:t>
            </a:r>
            <a:r>
              <a:rPr lang="fr-FR" sz="1600" b="1" dirty="0" err="1" smtClean="0">
                <a:solidFill>
                  <a:srgbClr val="6639B7"/>
                </a:solidFill>
                <a:latin typeface="Tahoma"/>
                <a:ea typeface="ＭＳ Ｐゴシック"/>
              </a:rPr>
              <a:t>Milliarden</a:t>
            </a:r>
            <a:r>
              <a:rPr lang="fr-FR" sz="1600" dirty="0" smtClean="0">
                <a:solidFill>
                  <a:srgbClr val="6639B7"/>
                </a:solidFill>
                <a:latin typeface="Tahoma"/>
              </a:rPr>
              <a:t> </a:t>
            </a:r>
            <a:r>
              <a:rPr lang="fr-FR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Euro</a:t>
            </a:r>
            <a:r>
              <a:rPr lang="fr-FR" sz="1600" dirty="0" smtClean="0">
                <a:solidFill>
                  <a:srgbClr val="6639B7"/>
                </a:solidFill>
                <a:latin typeface="Tahoma"/>
              </a:rPr>
              <a:t> </a:t>
            </a:r>
            <a:r>
              <a:rPr lang="fr-FR" sz="16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Umsatz</a:t>
            </a:r>
            <a:endParaRPr lang="en-US" sz="16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>
              <a:spcBef>
                <a:spcPct val="50000"/>
              </a:spcBef>
            </a:pPr>
            <a:r>
              <a:rPr lang="de-DE" sz="1600" dirty="0" smtClean="0">
                <a:solidFill>
                  <a:srgbClr val="6639B7"/>
                </a:solidFill>
                <a:latin typeface="Wingdings 3"/>
                <a:ea typeface="ＭＳ Ｐゴシック"/>
              </a:rPr>
              <a:t>â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 </a:t>
            </a:r>
            <a:r>
              <a:rPr lang="de-DE" sz="1600" b="1" dirty="0" smtClean="0">
                <a:solidFill>
                  <a:srgbClr val="6639B7"/>
                </a:solidFill>
                <a:latin typeface="Tahoma"/>
                <a:ea typeface="ＭＳ Ｐゴシック"/>
              </a:rPr>
              <a:t>Investitionen</a:t>
            </a:r>
            <a:r>
              <a:rPr lang="de-DE" sz="1600" b="1" dirty="0" smtClean="0">
                <a:solidFill>
                  <a:srgbClr val="6639B7"/>
                </a:solidFill>
                <a:latin typeface="Tahoma"/>
              </a:rPr>
              <a:t> </a:t>
            </a:r>
            <a:r>
              <a:rPr lang="de-DE" sz="1600" b="1" dirty="0" smtClean="0">
                <a:solidFill>
                  <a:srgbClr val="6639B7"/>
                </a:solidFill>
                <a:latin typeface="Tahoma"/>
                <a:ea typeface="ＭＳ Ｐゴシック"/>
              </a:rPr>
              <a:t>von</a:t>
            </a:r>
            <a:r>
              <a:rPr lang="de-DE" sz="1600" b="1" dirty="0" smtClean="0">
                <a:solidFill>
                  <a:srgbClr val="6639B7"/>
                </a:solidFill>
                <a:latin typeface="Tahoma"/>
              </a:rPr>
              <a:t> </a:t>
            </a:r>
            <a:r>
              <a:rPr lang="de-DE" sz="1600" b="1" dirty="0" smtClean="0">
                <a:solidFill>
                  <a:srgbClr val="6639B7"/>
                </a:solidFill>
                <a:latin typeface="Tahoma"/>
                <a:ea typeface="ＭＳ Ｐゴシック"/>
              </a:rPr>
              <a:t>2,5</a:t>
            </a:r>
            <a:r>
              <a:rPr lang="de-DE" sz="1600" b="1" dirty="0" smtClean="0">
                <a:solidFill>
                  <a:srgbClr val="6639B7"/>
                </a:solidFill>
                <a:latin typeface="Tahoma"/>
              </a:rPr>
              <a:t> </a:t>
            </a:r>
            <a:r>
              <a:rPr lang="de-DE" sz="1600" b="1" dirty="0" smtClean="0">
                <a:solidFill>
                  <a:srgbClr val="6639B7"/>
                </a:solidFill>
                <a:latin typeface="Tahoma"/>
                <a:ea typeface="ＭＳ Ｐゴシック"/>
              </a:rPr>
              <a:t>Milliarden</a:t>
            </a:r>
            <a:r>
              <a:rPr lang="de-DE" sz="1600" b="1" dirty="0" smtClean="0">
                <a:solidFill>
                  <a:srgbClr val="6639B7"/>
                </a:solidFill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Euro</a:t>
            </a:r>
            <a:r>
              <a:rPr lang="de-DE" sz="1600" dirty="0" smtClean="0">
                <a:solidFill>
                  <a:srgbClr val="6639B7"/>
                </a:solidFill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in</a:t>
            </a:r>
            <a:r>
              <a:rPr lang="de-DE" sz="1600" dirty="0" smtClean="0">
                <a:solidFill>
                  <a:srgbClr val="6639B7"/>
                </a:solidFill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Forschung</a:t>
            </a:r>
            <a:r>
              <a:rPr lang="de-DE" sz="1600" dirty="0" smtClean="0">
                <a:solidFill>
                  <a:srgbClr val="6639B7"/>
                </a:solidFill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600" dirty="0" smtClean="0">
                <a:solidFill>
                  <a:srgbClr val="6639B7"/>
                </a:solidFill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Entwicklung</a:t>
            </a:r>
            <a:endParaRPr lang="en-US" sz="16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>
              <a:spcBef>
                <a:spcPct val="50000"/>
              </a:spcBef>
            </a:pPr>
            <a:r>
              <a:rPr lang="de-DE" sz="1600" dirty="0" smtClean="0">
                <a:solidFill>
                  <a:srgbClr val="6639B7"/>
                </a:solidFill>
                <a:latin typeface="Wingdings 3"/>
                <a:ea typeface="ＭＳ Ｐゴシック"/>
              </a:rPr>
              <a:t>â</a:t>
            </a:r>
            <a:r>
              <a:rPr lang="de-DE" sz="1600" dirty="0" smtClean="0">
                <a:solidFill>
                  <a:srgbClr val="6639B7"/>
                </a:solidFill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Ca.</a:t>
            </a:r>
            <a:r>
              <a:rPr lang="de-DE" sz="1600" b="1" dirty="0" smtClean="0">
                <a:solidFill>
                  <a:srgbClr val="6639B7"/>
                </a:solidFill>
                <a:latin typeface="Tahoma"/>
              </a:rPr>
              <a:t> </a:t>
            </a:r>
            <a:r>
              <a:rPr lang="de-DE" sz="1600" b="1" dirty="0" smtClean="0">
                <a:solidFill>
                  <a:srgbClr val="6639B7"/>
                </a:solidFill>
                <a:latin typeface="Tahoma"/>
                <a:ea typeface="ＭＳ Ｐゴシック"/>
              </a:rPr>
              <a:t>77.000</a:t>
            </a:r>
            <a:r>
              <a:rPr lang="de-DE" sz="1600" b="1" dirty="0" smtClean="0">
                <a:solidFill>
                  <a:srgbClr val="6639B7"/>
                </a:solidFill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Mitarbeiter</a:t>
            </a:r>
            <a:r>
              <a:rPr lang="de-DE" sz="1600" dirty="0" smtClean="0">
                <a:solidFill>
                  <a:srgbClr val="6639B7"/>
                </a:solidFill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in</a:t>
            </a:r>
            <a:r>
              <a:rPr lang="de-DE" sz="1600" dirty="0" smtClean="0">
                <a:solidFill>
                  <a:srgbClr val="6639B7"/>
                </a:solidFill>
                <a:latin typeface="Tahoma"/>
              </a:rPr>
              <a:t> </a:t>
            </a:r>
            <a:r>
              <a:rPr lang="de-DE" sz="1600" b="1" dirty="0" smtClean="0">
                <a:solidFill>
                  <a:srgbClr val="6639B7"/>
                </a:solidFill>
                <a:latin typeface="Tahoma"/>
                <a:ea typeface="ＭＳ Ｐゴシック"/>
              </a:rPr>
              <a:t>130</a:t>
            </a:r>
            <a:r>
              <a:rPr lang="de-DE" sz="1600" dirty="0" smtClean="0">
                <a:solidFill>
                  <a:srgbClr val="6639B7"/>
                </a:solidFill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Ländern</a:t>
            </a:r>
            <a:endParaRPr lang="en-US" sz="16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>
              <a:spcBef>
                <a:spcPct val="50000"/>
              </a:spcBef>
            </a:pP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Als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führender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Anbieter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von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Festnetz-,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Mobil-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konvergenten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Breitbandnetzwerken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sowie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IP-Technologien,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-Anwendungen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-Diensten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bietet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End-to-End-Lösungen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einzigartige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Kommunikationsdienste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–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privat,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beruflich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600" dirty="0" smtClean="0">
                <a:latin typeface="Tahoma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</a:rPr>
              <a:t>mobil.</a:t>
            </a:r>
            <a:endParaRPr lang="en-US" sz="16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14339" name="Content Placeholder 7"/>
          <p:cNvSpPr>
            <a:spLocks noGrp="1"/>
          </p:cNvSpPr>
          <p:nvPr>
            <p:ph idx="1"/>
          </p:nvPr>
        </p:nvSpPr>
        <p:spPr>
          <a:xfrm>
            <a:off x="249238" y="1743075"/>
            <a:ext cx="8588375" cy="1776413"/>
          </a:xfrm>
        </p:spPr>
        <p:txBody>
          <a:bodyPr/>
          <a:lstStyle/>
          <a:p>
            <a:pPr eaLnBrk="1" hangingPunct="1"/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kann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Ihren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Wettbewerbsvorteil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stärken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durch:</a:t>
            </a:r>
            <a:endParaRPr lang="en-GB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lvl="1" eaLnBrk="1" hangingPunct="1"/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Verbesserte</a:t>
            </a:r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Kundenzufriedenheit</a:t>
            </a:r>
            <a:endParaRPr lang="en-GB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lvl="1" eaLnBrk="1" hangingPunct="1"/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Steigerung</a:t>
            </a:r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der</a:t>
            </a:r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Mitarbeiterproduktivität</a:t>
            </a:r>
            <a:endParaRPr lang="en-GB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lvl="1" eaLnBrk="1" hangingPunct="1"/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Optimierung</a:t>
            </a:r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der</a:t>
            </a:r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Betriebseffizienz</a:t>
            </a:r>
            <a:endParaRPr lang="en-GB"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0483" name="Title 6"/>
          <p:cNvSpPr>
            <a:spLocks noGrp="1"/>
          </p:cNvSpPr>
          <p:nvPr>
            <p:ph type="title"/>
          </p:nvPr>
        </p:nvSpPr>
        <p:spPr>
          <a:xfrm>
            <a:off x="192088" y="241300"/>
            <a:ext cx="8645525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de-DE" dirty="0" smtClean="0">
                <a:latin typeface="Tahoma"/>
              </a:rPr>
              <a:t/>
            </a:r>
            <a:br>
              <a:rPr lang="de-DE" dirty="0" smtClean="0">
                <a:latin typeface="Tahoma"/>
              </a:rPr>
            </a:b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DER</a:t>
            </a:r>
            <a:r>
              <a:rPr lang="de-DE" dirty="0" smtClean="0">
                <a:latin typeface="Tahoma"/>
              </a:rPr>
              <a:t> </a:t>
            </a: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WELTWEIT</a:t>
            </a:r>
            <a:r>
              <a:rPr lang="de-DE" dirty="0" smtClean="0">
                <a:latin typeface="Tahoma"/>
              </a:rPr>
              <a:t> </a:t>
            </a: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FÜHRENDE</a:t>
            </a:r>
            <a:r>
              <a:rPr lang="de-DE" dirty="0" smtClean="0">
                <a:latin typeface="Tahoma"/>
              </a:rPr>
              <a:t> </a:t>
            </a: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ANBIETER</a:t>
            </a:r>
            <a:r>
              <a:rPr lang="de-DE" dirty="0" smtClean="0">
                <a:latin typeface="Tahoma"/>
              </a:rPr>
              <a:t> </a:t>
            </a:r>
            <a:br>
              <a:rPr lang="de-DE" dirty="0" smtClean="0">
                <a:latin typeface="Tahoma"/>
              </a:rPr>
            </a:b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VON KOMMUNIKATIONSLÖSUNGEN</a:t>
            </a:r>
            <a:endParaRPr b="0"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49652" y="6238875"/>
            <a:ext cx="158954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phone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45101" y="1124190"/>
            <a:ext cx="3783166" cy="2682960"/>
          </a:xfrm>
          <a:prstGeom prst="rect">
            <a:avLst/>
          </a:prstGeom>
        </p:spPr>
      </p:pic>
      <p:pic>
        <p:nvPicPr>
          <p:cNvPr id="30722" name="Object 18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73353" y="2459823"/>
            <a:ext cx="773112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6" name="Rectangle 193"/>
          <p:cNvSpPr>
            <a:spLocks noChangeArrowheads="1"/>
          </p:cNvSpPr>
          <p:nvPr/>
        </p:nvSpPr>
        <p:spPr bwMode="auto">
          <a:xfrm>
            <a:off x="177800" y="3960328"/>
            <a:ext cx="3478213" cy="2546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BASISLÖSUNGEN</a:t>
            </a:r>
            <a:endParaRPr lang="en-GB" sz="1400" b="1" u="sng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Einstellbares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Schwarzweiß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-Display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6</a:t>
            </a:r>
            <a:r>
              <a:rPr lang="en-GB" sz="1100" dirty="0" smtClean="0">
                <a:latin typeface="Tahoma"/>
                <a:cs typeface="+mn-cs"/>
              </a:rPr>
              <a:t> 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Softkeys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Direkter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Zugriff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auf</a:t>
            </a:r>
            <a:r>
              <a:rPr lang="en-GB" sz="1100" dirty="0" smtClean="0">
                <a:latin typeface="Tahoma"/>
                <a:cs typeface="+mn-cs"/>
              </a:rPr>
              <a:t> die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Mailbox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Alphabetische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Tastatur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4-Wege-Navigator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Kopfhörerbuchse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Stummschaltungstaste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Freisprechen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Wahlwiederholungstaste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40</a:t>
            </a:r>
            <a:r>
              <a:rPr lang="en-GB" sz="1100" dirty="0" smtClean="0">
                <a:latin typeface="Tahoma"/>
                <a:cs typeface="+mn-cs"/>
              </a:rPr>
              <a:t> 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programmierbare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Softkeys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4</a:t>
            </a:r>
            <a:r>
              <a:rPr lang="en-GB" sz="1100" dirty="0" smtClean="0">
                <a:latin typeface="Tahoma"/>
                <a:cs typeface="+mn-cs"/>
              </a:rPr>
              <a:t> 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GE-Ports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das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IP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br>
              <a:rPr lang="en-GB" sz="1100" dirty="0" smtClean="0">
                <a:latin typeface="Tahoma"/>
                <a:cs typeface="+mn-cs"/>
              </a:rPr>
            </a:b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Touch-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Telefon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4028</a:t>
            </a: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Komforttelefon</a:t>
            </a:r>
            <a:endParaRPr lang="en-GB" sz="11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206" name="Straight Connector 205"/>
          <p:cNvCxnSpPr/>
          <p:nvPr/>
        </p:nvCxnSpPr>
        <p:spPr>
          <a:xfrm>
            <a:off x="307975" y="3949215"/>
            <a:ext cx="8537575" cy="1588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5" name="Title 214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45525" cy="1237628"/>
          </a:xfrm>
        </p:spPr>
        <p:txBody>
          <a:bodyPr/>
          <a:lstStyle/>
          <a:p>
            <a:pPr eaLnBrk="1" hangingPunct="1"/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IP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TOUCH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4028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dirty="0" smtClean="0">
                <a:latin typeface="Tahoma"/>
              </a:rPr>
              <a:t> </a:t>
            </a:r>
            <a:br>
              <a:rPr lang="de-DE" dirty="0" smtClean="0">
                <a:latin typeface="Tahoma"/>
              </a:rPr>
            </a:b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4029-DIGITALTELEFON</a:t>
            </a:r>
            <a:b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</a:br>
            <a:r>
              <a:rPr lang="de-DE" b="0" dirty="0" smtClean="0">
                <a:solidFill>
                  <a:srgbClr val="000000"/>
                </a:solidFill>
                <a:ea typeface="ＭＳ Ｐゴシック"/>
              </a:rPr>
              <a:t>TELEFON</a:t>
            </a:r>
            <a:r>
              <a:rPr lang="de-DE" dirty="0" smtClean="0"/>
              <a:t> </a:t>
            </a:r>
            <a:r>
              <a:rPr lang="de-DE" b="0" dirty="0" smtClean="0">
                <a:solidFill>
                  <a:srgbClr val="000000"/>
                </a:solidFill>
                <a:ea typeface="ＭＳ Ｐゴシック"/>
              </a:rPr>
              <a:t>MIT</a:t>
            </a:r>
            <a:r>
              <a:rPr lang="de-DE" dirty="0" smtClean="0"/>
              <a:t> </a:t>
            </a:r>
            <a:r>
              <a:rPr lang="de-DE" b="0" dirty="0" smtClean="0">
                <a:solidFill>
                  <a:srgbClr val="000000"/>
                </a:solidFill>
                <a:ea typeface="ＭＳ Ｐゴシック"/>
              </a:rPr>
              <a:t>UMFANGREICHEN</a:t>
            </a:r>
            <a:r>
              <a:rPr lang="de-DE" dirty="0" smtClean="0"/>
              <a:t> </a:t>
            </a:r>
            <a:r>
              <a:rPr lang="de-DE" b="0" dirty="0" smtClean="0">
                <a:solidFill>
                  <a:srgbClr val="000000"/>
                </a:solidFill>
                <a:ea typeface="ＭＳ Ｐゴシック"/>
              </a:rPr>
              <a:t>FUNKTIONEN</a:t>
            </a:r>
            <a:r>
              <a:rPr lang="de-DE" dirty="0" smtClean="0">
                <a:latin typeface="Tahoma"/>
              </a:rPr>
              <a:t/>
            </a:r>
            <a:br>
              <a:rPr lang="de-DE" dirty="0" smtClean="0">
                <a:latin typeface="Tahoma"/>
              </a:rPr>
            </a:br>
            <a:endParaRPr b="0"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pic>
        <p:nvPicPr>
          <p:cNvPr id="30726" name="Object 18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743825" y="1100923"/>
            <a:ext cx="801688" cy="74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TextBox 219"/>
          <p:cNvSpPr txBox="1">
            <a:spLocks noChangeArrowheads="1"/>
          </p:cNvSpPr>
          <p:nvPr/>
        </p:nvSpPr>
        <p:spPr bwMode="auto">
          <a:xfrm>
            <a:off x="7532053" y="3215473"/>
            <a:ext cx="126206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Smart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Display:</a:t>
            </a:r>
            <a:r>
              <a:rPr lang="en-US" sz="1100" dirty="0" smtClean="0">
                <a:latin typeface="Tahoma"/>
              </a:rPr>
              <a:t> </a:t>
            </a:r>
            <a:br>
              <a:rPr lang="en-US" sz="1100" dirty="0" smtClean="0">
                <a:latin typeface="Tahoma"/>
              </a:rPr>
            </a:b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14</a:t>
            </a:r>
            <a:r>
              <a:rPr lang="en-US" sz="1100" dirty="0" smtClean="0">
                <a:latin typeface="Tahoma"/>
              </a:rPr>
              <a:t> 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Tasten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30728" name="TextBox 220"/>
          <p:cNvSpPr txBox="1">
            <a:spLocks noChangeArrowheads="1"/>
          </p:cNvSpPr>
          <p:nvPr/>
        </p:nvSpPr>
        <p:spPr bwMode="auto">
          <a:xfrm>
            <a:off x="7350125" y="1805773"/>
            <a:ext cx="15954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Einstellbares</a:t>
            </a:r>
            <a:r>
              <a:rPr lang="en-US" sz="1100" dirty="0" smtClean="0">
                <a:latin typeface="Tahoma"/>
              </a:rPr>
              <a:t/>
            </a:r>
            <a:br>
              <a:rPr lang="en-US" sz="1100" dirty="0" smtClean="0">
                <a:latin typeface="Tahoma"/>
              </a:rPr>
            </a:b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Display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cxnSp>
        <p:nvCxnSpPr>
          <p:cNvPr id="223" name="Straight Connector 222"/>
          <p:cNvCxnSpPr/>
          <p:nvPr/>
        </p:nvCxnSpPr>
        <p:spPr>
          <a:xfrm>
            <a:off x="2189163" y="4757253"/>
            <a:ext cx="1711325" cy="1587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30" name="Picture 196" descr="2-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875" y="4544528"/>
            <a:ext cx="541338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5" name="Straight Connector 224"/>
          <p:cNvCxnSpPr/>
          <p:nvPr/>
        </p:nvCxnSpPr>
        <p:spPr>
          <a:xfrm flipV="1">
            <a:off x="1990725" y="5597040"/>
            <a:ext cx="2090738" cy="3175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32" name="Picture 196" descr="2-4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r="-48"/>
          <a:stretch>
            <a:fillRect/>
          </a:stretch>
        </p:blipFill>
        <p:spPr bwMode="auto">
          <a:xfrm>
            <a:off x="3571875" y="5363678"/>
            <a:ext cx="541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8" name="Rectangle 194"/>
          <p:cNvSpPr>
            <a:spLocks noChangeArrowheads="1"/>
          </p:cNvSpPr>
          <p:nvPr/>
        </p:nvSpPr>
        <p:spPr bwMode="auto">
          <a:xfrm>
            <a:off x="4356735" y="5059680"/>
            <a:ext cx="3313113" cy="1192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ZUSATZOPTIONEN</a:t>
            </a:r>
            <a:endParaRPr lang="en-GB" sz="1400" b="1" u="sng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Monofoner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/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Stereofoner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Kopfhörer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Wandmontage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-Kit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Arial"/>
                <a:ea typeface="ＭＳ Ｐゴシック"/>
                <a:cs typeface="+mn-cs"/>
              </a:rPr>
              <a:t>60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-Telefonfuß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Zusatztastenmodul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Tastaturabdeckung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1" name="Rectangle 40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00549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0736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3" name="Rectangle 408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0738" name="Rectangle 41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0741" name="Rectangle 415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8" name="Rectangle 41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3" name="Rectangle 413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4" name="Rectangle 420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7" name="Rectangle 194"/>
          <p:cNvSpPr>
            <a:spLocks noChangeArrowheads="1"/>
          </p:cNvSpPr>
          <p:nvPr/>
        </p:nvSpPr>
        <p:spPr bwMode="auto">
          <a:xfrm>
            <a:off x="4434023" y="4103110"/>
            <a:ext cx="3313112" cy="102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lvl="2" indent="-118872" algn="l">
              <a:spcBef>
                <a:spcPts val="0"/>
              </a:spcBef>
              <a:spcAft>
                <a:spcPts val="300"/>
              </a:spcAft>
              <a:buClr>
                <a:srgbClr val="000090"/>
              </a:buClr>
              <a:buSzPct val="100000"/>
              <a:buFont typeface="Arial"/>
              <a:buChar char="•"/>
            </a:pPr>
            <a:r>
              <a:rPr lang="de-DE" sz="1100" b="0" i="0" dirty="0" smtClean="0">
                <a:latin typeface="Arial"/>
                <a:ea typeface="+mn-ea"/>
                <a:cs typeface="Arial"/>
              </a:rPr>
              <a:t>Gigabit Ethernet beim IP Touch 4028</a:t>
            </a:r>
          </a:p>
          <a:p>
            <a:pPr marL="118872" indent="-118872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0090"/>
              </a:buClr>
              <a:buSzPct val="100000"/>
              <a:buFont typeface="Arial"/>
              <a:buChar char="•"/>
            </a:pPr>
            <a:r>
              <a:rPr lang="de-DE" sz="1100" b="0" i="0" dirty="0" smtClean="0">
                <a:latin typeface="Arial"/>
                <a:ea typeface="+mn-ea"/>
                <a:cs typeface="Arial"/>
              </a:rPr>
              <a:t>Zusätzlicher Ethernet-Port mit Switch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lang="de-DE" sz="1100" dirty="0" smtClean="0">
                <a:latin typeface="Arial"/>
                <a:cs typeface="Arial"/>
              </a:rPr>
              <a:t>z</a:t>
            </a:r>
            <a:r>
              <a:rPr lang="de-DE" sz="1100" b="0" i="0" dirty="0" smtClean="0">
                <a:latin typeface="Arial"/>
                <a:ea typeface="+mn-ea"/>
                <a:cs typeface="Arial"/>
              </a:rPr>
              <a:t>um Anschluss eines </a:t>
            </a:r>
            <a:r>
              <a:rPr lang="de-DE" sz="1100" b="0" i="0" dirty="0" err="1" smtClean="0">
                <a:latin typeface="Arial"/>
                <a:ea typeface="+mn-ea"/>
                <a:cs typeface="Arial"/>
              </a:rPr>
              <a:t>PC´s</a:t>
            </a:r>
            <a:endParaRPr lang="de-DE" sz="1100" b="0" i="0" dirty="0" smtClean="0">
              <a:latin typeface="Arial"/>
              <a:ea typeface="+mn-ea"/>
              <a:cs typeface="Arial"/>
            </a:endParaRPr>
          </a:p>
          <a:p>
            <a:pPr marL="118872" indent="-118872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0090"/>
              </a:buClr>
              <a:buSzPct val="100000"/>
              <a:buFont typeface="Arial"/>
              <a:buChar char="•"/>
            </a:pPr>
            <a:r>
              <a:rPr lang="de-DE" sz="1100" b="0" i="0" dirty="0" err="1" smtClean="0">
                <a:latin typeface="Arial"/>
                <a:ea typeface="+mn-ea"/>
                <a:cs typeface="Arial"/>
              </a:rPr>
              <a:t>QoS</a:t>
            </a:r>
            <a:r>
              <a:rPr lang="de-DE" sz="1100" b="0" i="0" dirty="0" smtClean="0">
                <a:latin typeface="Arial"/>
                <a:ea typeface="+mn-ea"/>
                <a:cs typeface="Arial"/>
              </a:rPr>
              <a:t>: Layer 2-/Layer 3-QoS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endParaRPr lang="de-DE" sz="1400" dirty="0" smtClean="0">
              <a:latin typeface="+mn-lt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8" name="Rectangle 191"/>
          <p:cNvSpPr>
            <a:spLocks noChangeArrowheads="1"/>
          </p:cNvSpPr>
          <p:nvPr/>
        </p:nvSpPr>
        <p:spPr bwMode="auto">
          <a:xfrm>
            <a:off x="190500" y="4025900"/>
            <a:ext cx="2795588" cy="237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BASISLÖSUNGEN</a:t>
            </a:r>
            <a:endParaRPr lang="en-GB" sz="1400" b="1" u="sng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1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x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20-Zeichen-Display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2-Wege-Navigator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Direkter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Zugriff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auf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latin typeface="Tahoma"/>
                <a:cs typeface="+mn-cs"/>
              </a:rPr>
              <a:t>das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Verzeichnis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Freisprechen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br>
              <a:rPr lang="de-DE" sz="1100" dirty="0" smtClean="0">
                <a:latin typeface="Tahoma"/>
                <a:cs typeface="+mn-cs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(Alcatel-Lucent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IP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Touch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4018)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Lautsprecher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Stummschaltungstaste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Wahlwiederholungstaste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Direkter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Zugriff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auf</a:t>
            </a:r>
            <a:r>
              <a:rPr lang="en-GB" sz="1100" dirty="0" smtClean="0">
                <a:latin typeface="Tahoma"/>
                <a:cs typeface="+mn-cs"/>
              </a:rPr>
              <a:t> die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Mailbox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6</a:t>
            </a:r>
            <a:r>
              <a:rPr lang="en-GB" sz="1100" dirty="0" smtClean="0">
                <a:latin typeface="Tahoma"/>
                <a:cs typeface="+mn-cs"/>
              </a:rPr>
              <a:t> 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programmierbare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Softkeys</a:t>
            </a:r>
            <a:endParaRPr lang="en-GB" sz="1100" dirty="0" smtClean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Standardtelefon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bei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4008, 4019</a:t>
            </a: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Komforttelefon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bei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4018</a:t>
            </a:r>
          </a:p>
        </p:txBody>
      </p:sp>
      <p:pic>
        <p:nvPicPr>
          <p:cNvPr id="31748" name="Picture 194" descr="2-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16163" y="1704975"/>
            <a:ext cx="3414712" cy="205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5" name="Straight Connector 204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0" name="Title 2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IP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TOUCH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4008,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IP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TOUCH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4018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4019-DIGITALTELEFON</a:t>
            </a:r>
            <a:b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</a:br>
            <a:r>
              <a:rPr lang="de-DE" b="0" dirty="0" smtClean="0">
                <a:solidFill>
                  <a:srgbClr val="000000"/>
                </a:solidFill>
                <a:ea typeface="ＭＳ Ｐゴシック"/>
              </a:rPr>
              <a:t>TELEFON</a:t>
            </a:r>
            <a:r>
              <a:rPr lang="de-DE" dirty="0" smtClean="0"/>
              <a:t> </a:t>
            </a:r>
            <a:r>
              <a:rPr lang="de-DE" b="0" dirty="0" smtClean="0">
                <a:solidFill>
                  <a:srgbClr val="000000"/>
                </a:solidFill>
                <a:ea typeface="ＭＳ Ｐゴシック"/>
              </a:rPr>
              <a:t>MIT</a:t>
            </a:r>
            <a:r>
              <a:rPr lang="de-DE" dirty="0" smtClean="0"/>
              <a:t> </a:t>
            </a:r>
            <a:r>
              <a:rPr lang="de-DE" b="0" dirty="0" smtClean="0">
                <a:solidFill>
                  <a:srgbClr val="000000"/>
                </a:solidFill>
                <a:ea typeface="ＭＳ Ｐゴシック"/>
              </a:rPr>
              <a:t>UMFANGREICHEN</a:t>
            </a:r>
            <a:r>
              <a:rPr lang="de-DE" dirty="0" smtClean="0"/>
              <a:t> </a:t>
            </a:r>
            <a:r>
              <a:rPr lang="de-DE" b="0" dirty="0" smtClean="0">
                <a:solidFill>
                  <a:srgbClr val="000000"/>
                </a:solidFill>
                <a:ea typeface="ＭＳ Ｐゴシック"/>
              </a:rPr>
              <a:t>FUNKTIONEN</a:t>
            </a:r>
            <a:r>
              <a:rPr lang="en-GB" dirty="0" smtClean="0">
                <a:latin typeface="Tahoma"/>
              </a:rPr>
              <a:t/>
            </a:r>
            <a:br>
              <a:rPr lang="en-GB" dirty="0" smtClean="0">
                <a:latin typeface="Tahoma"/>
              </a:rPr>
            </a:br>
            <a:endParaRPr b="0"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cxnSp>
        <p:nvCxnSpPr>
          <p:cNvPr id="218" name="Straight Connector 217"/>
          <p:cNvCxnSpPr/>
          <p:nvPr/>
        </p:nvCxnSpPr>
        <p:spPr>
          <a:xfrm>
            <a:off x="1978025" y="4486275"/>
            <a:ext cx="1711325" cy="1588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52" name="Picture 195" descr="2-5-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r="-345"/>
          <a:stretch>
            <a:fillRect/>
          </a:stretch>
        </p:blipFill>
        <p:spPr bwMode="auto">
          <a:xfrm>
            <a:off x="3243263" y="4284663"/>
            <a:ext cx="14351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9" name="Straight Connector 218"/>
          <p:cNvCxnSpPr/>
          <p:nvPr/>
        </p:nvCxnSpPr>
        <p:spPr>
          <a:xfrm flipV="1">
            <a:off x="2460625" y="5156200"/>
            <a:ext cx="1249363" cy="14288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54" name="Picture 195" descr="2-5-1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52788" y="4911725"/>
            <a:ext cx="51117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1" name="Straight Connector 220"/>
          <p:cNvCxnSpPr/>
          <p:nvPr/>
        </p:nvCxnSpPr>
        <p:spPr>
          <a:xfrm>
            <a:off x="2441575" y="5834063"/>
            <a:ext cx="1960563" cy="3175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56" name="Picture 195" descr="2-5-1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41800" y="4902200"/>
            <a:ext cx="481013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" name="Rectangle 194"/>
          <p:cNvSpPr>
            <a:spLocks noChangeArrowheads="1"/>
          </p:cNvSpPr>
          <p:nvPr/>
        </p:nvSpPr>
        <p:spPr bwMode="auto">
          <a:xfrm>
            <a:off x="5039360" y="5404485"/>
            <a:ext cx="3313113" cy="854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ZUSATZOPTIONEN</a:t>
            </a:r>
            <a:endParaRPr lang="en-GB" sz="1400" b="1" u="sng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Monofoner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/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Stereofoner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Kopfhörer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Wandmontage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-Kit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Arial"/>
                <a:ea typeface="ＭＳ Ｐゴシック"/>
                <a:cs typeface="+mn-cs"/>
              </a:rPr>
              <a:t>60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-Telefonfuß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0" name="Rectangle 40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00549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1759" name="Rectangle 40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2" name="Rectangle 408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1761" name="Rectangle 41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1763" name="Rectangle 42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1764" name="Rectangle 415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7" name="Rectangle 41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2" name="Rectangle 413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4" name="Rectangle 194"/>
          <p:cNvSpPr>
            <a:spLocks noChangeArrowheads="1"/>
          </p:cNvSpPr>
          <p:nvPr/>
        </p:nvSpPr>
        <p:spPr bwMode="auto">
          <a:xfrm>
            <a:off x="5076208" y="4331413"/>
            <a:ext cx="3313112" cy="102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8872" lvl="2" indent="-118872" algn="l">
              <a:spcBef>
                <a:spcPts val="0"/>
              </a:spcBef>
              <a:spcAft>
                <a:spcPts val="300"/>
              </a:spcAft>
              <a:buClr>
                <a:srgbClr val="000090"/>
              </a:buClr>
              <a:buSzPct val="100000"/>
              <a:buFont typeface="Arial"/>
              <a:buChar char="•"/>
            </a:pPr>
            <a:r>
              <a:rPr lang="de-DE" sz="1100" b="0" i="0" dirty="0" smtClean="0">
                <a:latin typeface="Arial"/>
                <a:ea typeface="+mn-ea"/>
                <a:cs typeface="Arial"/>
              </a:rPr>
              <a:t>Fast Ethernet beim IP Touch 4038</a:t>
            </a:r>
          </a:p>
          <a:p>
            <a:pPr marL="118872" indent="-118872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0090"/>
              </a:buClr>
              <a:buSzPct val="100000"/>
              <a:buFont typeface="Arial"/>
              <a:buChar char="•"/>
            </a:pPr>
            <a:r>
              <a:rPr lang="de-DE" sz="1100" b="0" i="0" dirty="0" smtClean="0">
                <a:latin typeface="Arial"/>
                <a:ea typeface="+mn-ea"/>
                <a:cs typeface="Arial"/>
              </a:rPr>
              <a:t>Zusätzlicher Ethernet-Port mit Switch</a:t>
            </a:r>
            <a:r>
              <a:rPr lang="de-DE" sz="1100" dirty="0">
                <a:latin typeface="Arial"/>
                <a:cs typeface="Arial"/>
              </a:rPr>
              <a:t> </a:t>
            </a:r>
            <a:r>
              <a:rPr lang="de-DE" sz="1100" dirty="0" smtClean="0">
                <a:latin typeface="Arial"/>
                <a:cs typeface="Arial"/>
              </a:rPr>
              <a:t>z</a:t>
            </a:r>
            <a:r>
              <a:rPr lang="de-DE" sz="1100" b="0" i="0" dirty="0" smtClean="0">
                <a:latin typeface="Arial"/>
                <a:ea typeface="+mn-ea"/>
                <a:cs typeface="Arial"/>
              </a:rPr>
              <a:t>um Anschluss eines </a:t>
            </a:r>
            <a:r>
              <a:rPr lang="de-DE" sz="1100" b="0" i="0" dirty="0" err="1" smtClean="0">
                <a:latin typeface="Arial"/>
                <a:ea typeface="+mn-ea"/>
                <a:cs typeface="Arial"/>
              </a:rPr>
              <a:t>PC´s</a:t>
            </a:r>
            <a:endParaRPr lang="de-DE" sz="1100" b="0" i="0" dirty="0" smtClean="0">
              <a:latin typeface="Arial"/>
              <a:ea typeface="+mn-ea"/>
              <a:cs typeface="Arial"/>
            </a:endParaRPr>
          </a:p>
          <a:p>
            <a:pPr marL="118872" indent="-118872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0090"/>
              </a:buClr>
              <a:buSzPct val="100000"/>
              <a:buFont typeface="Arial"/>
              <a:buChar char="•"/>
            </a:pPr>
            <a:r>
              <a:rPr lang="de-DE" sz="1100" b="0" i="0" dirty="0" err="1" smtClean="0">
                <a:latin typeface="Arial"/>
                <a:ea typeface="+mn-ea"/>
                <a:cs typeface="Arial"/>
              </a:rPr>
              <a:t>QoS</a:t>
            </a:r>
            <a:r>
              <a:rPr lang="de-DE" sz="1100" b="0" i="0" dirty="0" smtClean="0">
                <a:latin typeface="Arial"/>
                <a:ea typeface="+mn-ea"/>
                <a:cs typeface="Arial"/>
              </a:rPr>
              <a:t>: Layer 2-/Layer 3-QoS</a:t>
            </a:r>
          </a:p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endParaRPr lang="de-DE" sz="1400" dirty="0" smtClean="0">
              <a:latin typeface="+mn-lt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7" name="Title 213"/>
          <p:cNvSpPr>
            <a:spLocks noGrp="1"/>
          </p:cNvSpPr>
          <p:nvPr>
            <p:ph type="title"/>
          </p:nvPr>
        </p:nvSpPr>
        <p:spPr>
          <a:xfrm>
            <a:off x="206602" y="247877"/>
            <a:ext cx="8645525" cy="1143000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 dirty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PORTFOLIO SCHNURLOSER </a:t>
            </a:r>
            <a:r>
              <a:rPr lang="en-GB" sz="2600" b="1" i="0" dirty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TELEFONE</a:t>
            </a:r>
            <a:endParaRPr lang="en-GB" sz="2600" b="1" i="0" dirty="0">
              <a:solidFill>
                <a:srgbClr val="000000"/>
              </a:solidFill>
              <a:latin typeface="Tahoma"/>
              <a:ea typeface="+mj-ea"/>
              <a:cs typeface="+mj-cs"/>
            </a:endParaRPr>
          </a:p>
        </p:txBody>
      </p:sp>
      <p:grpSp>
        <p:nvGrpSpPr>
          <p:cNvPr id="2" name="Groupe 36"/>
          <p:cNvGrpSpPr/>
          <p:nvPr/>
        </p:nvGrpSpPr>
        <p:grpSpPr>
          <a:xfrm>
            <a:off x="290177" y="4770104"/>
            <a:ext cx="8363654" cy="1680520"/>
            <a:chOff x="435317" y="5016842"/>
            <a:chExt cx="8363654" cy="1680520"/>
          </a:xfrm>
        </p:grpSpPr>
        <p:sp>
          <p:nvSpPr>
            <p:cNvPr id="38" name="Rectangle 37"/>
            <p:cNvSpPr/>
            <p:nvPr/>
          </p:nvSpPr>
          <p:spPr>
            <a:xfrm>
              <a:off x="6240682" y="6277862"/>
              <a:ext cx="1809762" cy="4195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9" name="Rectangle à coins arrondis 38"/>
            <p:cNvSpPr/>
            <p:nvPr/>
          </p:nvSpPr>
          <p:spPr>
            <a:xfrm>
              <a:off x="435317" y="5016843"/>
              <a:ext cx="4638707" cy="1365239"/>
            </a:xfrm>
            <a:prstGeom prst="roundRect">
              <a:avLst/>
            </a:prstGeom>
            <a:noFill/>
            <a:ln w="38100">
              <a:solidFill>
                <a:schemeClr val="tx2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40" name="Rectangle à coins arrondis 39"/>
            <p:cNvSpPr/>
            <p:nvPr/>
          </p:nvSpPr>
          <p:spPr>
            <a:xfrm>
              <a:off x="5351338" y="5016842"/>
              <a:ext cx="3447633" cy="136524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2">
                  <a:lumMod val="5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chemeClr val="tx2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41" name="ZoneTexte 40"/>
            <p:cNvSpPr txBox="1"/>
            <p:nvPr/>
          </p:nvSpPr>
          <p:spPr>
            <a:xfrm>
              <a:off x="477646" y="5237372"/>
              <a:ext cx="1499128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US" b="1" i="0">
                  <a:solidFill>
                    <a:srgbClr val="00747A">
                      <a:lumMod val="50000"/>
                    </a:srgbClr>
                  </a:solidFill>
                  <a:latin typeface="Tahoma"/>
                  <a:ea typeface="+mn-ea"/>
                  <a:cs typeface="Arial"/>
                </a:rPr>
                <a:t>OmniTouch</a:t>
              </a:r>
            </a:p>
            <a:p>
              <a:pPr algn="ctr">
                <a:buNone/>
              </a:pPr>
              <a:r>
                <a:rPr lang="en-US" b="1" i="0">
                  <a:solidFill>
                    <a:srgbClr val="00747A">
                      <a:lumMod val="50000"/>
                    </a:srgbClr>
                  </a:solidFill>
                  <a:latin typeface="Tahoma"/>
                  <a:ea typeface="+mn-ea"/>
                  <a:cs typeface="Arial"/>
                </a:rPr>
                <a:t>WLAN-</a:t>
              </a:r>
            </a:p>
            <a:p>
              <a:pPr algn="ctr">
                <a:buNone/>
              </a:pPr>
              <a:r>
                <a:rPr lang="en-US" b="1" i="0">
                  <a:solidFill>
                    <a:srgbClr val="00747A">
                      <a:lumMod val="50000"/>
                    </a:srgbClr>
                  </a:solidFill>
                  <a:latin typeface="Tahoma"/>
                  <a:ea typeface="+mn-ea"/>
                  <a:cs typeface="Arial"/>
                </a:rPr>
                <a:t>Telefone</a:t>
              </a:r>
            </a:p>
          </p:txBody>
        </p:sp>
        <p:sp>
          <p:nvSpPr>
            <p:cNvPr id="42" name="ZoneTexte 41"/>
            <p:cNvSpPr txBox="1"/>
            <p:nvPr/>
          </p:nvSpPr>
          <p:spPr>
            <a:xfrm>
              <a:off x="2372500" y="5312851"/>
              <a:ext cx="633507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l">
                <a:buNone/>
              </a:pPr>
              <a:r>
                <a:rPr lang="fr-FR" sz="1600" b="0" i="0">
                  <a:solidFill>
                    <a:srgbClr val="00747A">
                      <a:lumMod val="50000"/>
                    </a:srgbClr>
                  </a:solidFill>
                  <a:latin typeface="Tahoma"/>
                  <a:ea typeface="+mn-ea"/>
                  <a:cs typeface="Arial"/>
                </a:rPr>
                <a:t>8118</a:t>
              </a:r>
            </a:p>
            <a:p>
              <a:pPr algn="l">
                <a:buNone/>
              </a:pPr>
              <a:r>
                <a:rPr lang="fr-FR" sz="1600" b="0" i="0">
                  <a:solidFill>
                    <a:srgbClr val="00747A">
                      <a:lumMod val="50000"/>
                    </a:srgbClr>
                  </a:solidFill>
                  <a:latin typeface="Tahoma"/>
                  <a:ea typeface="+mn-ea"/>
                  <a:cs typeface="Arial"/>
                </a:rPr>
                <a:t>8128</a:t>
              </a:r>
            </a:p>
          </p:txBody>
        </p:sp>
        <p:pic>
          <p:nvPicPr>
            <p:cNvPr id="43" name="Image 42" descr="OT8128_f.jp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12797" y="5312851"/>
              <a:ext cx="325374" cy="785473"/>
            </a:xfrm>
            <a:prstGeom prst="rect">
              <a:avLst/>
            </a:prstGeom>
          </p:spPr>
        </p:pic>
        <p:pic>
          <p:nvPicPr>
            <p:cNvPr id="44" name="Image 43" descr="OT8118_with screen_f.jp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87432" y="5239906"/>
              <a:ext cx="355536" cy="858418"/>
            </a:xfrm>
            <a:prstGeom prst="rect">
              <a:avLst/>
            </a:prstGeom>
          </p:spPr>
        </p:pic>
        <p:pic>
          <p:nvPicPr>
            <p:cNvPr id="46" name="Picture 57" descr="scapa.png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240682" y="5233726"/>
              <a:ext cx="738187" cy="48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8" name="Picture 46" descr="OSAP105_Dual-radio_802-11n_AccessPoint_rgb.jpg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7189281" y="5323871"/>
              <a:ext cx="527050" cy="373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" name="Rectangle 197"/>
            <p:cNvSpPr>
              <a:spLocks noChangeArrowheads="1"/>
            </p:cNvSpPr>
            <p:nvPr/>
          </p:nvSpPr>
          <p:spPr bwMode="auto">
            <a:xfrm>
              <a:off x="6141571" y="5754642"/>
              <a:ext cx="206954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lang="en-GB" sz="1400" b="1" i="1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AP 92, AP 93, AP 104 und AP 105</a:t>
              </a:r>
            </a:p>
          </p:txBody>
        </p:sp>
      </p:grpSp>
      <p:grpSp>
        <p:nvGrpSpPr>
          <p:cNvPr id="3" name="Groupe 49"/>
          <p:cNvGrpSpPr/>
          <p:nvPr/>
        </p:nvGrpSpPr>
        <p:grpSpPr>
          <a:xfrm>
            <a:off x="281936" y="891451"/>
            <a:ext cx="8473942" cy="3534503"/>
            <a:chOff x="427076" y="1138189"/>
            <a:chExt cx="8473942" cy="3534503"/>
          </a:xfrm>
        </p:grpSpPr>
        <p:sp>
          <p:nvSpPr>
            <p:cNvPr id="51" name="Rectangle à coins arrondis 50"/>
            <p:cNvSpPr/>
            <p:nvPr/>
          </p:nvSpPr>
          <p:spPr>
            <a:xfrm>
              <a:off x="427076" y="1680519"/>
              <a:ext cx="4638707" cy="2988057"/>
            </a:xfrm>
            <a:prstGeom prst="roundRect">
              <a:avLst/>
            </a:prstGeom>
            <a:noFill/>
            <a:ln w="38100">
              <a:solidFill>
                <a:schemeClr val="tx2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>
                    <a:lumMod val="75000"/>
                  </a:schemeClr>
                </a:solidFill>
                <a:latin typeface="+mj-lt"/>
              </a:endParaRPr>
            </a:p>
          </p:txBody>
        </p:sp>
        <p:sp>
          <p:nvSpPr>
            <p:cNvPr id="53" name="Rectangle à coins arrondis 52"/>
            <p:cNvSpPr/>
            <p:nvPr/>
          </p:nvSpPr>
          <p:spPr>
            <a:xfrm>
              <a:off x="5343098" y="1680519"/>
              <a:ext cx="1700254" cy="2988057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2">
                    <a:lumMod val="75000"/>
                  </a:schemeClr>
                </a:solidFill>
                <a:latin typeface="+mj-lt"/>
              </a:endParaRPr>
            </a:p>
          </p:txBody>
        </p:sp>
        <p:sp>
          <p:nvSpPr>
            <p:cNvPr id="54" name="ZoneTexte 53"/>
            <p:cNvSpPr txBox="1"/>
            <p:nvPr/>
          </p:nvSpPr>
          <p:spPr>
            <a:xfrm>
              <a:off x="772372" y="3118670"/>
              <a:ext cx="797013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US" b="1" i="0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DECT</a:t>
              </a:r>
            </a:p>
          </p:txBody>
        </p:sp>
        <p:sp>
          <p:nvSpPr>
            <p:cNvPr id="55" name="ZoneTexte 54"/>
            <p:cNvSpPr txBox="1"/>
            <p:nvPr/>
          </p:nvSpPr>
          <p:spPr>
            <a:xfrm>
              <a:off x="1624456" y="2102778"/>
              <a:ext cx="755335" cy="23083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l">
                <a:buNone/>
              </a:pPr>
              <a:r>
                <a:rPr lang="fr-FR" sz="1600" b="0" i="0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400</a:t>
              </a:r>
            </a:p>
            <a:p>
              <a:pPr algn="l">
                <a:buNone/>
              </a:pPr>
              <a:endParaRPr lang="en-US" sz="1600" dirty="0" smtClean="0">
                <a:solidFill>
                  <a:schemeClr val="tx2">
                    <a:lumMod val="75000"/>
                  </a:schemeClr>
                </a:solidFill>
                <a:latin typeface="+mj-lt"/>
              </a:endParaRPr>
            </a:p>
            <a:p>
              <a:pPr algn="l">
                <a:buNone/>
              </a:pPr>
              <a:endParaRPr lang="en-US" sz="1600" dirty="0" smtClean="0">
                <a:solidFill>
                  <a:schemeClr val="tx2">
                    <a:lumMod val="75000"/>
                  </a:schemeClr>
                </a:solidFill>
                <a:latin typeface="+mj-lt"/>
              </a:endParaRPr>
            </a:p>
            <a:p>
              <a:pPr algn="l">
                <a:buNone/>
              </a:pPr>
              <a:endParaRPr lang="en-US" sz="1600" dirty="0" smtClean="0">
                <a:solidFill>
                  <a:schemeClr val="tx2">
                    <a:lumMod val="75000"/>
                  </a:schemeClr>
                </a:solidFill>
                <a:latin typeface="+mj-lt"/>
              </a:endParaRPr>
            </a:p>
            <a:p>
              <a:pPr algn="l">
                <a:buNone/>
              </a:pPr>
              <a:r>
                <a:rPr lang="fr-FR" sz="1600" b="0" i="0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8232</a:t>
              </a:r>
            </a:p>
            <a:p>
              <a:pPr algn="l">
                <a:buNone/>
              </a:pPr>
              <a:endParaRPr lang="en-US" sz="1600" dirty="0" smtClean="0">
                <a:solidFill>
                  <a:schemeClr val="tx2">
                    <a:lumMod val="75000"/>
                  </a:schemeClr>
                </a:solidFill>
                <a:latin typeface="+mj-lt"/>
              </a:endParaRPr>
            </a:p>
            <a:p>
              <a:pPr algn="l">
                <a:buNone/>
              </a:pPr>
              <a:endParaRPr lang="en-US" sz="1600" dirty="0" smtClean="0">
                <a:solidFill>
                  <a:schemeClr val="tx2">
                    <a:lumMod val="75000"/>
                  </a:schemeClr>
                </a:solidFill>
                <a:latin typeface="+mj-lt"/>
              </a:endParaRPr>
            </a:p>
            <a:p>
              <a:pPr algn="l">
                <a:buNone/>
              </a:pPr>
              <a:r>
                <a:rPr lang="fr-FR" sz="1600" b="0" i="0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500 </a:t>
              </a:r>
            </a:p>
            <a:p>
              <a:pPr algn="l">
                <a:buNone/>
              </a:pPr>
              <a:r>
                <a:rPr lang="fr-FR" sz="1600" b="0" i="0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500EX</a:t>
              </a:r>
            </a:p>
          </p:txBody>
        </p:sp>
        <p:pic>
          <p:nvPicPr>
            <p:cNvPr id="56" name="Image 55" descr="Dect500_cradle.jpg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2350858" y="3848926"/>
              <a:ext cx="417473" cy="687386"/>
            </a:xfrm>
            <a:prstGeom prst="rect">
              <a:avLst/>
            </a:prstGeom>
          </p:spPr>
        </p:pic>
        <p:pic>
          <p:nvPicPr>
            <p:cNvPr id="57" name="Image 56" descr="8232Dect_cradle.GIF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09439" y="2912600"/>
              <a:ext cx="379018" cy="687387"/>
            </a:xfrm>
            <a:prstGeom prst="rect">
              <a:avLst/>
            </a:prstGeom>
          </p:spPr>
        </p:pic>
        <p:pic>
          <p:nvPicPr>
            <p:cNvPr id="58" name="Image 57" descr="MR 400 3-4_charger.JPG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2449594" y="1810177"/>
              <a:ext cx="618545" cy="927818"/>
            </a:xfrm>
            <a:prstGeom prst="rect">
              <a:avLst/>
            </a:prstGeom>
          </p:spPr>
        </p:pic>
        <p:sp>
          <p:nvSpPr>
            <p:cNvPr id="59" name="Rectangle à coins arrondis 58"/>
            <p:cNvSpPr/>
            <p:nvPr/>
          </p:nvSpPr>
          <p:spPr>
            <a:xfrm>
              <a:off x="7200764" y="1684635"/>
              <a:ext cx="1700254" cy="2988057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2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2">
                    <a:lumMod val="75000"/>
                  </a:schemeClr>
                </a:solidFill>
                <a:latin typeface="+mj-lt"/>
              </a:endParaRPr>
            </a:p>
          </p:txBody>
        </p:sp>
        <p:pic>
          <p:nvPicPr>
            <p:cNvPr id="60" name="Image 77" descr="AP300_ALU_logo_black final.png"/>
            <p:cNvPicPr>
              <a:picLocks noChangeAspect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7745375" y="3800392"/>
              <a:ext cx="601663" cy="687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" name="Image 77" descr="AP300_ALU_logo_black final.png"/>
            <p:cNvPicPr>
              <a:picLocks noChangeAspect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7745375" y="2912600"/>
              <a:ext cx="601663" cy="687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2" name="Image 67" descr="ibs.png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8963" y="2912600"/>
              <a:ext cx="487906" cy="593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3" name="Rectangle à coins arrondis 62"/>
            <p:cNvSpPr/>
            <p:nvPr/>
          </p:nvSpPr>
          <p:spPr>
            <a:xfrm>
              <a:off x="1569385" y="2838457"/>
              <a:ext cx="7331633" cy="797432"/>
            </a:xfrm>
            <a:prstGeom prst="roundRect">
              <a:avLst/>
            </a:prstGeom>
            <a:noFill/>
            <a:ln>
              <a:solidFill>
                <a:srgbClr val="00B0F0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64" name="Image 67" descr="ibs.png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8963" y="3879771"/>
              <a:ext cx="487906" cy="593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5" name="Image 67" descr="ibs.png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8963" y="1917433"/>
              <a:ext cx="487906" cy="593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6" name="Rectangle à coins arrondis 65"/>
            <p:cNvSpPr/>
            <p:nvPr/>
          </p:nvSpPr>
          <p:spPr>
            <a:xfrm>
              <a:off x="1569385" y="3789203"/>
              <a:ext cx="7331633" cy="797432"/>
            </a:xfrm>
            <a:prstGeom prst="roundRect">
              <a:avLst/>
            </a:prstGeom>
            <a:noFill/>
            <a:ln>
              <a:solidFill>
                <a:srgbClr val="00B0F0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7" name="Rectangle à coins arrondis 66"/>
            <p:cNvSpPr/>
            <p:nvPr/>
          </p:nvSpPr>
          <p:spPr>
            <a:xfrm>
              <a:off x="1569385" y="1868005"/>
              <a:ext cx="5473967" cy="797432"/>
            </a:xfrm>
            <a:prstGeom prst="roundRect">
              <a:avLst/>
            </a:prstGeom>
            <a:noFill/>
            <a:ln>
              <a:solidFill>
                <a:srgbClr val="00B0F0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8" name="ZoneTexte 67"/>
            <p:cNvSpPr txBox="1"/>
            <p:nvPr/>
          </p:nvSpPr>
          <p:spPr>
            <a:xfrm>
              <a:off x="5507816" y="1138189"/>
              <a:ext cx="1359667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marL="347472" indent="-347472" algn="ctr">
                <a:buAutoNum type="arabicPlain" startAt="4070"/>
              </a:pPr>
              <a:r>
                <a:rPr lang="en-US" sz="1400" b="1" i="1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 Basisstation </a:t>
              </a:r>
            </a:p>
            <a:p>
              <a:pPr marL="347472" indent="-347472" algn="ctr">
                <a:buNone/>
              </a:pPr>
              <a:r>
                <a:rPr lang="en-US" sz="1400" b="1" i="1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für den Inneneinsatz</a:t>
              </a:r>
            </a:p>
          </p:txBody>
        </p:sp>
        <p:sp>
          <p:nvSpPr>
            <p:cNvPr id="69" name="ZoneTexte 68"/>
            <p:cNvSpPr txBox="1"/>
            <p:nvPr/>
          </p:nvSpPr>
          <p:spPr>
            <a:xfrm>
              <a:off x="7521038" y="1138189"/>
              <a:ext cx="957313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US" sz="1400" b="1" i="1">
                  <a:latin typeface="Tahoma"/>
                  <a:ea typeface="+mn-ea"/>
                  <a:cs typeface="Arial"/>
                </a:rPr>
                <a:t>4080 IP </a:t>
              </a:r>
            </a:p>
            <a:p>
              <a:pPr algn="ctr">
                <a:buNone/>
              </a:pPr>
              <a:r>
                <a:rPr lang="en-US" sz="1400" b="1" i="1">
                  <a:latin typeface="Tahoma"/>
                  <a:ea typeface="+mn-ea"/>
                  <a:cs typeface="Arial"/>
                </a:rPr>
                <a:t>DECT AP</a:t>
              </a:r>
            </a:p>
          </p:txBody>
        </p:sp>
        <p:grpSp>
          <p:nvGrpSpPr>
            <p:cNvPr id="4" name="Groupe 48"/>
            <p:cNvGrpSpPr/>
            <p:nvPr/>
          </p:nvGrpSpPr>
          <p:grpSpPr>
            <a:xfrm>
              <a:off x="6789780" y="3008074"/>
              <a:ext cx="1066800" cy="479928"/>
              <a:chOff x="-1068640" y="2030621"/>
              <a:chExt cx="1066800" cy="479928"/>
            </a:xfrm>
          </p:grpSpPr>
          <p:sp>
            <p:nvSpPr>
              <p:cNvPr id="77" name="Rectangle à coins arrondis 76"/>
              <p:cNvSpPr/>
              <p:nvPr/>
            </p:nvSpPr>
            <p:spPr>
              <a:xfrm>
                <a:off x="-1068640" y="2030621"/>
                <a:ext cx="899160" cy="479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i="1">
                  <a:solidFill>
                    <a:srgbClr val="FF0000"/>
                  </a:solidFill>
                </a:endParaRPr>
              </a:p>
            </p:txBody>
          </p:sp>
          <p:sp>
            <p:nvSpPr>
              <p:cNvPr id="78" name="ZoneTexte 77"/>
              <p:cNvSpPr txBox="1"/>
              <p:nvPr/>
            </p:nvSpPr>
            <p:spPr>
              <a:xfrm>
                <a:off x="-1044034" y="2080049"/>
                <a:ext cx="104219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buNone/>
                </a:pPr>
                <a:r>
                  <a:rPr lang="fr-FR" b="0" i="1">
                    <a:solidFill>
                      <a:srgbClr val="FF0000"/>
                    </a:solidFill>
                    <a:latin typeface="Arial"/>
                    <a:ea typeface="+mn-ea"/>
                    <a:cs typeface="Arial"/>
                  </a:rPr>
                  <a:t>ODER</a:t>
                </a:r>
              </a:p>
            </p:txBody>
          </p:sp>
        </p:grpSp>
        <p:grpSp>
          <p:nvGrpSpPr>
            <p:cNvPr id="5" name="Groupe 49"/>
            <p:cNvGrpSpPr/>
            <p:nvPr/>
          </p:nvGrpSpPr>
          <p:grpSpPr>
            <a:xfrm>
              <a:off x="6789780" y="3992959"/>
              <a:ext cx="868680" cy="479928"/>
              <a:chOff x="-1093354" y="2030621"/>
              <a:chExt cx="868680" cy="479928"/>
            </a:xfrm>
          </p:grpSpPr>
          <p:sp>
            <p:nvSpPr>
              <p:cNvPr id="75" name="Rectangle à coins arrondis 74"/>
              <p:cNvSpPr/>
              <p:nvPr/>
            </p:nvSpPr>
            <p:spPr>
              <a:xfrm>
                <a:off x="-1093354" y="2030621"/>
                <a:ext cx="868680" cy="479928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rgbClr val="FF000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i="1">
                  <a:solidFill>
                    <a:srgbClr val="FF0000"/>
                  </a:solidFill>
                </a:endParaRPr>
              </a:p>
            </p:txBody>
          </p:sp>
          <p:sp>
            <p:nvSpPr>
              <p:cNvPr id="76" name="ZoneTexte 75"/>
              <p:cNvSpPr txBox="1"/>
              <p:nvPr/>
            </p:nvSpPr>
            <p:spPr>
              <a:xfrm>
                <a:off x="-1059274" y="2080049"/>
                <a:ext cx="53091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>
                  <a:buNone/>
                </a:pPr>
                <a:r>
                  <a:rPr lang="fr-FR" b="0" i="1">
                    <a:solidFill>
                      <a:srgbClr val="FF0000"/>
                    </a:solidFill>
                    <a:latin typeface="Arial"/>
                    <a:ea typeface="+mn-ea"/>
                    <a:cs typeface="Arial"/>
                  </a:rPr>
                  <a:t>ODER</a:t>
                </a:r>
              </a:p>
            </p:txBody>
          </p:sp>
        </p:grpSp>
        <p:sp>
          <p:nvSpPr>
            <p:cNvPr id="72" name="ZoneTexte 40"/>
            <p:cNvSpPr txBox="1"/>
            <p:nvPr/>
          </p:nvSpPr>
          <p:spPr>
            <a:xfrm>
              <a:off x="3176340" y="2048884"/>
              <a:ext cx="183905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82296" indent="-82296" algn="l">
                <a:buClr>
                  <a:srgbClr val="00747A">
                    <a:lumMod val="75000"/>
                  </a:srgbClr>
                </a:buClr>
                <a:buFont typeface="Arial"/>
                <a:buChar char="•"/>
              </a:pPr>
              <a:r>
                <a:rPr lang="en-US" sz="1050" b="0" i="1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Headset-Anschluss </a:t>
              </a:r>
            </a:p>
            <a:p>
              <a:pPr marL="82296" indent="-82296" algn="l">
                <a:buClr>
                  <a:srgbClr val="00747A">
                    <a:lumMod val="75000"/>
                  </a:srgbClr>
                </a:buClr>
                <a:buFont typeface="Arial"/>
                <a:buChar char="•"/>
              </a:pPr>
              <a:r>
                <a:rPr lang="en-US" sz="1050" b="0" i="1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Farbdisplay</a:t>
              </a:r>
            </a:p>
          </p:txBody>
        </p:sp>
        <p:sp>
          <p:nvSpPr>
            <p:cNvPr id="73" name="ZoneTexte 72"/>
            <p:cNvSpPr txBox="1"/>
            <p:nvPr/>
          </p:nvSpPr>
          <p:spPr>
            <a:xfrm>
              <a:off x="3176340" y="2847364"/>
              <a:ext cx="183905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82296" indent="-82296" algn="l">
                <a:buClr>
                  <a:srgbClr val="00747A">
                    <a:lumMod val="75000"/>
                  </a:srgbClr>
                </a:buClr>
                <a:buFont typeface="Arial"/>
                <a:buChar char="•"/>
              </a:pPr>
              <a:r>
                <a:rPr lang="en-US" sz="1050" b="0" i="1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Headset-Anschluss </a:t>
              </a:r>
            </a:p>
            <a:p>
              <a:pPr marL="82296" indent="-82296" algn="l">
                <a:buClr>
                  <a:srgbClr val="00747A">
                    <a:lumMod val="75000"/>
                  </a:srgbClr>
                </a:buClr>
                <a:buFont typeface="Arial"/>
                <a:buChar char="•"/>
              </a:pPr>
              <a:r>
                <a:rPr lang="en-US" sz="1050" b="0" i="1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Farbdisplay</a:t>
              </a:r>
            </a:p>
            <a:p>
              <a:pPr marL="82296" indent="-82296" algn="l">
                <a:buClr>
                  <a:srgbClr val="00747A">
                    <a:lumMod val="75000"/>
                  </a:srgbClr>
                </a:buClr>
                <a:buFont typeface="Arial"/>
                <a:buChar char="•"/>
              </a:pPr>
              <a:r>
                <a:rPr lang="fr-FR" sz="1050" b="0" i="1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M</a:t>
              </a:r>
              <a:r>
                <a:rPr lang="en-US" sz="1050" b="0" i="1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ini-USB-Port an der Ladestation</a:t>
              </a:r>
            </a:p>
          </p:txBody>
        </p:sp>
        <p:sp>
          <p:nvSpPr>
            <p:cNvPr id="74" name="ZoneTexte 73"/>
            <p:cNvSpPr txBox="1"/>
            <p:nvPr/>
          </p:nvSpPr>
          <p:spPr>
            <a:xfrm>
              <a:off x="3176339" y="3816253"/>
              <a:ext cx="188944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82296" indent="-82296" algn="l">
                <a:buClr>
                  <a:srgbClr val="00747A">
                    <a:lumMod val="75000"/>
                  </a:srgbClr>
                </a:buClr>
                <a:buFont typeface="Arial"/>
                <a:buChar char="•"/>
              </a:pPr>
              <a:r>
                <a:rPr lang="fr-FR" sz="1050" b="0" i="1" dirty="0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Bluetooth-</a:t>
              </a:r>
              <a:r>
                <a:rPr lang="fr-FR" sz="1050" b="0" i="1" dirty="0" err="1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fähig</a:t>
              </a:r>
              <a:r>
                <a:rPr lang="fr-FR" sz="1050" b="0" i="1" dirty="0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, IP54-konform</a:t>
              </a:r>
            </a:p>
            <a:p>
              <a:pPr marL="82296" indent="-82296" algn="l">
                <a:buClr>
                  <a:srgbClr val="00747A">
                    <a:lumMod val="75000"/>
                  </a:srgbClr>
                </a:buClr>
                <a:buFont typeface="Arial"/>
                <a:buChar char="•"/>
              </a:pPr>
              <a:r>
                <a:rPr lang="en-US" sz="1050" b="0" i="1" dirty="0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Alarm-/</a:t>
              </a:r>
              <a:r>
                <a:rPr lang="en-US" sz="1050" b="0" i="1" dirty="0" err="1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Ortungs-Funktion</a:t>
              </a:r>
              <a:r>
                <a:rPr lang="en-US" sz="1050" b="0" i="1" dirty="0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 </a:t>
              </a:r>
            </a:p>
            <a:p>
              <a:pPr marL="82296" indent="-82296" algn="l">
                <a:buClr>
                  <a:srgbClr val="00747A">
                    <a:lumMod val="75000"/>
                  </a:srgbClr>
                </a:buClr>
                <a:buFont typeface="Arial"/>
                <a:buChar char="•"/>
              </a:pPr>
              <a:r>
                <a:rPr lang="en-US" sz="1050" b="0" i="1" dirty="0" err="1" smtClean="0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Für</a:t>
              </a:r>
              <a:r>
                <a:rPr lang="en-US" sz="1050" b="0" i="1" dirty="0" smtClean="0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 </a:t>
              </a:r>
              <a:r>
                <a:rPr lang="en-US" sz="1050" i="1" dirty="0" err="1">
                  <a:solidFill>
                    <a:srgbClr val="00747A">
                      <a:lumMod val="75000"/>
                    </a:srgbClr>
                  </a:solidFill>
                  <a:latin typeface="Tahoma"/>
                  <a:cs typeface="Arial"/>
                </a:rPr>
                <a:t>g</a:t>
              </a:r>
              <a:r>
                <a:rPr lang="en-US" sz="1050" b="0" i="1" dirty="0" err="1" smtClean="0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efährliche</a:t>
              </a:r>
              <a:r>
                <a:rPr lang="en-US" sz="1050" b="0" i="1" dirty="0" smtClean="0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 </a:t>
              </a:r>
              <a:r>
                <a:rPr lang="en-US" sz="1050" b="0" i="1" dirty="0" err="1">
                  <a:solidFill>
                    <a:srgbClr val="00747A">
                      <a:lumMod val="75000"/>
                    </a:srgbClr>
                  </a:solidFill>
                  <a:latin typeface="Tahoma"/>
                  <a:ea typeface="+mn-ea"/>
                  <a:cs typeface="Arial"/>
                </a:rPr>
                <a:t>Umgebung</a:t>
              </a:r>
              <a:endParaRPr lang="en-US" sz="1050" b="0" i="1" dirty="0">
                <a:solidFill>
                  <a:srgbClr val="00747A">
                    <a:lumMod val="75000"/>
                  </a:srgbClr>
                </a:solidFill>
                <a:latin typeface="Tahoma"/>
                <a:ea typeface="+mn-ea"/>
                <a:cs typeface="Arial"/>
              </a:endParaRPr>
            </a:p>
          </p:txBody>
        </p:sp>
      </p:grpSp>
      <p:pic>
        <p:nvPicPr>
          <p:cNvPr id="79" name="Image 78" descr="500Ex DECT handset.PN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2666224" y="3559628"/>
            <a:ext cx="381769" cy="763538"/>
          </a:xfrm>
          <a:prstGeom prst="rect">
            <a:avLst/>
          </a:prstGeom>
        </p:spPr>
      </p:pic>
      <p:sp>
        <p:nvSpPr>
          <p:cNvPr id="70" name="Rectangle 40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00549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71" name="Rectangle 40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80" name="Rectangle 410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81" name="Rectangle 420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82" name="Rectangle 415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83" name="Rectangle 417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84" name="Rectangle 413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92" name="Rectangle 408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188"/>
          <p:cNvSpPr>
            <a:spLocks noChangeArrowheads="1"/>
          </p:cNvSpPr>
          <p:nvPr/>
        </p:nvSpPr>
        <p:spPr bwMode="auto">
          <a:xfrm>
            <a:off x="241300" y="4017963"/>
            <a:ext cx="2352675" cy="2208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BASISLÖSUNGEN</a:t>
            </a:r>
            <a:endParaRPr lang="en-GB" sz="1400" b="1" u="sng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Alcatel-Lucent</a:t>
            </a:r>
            <a:r>
              <a:rPr lang="en-GB" sz="1100" dirty="0" smtClean="0">
                <a:latin typeface="Tahoma"/>
                <a:cs typeface="+mn-cs"/>
              </a:rPr>
              <a:t> DECT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400-Telefone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Unternehmenstelefonie:</a:t>
            </a:r>
            <a:r>
              <a:rPr lang="de-DE" sz="1100" dirty="0" smtClean="0">
                <a:latin typeface="Tahoma"/>
                <a:cs typeface="+mn-cs"/>
              </a:rPr>
              <a:t>  </a:t>
            </a:r>
            <a:br>
              <a:rPr lang="de-DE" sz="1100" dirty="0" smtClean="0">
                <a:latin typeface="Tahoma"/>
                <a:cs typeface="+mn-cs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Namenwahl,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Überwachung,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br>
              <a:rPr lang="de-DE" sz="1100" dirty="0" smtClean="0">
                <a:latin typeface="Tahoma"/>
                <a:cs typeface="+mn-cs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Voice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Mail etc.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Intuitive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Oberfläche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mit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br>
              <a:rPr lang="en-GB" sz="1100" dirty="0" smtClean="0">
                <a:latin typeface="Tahoma"/>
                <a:cs typeface="+mn-cs"/>
              </a:rPr>
            </a:b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4-Wege-Navigator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Integrierter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Vibrationsalarm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Display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mit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Hintergrundbeleuchtung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Integrierte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Antenne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1514" name="Rectangle 194"/>
          <p:cNvSpPr>
            <a:spLocks noChangeArrowheads="1"/>
          </p:cNvSpPr>
          <p:nvPr/>
        </p:nvSpPr>
        <p:spPr bwMode="auto">
          <a:xfrm>
            <a:off x="4787900" y="1652588"/>
            <a:ext cx="3389313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rgbClr val="00B2A9"/>
              </a:buClr>
              <a:buSzPct val="100000"/>
              <a:defRPr/>
            </a:pPr>
            <a:r>
              <a:rPr lang="en-GB" sz="1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600" b="1" u="sng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VORTEILE</a:t>
            </a:r>
            <a:endParaRPr lang="en-GB" sz="1600" b="1" u="sng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Umgehende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Beantwortung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von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Kundenanrufen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unabhängig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vom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Aufenthaltsort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innerhalb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des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Büros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Kommunikation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unterwegs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unter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Verwendung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der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Telefoniedienste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br>
              <a:rPr lang="de-DE" sz="1400" dirty="0" smtClean="0">
                <a:latin typeface="Tahoma"/>
                <a:cs typeface="+mn-cs"/>
              </a:rPr>
            </a:b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der OmniPCX Office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Zeitsparend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Kostensenkend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(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keine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Rückrufe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)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2772" name="Rectangle 196"/>
          <p:cNvSpPr>
            <a:spLocks noChangeArrowheads="1"/>
          </p:cNvSpPr>
          <p:nvPr/>
        </p:nvSpPr>
        <p:spPr bwMode="auto">
          <a:xfrm>
            <a:off x="1872586" y="3384097"/>
            <a:ext cx="13926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en-GB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GB" sz="1200" dirty="0" smtClean="0">
                <a:latin typeface="Tahoma"/>
              </a:rPr>
              <a:t> </a:t>
            </a:r>
            <a:br>
              <a:rPr lang="en-GB" sz="1200" dirty="0" smtClean="0">
                <a:latin typeface="Tahoma"/>
              </a:rPr>
            </a:br>
            <a:r>
              <a:rPr lang="en-GB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DECT 400-Telefon</a:t>
            </a:r>
            <a:endParaRPr lang="en-GB" sz="12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grpSp>
        <p:nvGrpSpPr>
          <p:cNvPr id="32774" name="Group 222"/>
          <p:cNvGrpSpPr>
            <a:grpSpLocks/>
          </p:cNvGrpSpPr>
          <p:nvPr/>
        </p:nvGrpSpPr>
        <p:grpSpPr bwMode="auto">
          <a:xfrm>
            <a:off x="2532063" y="4140205"/>
            <a:ext cx="3006725" cy="1293481"/>
            <a:chOff x="2679435" y="4347426"/>
            <a:chExt cx="3006734" cy="1294652"/>
          </a:xfrm>
        </p:grpSpPr>
        <p:sp>
          <p:nvSpPr>
            <p:cNvPr id="21509" name="Rectangle 189"/>
            <p:cNvSpPr>
              <a:spLocks noChangeArrowheads="1"/>
            </p:cNvSpPr>
            <p:nvPr/>
          </p:nvSpPr>
          <p:spPr bwMode="auto">
            <a:xfrm>
              <a:off x="2679435" y="4347426"/>
              <a:ext cx="3006734" cy="1109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17475" indent="-117475" eaLnBrk="0" hangingPunct="0">
                <a:spcBef>
                  <a:spcPts val="0"/>
                </a:spcBef>
                <a:spcAft>
                  <a:spcPts val="0"/>
                </a:spcAft>
                <a:buClr>
                  <a:schemeClr val="accent4"/>
                </a:buClr>
                <a:buSzPct val="100000"/>
                <a:buFont typeface="Arial" pitchFamily="34" charset="0"/>
                <a:buChar char="•"/>
                <a:defRPr/>
              </a:pPr>
              <a:r>
                <a:rPr lang="de-DE" sz="1100" dirty="0" smtClean="0">
                  <a:solidFill>
                    <a:srgbClr val="000000"/>
                  </a:solidFill>
                  <a:latin typeface="Tahoma"/>
                  <a:ea typeface="ＭＳ Ｐゴシック"/>
                  <a:cs typeface="+mn-cs"/>
                </a:rPr>
                <a:t>Zusatzfunktionen</a:t>
              </a:r>
              <a:r>
                <a:rPr lang="de-DE" sz="1100" dirty="0" smtClean="0">
                  <a:latin typeface="Tahoma"/>
                  <a:cs typeface="+mn-cs"/>
                </a:rPr>
                <a:t> </a:t>
              </a:r>
              <a:r>
                <a:rPr lang="de-DE" sz="1100" dirty="0" smtClean="0">
                  <a:solidFill>
                    <a:srgbClr val="000000"/>
                  </a:solidFill>
                  <a:latin typeface="Tahoma"/>
                  <a:ea typeface="ＭＳ Ｐゴシック"/>
                  <a:cs typeface="+mn-cs"/>
                </a:rPr>
                <a:t>bei</a:t>
              </a:r>
              <a:r>
                <a:rPr lang="de-DE" sz="1100" dirty="0" smtClean="0">
                  <a:latin typeface="Tahoma"/>
                  <a:cs typeface="+mn-cs"/>
                </a:rPr>
                <a:t> </a:t>
              </a:r>
              <a:br>
                <a:rPr lang="de-DE" sz="1100" dirty="0" smtClean="0">
                  <a:latin typeface="Tahoma"/>
                  <a:cs typeface="+mn-cs"/>
                </a:rPr>
              </a:br>
              <a:r>
                <a:rPr lang="de-DE" sz="1100" dirty="0" err="1" smtClean="0">
                  <a:solidFill>
                    <a:srgbClr val="000000"/>
                  </a:solidFill>
                  <a:latin typeface="Tahoma"/>
                  <a:ea typeface="ＭＳ Ｐゴシック"/>
                  <a:cs typeface="+mn-cs"/>
                </a:rPr>
                <a:t>Alcatel-Lucent</a:t>
              </a:r>
              <a:r>
                <a:rPr lang="de-DE" sz="1100" dirty="0" smtClean="0">
                  <a:latin typeface="Tahoma"/>
                  <a:cs typeface="+mn-cs"/>
                </a:rPr>
                <a:t> </a:t>
              </a:r>
              <a:r>
                <a:rPr lang="de-DE" sz="1100" dirty="0" smtClean="0">
                  <a:solidFill>
                    <a:srgbClr val="000000"/>
                  </a:solidFill>
                  <a:latin typeface="Tahoma"/>
                  <a:ea typeface="ＭＳ Ｐゴシック"/>
                </a:rPr>
                <a:t>DECT </a:t>
              </a:r>
              <a:r>
                <a:rPr lang="de-DE" sz="1100" dirty="0" smtClean="0">
                  <a:solidFill>
                    <a:srgbClr val="000000"/>
                  </a:solidFill>
                  <a:latin typeface="Tahoma"/>
                  <a:ea typeface="ＭＳ Ｐゴシック"/>
                  <a:cs typeface="+mn-cs"/>
                </a:rPr>
                <a:t>400-Telefon:</a:t>
              </a:r>
              <a:endParaRPr lang="en-GB" sz="1100" dirty="0">
                <a:solidFill>
                  <a:srgbClr val="000000"/>
                </a:solidFill>
                <a:latin typeface="Tahoma"/>
                <a:ea typeface="ＭＳ Ｐゴシック"/>
                <a:cs typeface="+mn-cs"/>
              </a:endParaRPr>
            </a:p>
            <a:p>
              <a:pPr marL="117475" indent="-117475" eaLnBrk="0" hangingPunct="0">
                <a:spcBef>
                  <a:spcPts val="0"/>
                </a:spcBef>
                <a:spcAft>
                  <a:spcPts val="0"/>
                </a:spcAft>
                <a:buClr>
                  <a:schemeClr val="accent4"/>
                </a:buClr>
                <a:buSzPct val="100000"/>
                <a:buFont typeface="Arial" charset="0"/>
                <a:buChar char="•"/>
                <a:defRPr/>
              </a:pPr>
              <a:r>
                <a:rPr lang="en-US" sz="1100" dirty="0" err="1" smtClean="0">
                  <a:solidFill>
                    <a:srgbClr val="000000"/>
                  </a:solidFill>
                  <a:latin typeface="Tahoma"/>
                  <a:ea typeface="ＭＳ Ｐゴシック"/>
                  <a:cs typeface="+mn-cs"/>
                </a:rPr>
                <a:t>Farbdisplay</a:t>
              </a:r>
              <a:endParaRPr lang="en-GB" sz="1100" dirty="0">
                <a:solidFill>
                  <a:srgbClr val="000000"/>
                </a:solidFill>
                <a:latin typeface="Tahoma"/>
                <a:ea typeface="ＭＳ Ｐゴシック"/>
                <a:cs typeface="+mn-cs"/>
              </a:endParaRPr>
            </a:p>
            <a:p>
              <a:pPr marL="117475" indent="-117475" eaLnBrk="0" hangingPunct="0">
                <a:spcBef>
                  <a:spcPts val="0"/>
                </a:spcBef>
                <a:spcAft>
                  <a:spcPts val="0"/>
                </a:spcAft>
                <a:buClr>
                  <a:schemeClr val="accent4"/>
                </a:buClr>
                <a:buSzPct val="100000"/>
                <a:buFont typeface="Arial" charset="0"/>
                <a:buChar char="•"/>
                <a:defRPr/>
              </a:pPr>
              <a:r>
                <a:rPr lang="en-GB" sz="1100" dirty="0" err="1" smtClean="0">
                  <a:solidFill>
                    <a:srgbClr val="000000"/>
                  </a:solidFill>
                  <a:latin typeface="Tahoma"/>
                  <a:ea typeface="ＭＳ Ｐゴシック"/>
                  <a:cs typeface="+mn-cs"/>
                </a:rPr>
                <a:t>Integrierter</a:t>
              </a:r>
              <a:r>
                <a:rPr lang="en-GB" sz="1100" dirty="0" smtClean="0">
                  <a:latin typeface="Tahoma"/>
                  <a:cs typeface="+mn-cs"/>
                </a:rPr>
                <a:t> </a:t>
              </a:r>
              <a:r>
                <a:rPr lang="en-GB" sz="1100" dirty="0" err="1" smtClean="0">
                  <a:solidFill>
                    <a:srgbClr val="000000"/>
                  </a:solidFill>
                  <a:latin typeface="Tahoma"/>
                  <a:ea typeface="ＭＳ Ｐゴシック"/>
                  <a:cs typeface="+mn-cs"/>
                </a:rPr>
                <a:t>Lautsprecher</a:t>
              </a:r>
              <a:endParaRPr lang="en-GB" sz="1100" dirty="0">
                <a:solidFill>
                  <a:srgbClr val="000000"/>
                </a:solidFill>
                <a:latin typeface="Tahoma"/>
                <a:ea typeface="ＭＳ Ｐゴシック"/>
                <a:cs typeface="+mn-cs"/>
              </a:endParaRPr>
            </a:p>
            <a:p>
              <a:pPr marL="117475" indent="-117475" eaLnBrk="0" hangingPunct="0">
                <a:spcBef>
                  <a:spcPts val="0"/>
                </a:spcBef>
                <a:spcAft>
                  <a:spcPts val="0"/>
                </a:spcAft>
                <a:buClr>
                  <a:schemeClr val="accent4"/>
                </a:buClr>
                <a:buSzPct val="100000"/>
                <a:buFont typeface="Arial" charset="0"/>
                <a:buChar char="•"/>
                <a:defRPr/>
              </a:pPr>
              <a:r>
                <a:rPr lang="en-GB" sz="1100" dirty="0" smtClean="0">
                  <a:solidFill>
                    <a:srgbClr val="000000"/>
                  </a:solidFill>
                  <a:latin typeface="Tahoma"/>
                  <a:ea typeface="ＭＳ Ｐゴシック"/>
                  <a:cs typeface="+mn-cs"/>
                </a:rPr>
                <a:t>Headset-</a:t>
              </a:r>
              <a:r>
                <a:rPr lang="en-GB" sz="1100" dirty="0" err="1" smtClean="0">
                  <a:solidFill>
                    <a:srgbClr val="000000"/>
                  </a:solidFill>
                  <a:latin typeface="Tahoma"/>
                  <a:ea typeface="ＭＳ Ｐゴシック"/>
                  <a:cs typeface="+mn-cs"/>
                </a:rPr>
                <a:t>Anschluss</a:t>
              </a:r>
              <a:endParaRPr lang="en-GB" sz="1100" dirty="0">
                <a:solidFill>
                  <a:srgbClr val="000000"/>
                </a:solidFill>
                <a:latin typeface="Tahoma"/>
                <a:ea typeface="ＭＳ Ｐゴシック"/>
                <a:cs typeface="+mn-cs"/>
              </a:endParaRPr>
            </a:p>
            <a:p>
              <a:pPr marL="117475" indent="-117475" eaLnBrk="0" hangingPunct="0">
                <a:spcBef>
                  <a:spcPts val="0"/>
                </a:spcBef>
                <a:spcAft>
                  <a:spcPts val="0"/>
                </a:spcAft>
                <a:buClr>
                  <a:schemeClr val="accent4"/>
                </a:buClr>
                <a:buSzPct val="100000"/>
                <a:buFont typeface="Arial" charset="0"/>
                <a:buChar char="•"/>
                <a:defRPr/>
              </a:pPr>
              <a:r>
                <a:rPr lang="en-GB" sz="1100" dirty="0" err="1" smtClean="0">
                  <a:solidFill>
                    <a:srgbClr val="000000"/>
                  </a:solidFill>
                  <a:latin typeface="Tahoma"/>
                  <a:ea typeface="ＭＳ Ｐゴシック"/>
                  <a:cs typeface="+mn-cs"/>
                </a:rPr>
                <a:t>Tastatur</a:t>
              </a:r>
              <a:r>
                <a:rPr lang="en-GB" sz="1100" dirty="0" smtClean="0">
                  <a:latin typeface="Tahoma"/>
                  <a:cs typeface="+mn-cs"/>
                </a:rPr>
                <a:t> </a:t>
              </a:r>
              <a:r>
                <a:rPr lang="en-GB" sz="1100" dirty="0" err="1" smtClean="0">
                  <a:solidFill>
                    <a:srgbClr val="000000"/>
                  </a:solidFill>
                  <a:latin typeface="Tahoma"/>
                  <a:ea typeface="ＭＳ Ｐゴシック"/>
                  <a:cs typeface="+mn-cs"/>
                </a:rPr>
                <a:t>mit</a:t>
              </a:r>
              <a:r>
                <a:rPr lang="en-GB" sz="1100" dirty="0" smtClean="0">
                  <a:latin typeface="Tahoma"/>
                  <a:cs typeface="+mn-cs"/>
                </a:rPr>
                <a:t> </a:t>
              </a:r>
              <a:r>
                <a:rPr lang="en-GB" sz="1100" dirty="0" err="1" smtClean="0">
                  <a:solidFill>
                    <a:srgbClr val="000000"/>
                  </a:solidFill>
                  <a:latin typeface="Tahoma"/>
                  <a:ea typeface="ＭＳ Ｐゴシック"/>
                  <a:cs typeface="+mn-cs"/>
                </a:rPr>
                <a:t>Hintergrundbeleuchtung</a:t>
              </a:r>
              <a:endParaRPr lang="en-GB" sz="1100" dirty="0">
                <a:solidFill>
                  <a:srgbClr val="000000"/>
                </a:solidFill>
                <a:latin typeface="Tahoma"/>
                <a:ea typeface="ＭＳ Ｐゴシック"/>
                <a:cs typeface="+mn-cs"/>
              </a:endParaRPr>
            </a:p>
          </p:txBody>
        </p:sp>
        <p:sp>
          <p:nvSpPr>
            <p:cNvPr id="21535" name="Text Box 325"/>
            <p:cNvSpPr txBox="1">
              <a:spLocks noChangeArrowheads="1"/>
            </p:cNvSpPr>
            <p:nvPr/>
          </p:nvSpPr>
          <p:spPr bwMode="auto">
            <a:xfrm>
              <a:off x="2679435" y="5380231"/>
              <a:ext cx="2849571" cy="2618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117475" indent="-117475" eaLnBrk="0" hangingPunct="0">
                <a:spcBef>
                  <a:spcPct val="30000"/>
                </a:spcBef>
                <a:spcAft>
                  <a:spcPts val="0"/>
                </a:spcAft>
                <a:buClr>
                  <a:schemeClr val="accent4"/>
                </a:buClr>
                <a:buSzPct val="100000"/>
                <a:buFont typeface="Arial" charset="0"/>
                <a:buChar char="•"/>
                <a:defRPr/>
              </a:pPr>
              <a:endParaRPr lang="en-US" sz="1100" dirty="0">
                <a:solidFill>
                  <a:srgbClr val="000000"/>
                </a:solidFill>
                <a:latin typeface="Tahoma"/>
                <a:ea typeface="ＭＳ Ｐゴシック"/>
                <a:cs typeface="+mn-cs"/>
              </a:endParaRPr>
            </a:p>
          </p:txBody>
        </p:sp>
      </p:grpSp>
      <p:pic>
        <p:nvPicPr>
          <p:cNvPr id="32775" name="Picture 21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16813" y="4551363"/>
            <a:ext cx="420687" cy="106203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cxnSp>
        <p:nvCxnSpPr>
          <p:cNvPr id="210" name="Straight Connector 209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777" name="Picture 195" descr="2-6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6604" y="1472974"/>
            <a:ext cx="88265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9" name="Title 220"/>
          <p:cNvSpPr>
            <a:spLocks noGrp="1"/>
          </p:cNvSpPr>
          <p:nvPr>
            <p:ph type="title"/>
          </p:nvPr>
        </p:nvSpPr>
        <p:spPr>
          <a:xfrm>
            <a:off x="192088" y="233363"/>
            <a:ext cx="8763000" cy="1143000"/>
          </a:xfrm>
        </p:spPr>
        <p:txBody>
          <a:bodyPr/>
          <a:lstStyle/>
          <a:p>
            <a:pPr eaLnBrk="1" hangingPunct="1"/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PROFESSIONELLE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DECT-TELEFONE</a:t>
            </a:r>
            <a:r>
              <a:rPr lang="de-DE" dirty="0" smtClean="0">
                <a:latin typeface="Tahoma"/>
              </a:rPr>
              <a:t> </a:t>
            </a:r>
            <a:br>
              <a:rPr lang="de-DE" dirty="0" smtClean="0">
                <a:latin typeface="Tahoma"/>
              </a:rPr>
            </a:b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STANDORTINTERNE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SPRACHMOBILITÄT</a:t>
            </a:r>
            <a:endParaRPr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26" name="Rectangle 194"/>
          <p:cNvSpPr>
            <a:spLocks noChangeArrowheads="1"/>
          </p:cNvSpPr>
          <p:nvPr/>
        </p:nvSpPr>
        <p:spPr bwMode="auto">
          <a:xfrm>
            <a:off x="5486400" y="4010025"/>
            <a:ext cx="2616200" cy="854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ZUSATZOPTIONEN</a:t>
            </a:r>
            <a:endParaRPr lang="en-GB" sz="1400" b="1" u="sng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monofoner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/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stereofoner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Kopfhörer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Schutzhülle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Basis/Dual-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Tischladegerät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1" name="Rectangle 40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00549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2782" name="Rectangle 40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3" name="Rectangle 40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2784" name="Rectangle 41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2786" name="Rectangle 4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2787" name="Rectangle 415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8" name="Rectangle 417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3" name="Rectangle 413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188"/>
          <p:cNvSpPr>
            <a:spLocks noChangeArrowheads="1"/>
          </p:cNvSpPr>
          <p:nvPr/>
        </p:nvSpPr>
        <p:spPr bwMode="auto">
          <a:xfrm>
            <a:off x="241300" y="4094163"/>
            <a:ext cx="2352675" cy="2208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SzPct val="100000"/>
            </a:pPr>
            <a:r>
              <a:rPr lang="en-US" sz="1400" b="1" dirty="0">
                <a:solidFill>
                  <a:srgbClr val="00B2A9"/>
                </a:solidFill>
                <a:latin typeface="Tahoma" pitchFamily="34" charset="0"/>
                <a:sym typeface="Arial" charset="0"/>
              </a:rPr>
              <a:t>	</a:t>
            </a:r>
            <a:r>
              <a:rPr lang="en-US" sz="1400" b="1" u="sng" dirty="0">
                <a:solidFill>
                  <a:srgbClr val="00549F"/>
                </a:solidFill>
                <a:latin typeface="Tahoma" pitchFamily="34" charset="0"/>
                <a:sym typeface="Arial" charset="0"/>
              </a:rPr>
              <a:t>BASISLÖSUNGEN</a:t>
            </a:r>
          </a:p>
          <a:p>
            <a:pPr marL="117475" indent="-117475" eaLnBrk="0" hangingPunct="0"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Alcatel-Lucent 8232 DECT-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Telefon</a:t>
            </a:r>
            <a:endParaRPr lang="en-US" sz="11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117475" indent="-117475" eaLnBrk="0" hangingPunct="0"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Unternehmenstelefonie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: </a:t>
            </a:r>
            <a:r>
              <a:rPr lang="en-US" sz="1100" dirty="0" err="1" smtClean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Namenwahl</a:t>
            </a:r>
            <a:r>
              <a:rPr lang="en-US" sz="1100" dirty="0" smtClean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, </a:t>
            </a:r>
            <a:r>
              <a:rPr lang="en-US" sz="1100" dirty="0" err="1" smtClean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Überwachung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, </a:t>
            </a:r>
            <a:r>
              <a:rPr lang="en-US" sz="1100" dirty="0" smtClean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Voicemail</a:t>
            </a:r>
            <a:endParaRPr lang="en-US" sz="11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117475" indent="-117475" eaLnBrk="0" hangingPunct="0"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Intuitive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Oberfläche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mit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b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</a:b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Vier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-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Wege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-Navigator + </a:t>
            </a:r>
            <a:r>
              <a:rPr lang="en-US" sz="1100" dirty="0" smtClean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OK-Taste</a:t>
            </a:r>
            <a:endParaRPr lang="en-US" sz="11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117475" indent="-117475" eaLnBrk="0" hangingPunct="0"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Integrierter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Vibrationsalarm</a:t>
            </a:r>
            <a:endParaRPr lang="en-US" sz="11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117475" indent="-117475" eaLnBrk="0" hangingPunct="0"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Display-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Tastatur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mit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Hintergrundbeleuchtung</a:t>
            </a:r>
            <a:endParaRPr lang="en-US" sz="11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117475" indent="-117475" eaLnBrk="0" hangingPunct="0"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Integrierte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Antenne</a:t>
            </a:r>
            <a:endParaRPr lang="en-US" sz="11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</p:txBody>
      </p:sp>
      <p:sp>
        <p:nvSpPr>
          <p:cNvPr id="21514" name="Rectangle 194"/>
          <p:cNvSpPr>
            <a:spLocks noChangeArrowheads="1"/>
          </p:cNvSpPr>
          <p:nvPr/>
        </p:nvSpPr>
        <p:spPr bwMode="auto">
          <a:xfrm>
            <a:off x="4625789" y="1243200"/>
            <a:ext cx="4477870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Aft>
                <a:spcPts val="600"/>
              </a:spcAft>
              <a:buSzPct val="100000"/>
            </a:pPr>
            <a:r>
              <a:rPr lang="en-US" sz="1600" b="1" dirty="0">
                <a:solidFill>
                  <a:srgbClr val="00549F"/>
                </a:solidFill>
                <a:latin typeface="Tahoma" pitchFamily="34" charset="0"/>
                <a:sym typeface="Arial" charset="0"/>
              </a:rPr>
              <a:t>	</a:t>
            </a:r>
            <a:r>
              <a:rPr lang="en-US" sz="1600" b="1" u="sng" dirty="0" err="1">
                <a:solidFill>
                  <a:srgbClr val="00549F"/>
                </a:solidFill>
                <a:latin typeface="Tahoma" pitchFamily="34" charset="0"/>
                <a:sym typeface="Arial" charset="0"/>
              </a:rPr>
              <a:t>VORTEILE</a:t>
            </a:r>
            <a:endParaRPr lang="en-US" sz="1600" b="1" u="sng" dirty="0">
              <a:solidFill>
                <a:srgbClr val="00549F"/>
              </a:solidFill>
              <a:latin typeface="Tahoma" pitchFamily="34" charset="0"/>
              <a:sym typeface="Arial" charset="0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Umgehende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Beantwortung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von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Kundenanrufen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unabhängig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vom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Aufenthaltsort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innerhalb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des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Büros</a:t>
            </a:r>
            <a:endParaRPr lang="en-US" sz="14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Kommunikation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unterwegs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unter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Verwendung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erweiterter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Unternehmenstelefoniedienste</a:t>
            </a:r>
            <a:endParaRPr lang="en-US" sz="14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Zeitsparend</a:t>
            </a:r>
            <a:endParaRPr lang="en-US" sz="14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Kostensenkend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(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keine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Rückrufe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)</a:t>
            </a:r>
          </a:p>
          <a:p>
            <a:pPr marL="117475" indent="-117475" eaLnBrk="0" hangingPunct="0">
              <a:spcAft>
                <a:spcPts val="600"/>
              </a:spcAft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Umweltfreundliches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Modell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mit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Energiesparmodus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(25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mW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)</a:t>
            </a:r>
          </a:p>
          <a:p>
            <a:pPr marL="117475" indent="-117475" eaLnBrk="0" hangingPunct="0">
              <a:spcAft>
                <a:spcPts val="600"/>
              </a:spcAft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Schutz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der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Kundeninvestitionen</a:t>
            </a:r>
            <a:endParaRPr lang="en-US" sz="14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</p:txBody>
      </p:sp>
      <p:sp>
        <p:nvSpPr>
          <p:cNvPr id="13316" name="Rectangle 197"/>
          <p:cNvSpPr>
            <a:spLocks noChangeArrowheads="1"/>
          </p:cNvSpPr>
          <p:nvPr/>
        </p:nvSpPr>
        <p:spPr bwMode="auto">
          <a:xfrm>
            <a:off x="257175" y="3505200"/>
            <a:ext cx="18240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SzPct val="100000"/>
            </a:pPr>
            <a:r>
              <a:rPr lang="en-US" sz="12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Alcatel-Lucent </a:t>
            </a:r>
          </a:p>
          <a:p>
            <a:pPr algn="ctr" eaLnBrk="0" hangingPunct="0">
              <a:buSzPct val="100000"/>
            </a:pPr>
            <a:r>
              <a:rPr lang="en-US" sz="12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8232 DECT-Telefon</a:t>
            </a:r>
          </a:p>
        </p:txBody>
      </p:sp>
      <p:sp>
        <p:nvSpPr>
          <p:cNvPr id="21509" name="Rectangle 189"/>
          <p:cNvSpPr>
            <a:spLocks noChangeArrowheads="1"/>
          </p:cNvSpPr>
          <p:nvPr/>
        </p:nvSpPr>
        <p:spPr bwMode="auto">
          <a:xfrm>
            <a:off x="2532063" y="4216400"/>
            <a:ext cx="3006725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Integrierter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Lautsprecher</a:t>
            </a:r>
            <a:endParaRPr lang="en-US" sz="11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117475" indent="-117475" eaLnBrk="0" hangingPunct="0"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100" dirty="0">
                <a:solidFill>
                  <a:srgbClr val="000000"/>
                </a:solidFill>
                <a:sym typeface="Arial" charset="0"/>
              </a:rPr>
              <a:t>3,5-mm-Headset-Anschluss </a:t>
            </a:r>
          </a:p>
          <a:p>
            <a:pPr marL="117475" indent="-117475" eaLnBrk="0" hangingPunct="0"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100" dirty="0">
                <a:solidFill>
                  <a:srgbClr val="000000"/>
                </a:solidFill>
                <a:sym typeface="Arial" charset="0"/>
              </a:rPr>
              <a:t>1,4-Zoll-TFT-Farbdisplay</a:t>
            </a:r>
          </a:p>
          <a:p>
            <a:pPr marL="117475" indent="-117475" eaLnBrk="0" hangingPunct="0"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sym typeface="Arial" charset="0"/>
              </a:rPr>
              <a:t>Annehmen</a:t>
            </a:r>
            <a:r>
              <a:rPr lang="en-US" sz="1100" dirty="0" smtClean="0">
                <a:solidFill>
                  <a:srgbClr val="000000"/>
                </a:solidFill>
                <a:sym typeface="Arial" charset="0"/>
              </a:rPr>
              <a:t>-/</a:t>
            </a:r>
            <a:r>
              <a:rPr lang="en-US" sz="1100" dirty="0" err="1" smtClean="0">
                <a:solidFill>
                  <a:srgbClr val="000000"/>
                </a:solidFill>
                <a:sym typeface="Arial" charset="0"/>
              </a:rPr>
              <a:t>Auflegen</a:t>
            </a:r>
            <a:r>
              <a:rPr lang="en-US" sz="1100" dirty="0" smtClean="0">
                <a:solidFill>
                  <a:srgbClr val="000000"/>
                </a:solidFill>
                <a:sym typeface="Arial" charset="0"/>
              </a:rPr>
              <a:t>-Taste</a:t>
            </a:r>
            <a:endParaRPr lang="en-US" sz="1100" dirty="0">
              <a:solidFill>
                <a:srgbClr val="000000"/>
              </a:solidFill>
              <a:sym typeface="Arial" charset="0"/>
            </a:endParaRPr>
          </a:p>
          <a:p>
            <a:pPr marL="117475" indent="-117475" eaLnBrk="0" hangingPunct="0"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100" dirty="0" err="1">
                <a:solidFill>
                  <a:srgbClr val="000000"/>
                </a:solidFill>
                <a:sym typeface="Arial" charset="0"/>
              </a:rPr>
              <a:t>Wähltastatur</a:t>
            </a:r>
            <a:endParaRPr lang="en-US" sz="1100" dirty="0">
              <a:solidFill>
                <a:srgbClr val="000000"/>
              </a:solidFill>
              <a:sym typeface="Arial" charset="0"/>
            </a:endParaRPr>
          </a:p>
          <a:p>
            <a:pPr marL="117475" indent="-117475" eaLnBrk="0" hangingPunct="0"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100" dirty="0" smtClean="0">
                <a:solidFill>
                  <a:srgbClr val="000000"/>
                </a:solidFill>
                <a:sym typeface="Arial" charset="0"/>
              </a:rPr>
              <a:t>DECT AGAP/GAP (IP DECT, in </a:t>
            </a:r>
            <a:r>
              <a:rPr lang="en-US" sz="1100" dirty="0" err="1" smtClean="0">
                <a:solidFill>
                  <a:srgbClr val="000000"/>
                </a:solidFill>
                <a:sym typeface="Arial" charset="0"/>
              </a:rPr>
              <a:t>Zukunft</a:t>
            </a:r>
            <a:r>
              <a:rPr lang="en-US" sz="1100" dirty="0" smtClean="0">
                <a:solidFill>
                  <a:srgbClr val="000000"/>
                </a:solidFill>
                <a:sym typeface="Arial" charset="0"/>
              </a:rPr>
              <a:t>)</a:t>
            </a:r>
            <a:endParaRPr lang="en-US" sz="1100" dirty="0">
              <a:solidFill>
                <a:srgbClr val="000000"/>
              </a:solidFill>
              <a:sym typeface="Arial" charset="0"/>
            </a:endParaRPr>
          </a:p>
        </p:txBody>
      </p:sp>
      <p:cxnSp>
        <p:nvCxnSpPr>
          <p:cNvPr id="210" name="Straight Connector 209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9" name="Title 220"/>
          <p:cNvSpPr>
            <a:spLocks noGrp="1"/>
          </p:cNvSpPr>
          <p:nvPr>
            <p:ph type="title"/>
          </p:nvPr>
        </p:nvSpPr>
        <p:spPr>
          <a:xfrm>
            <a:off x="192088" y="233363"/>
            <a:ext cx="8951912" cy="1143000"/>
          </a:xfrm>
        </p:spPr>
        <p:txBody>
          <a:bodyPr/>
          <a:lstStyle/>
          <a:p>
            <a:pPr>
              <a:buSzPct val="100000"/>
            </a:pPr>
            <a:r>
              <a:rPr lang="de-DE" sz="2550" dirty="0" smtClean="0">
                <a:solidFill>
                  <a:srgbClr val="000000"/>
                </a:solidFill>
                <a:sym typeface="Arial" charset="0"/>
              </a:rPr>
              <a:t>8232 DECT-TELEFON FÜR </a:t>
            </a:r>
            <a:r>
              <a:rPr sz="2550" smtClean="0">
                <a:solidFill>
                  <a:srgbClr val="000000"/>
                </a:solidFill>
                <a:sym typeface="Arial" charset="0"/>
              </a:rPr>
              <a:t>STANDORTINTERNE SPRACHMOBILITÄT</a:t>
            </a:r>
            <a:endParaRPr sz="2550" dirty="0" smtClean="0">
              <a:solidFill>
                <a:srgbClr val="000000"/>
              </a:solidFill>
              <a:sym typeface="Arial" charset="0"/>
            </a:endParaRPr>
          </a:p>
        </p:txBody>
      </p:sp>
      <p:sp>
        <p:nvSpPr>
          <p:cNvPr id="226" name="Rectangle 194"/>
          <p:cNvSpPr>
            <a:spLocks noChangeArrowheads="1"/>
          </p:cNvSpPr>
          <p:nvPr/>
        </p:nvSpPr>
        <p:spPr bwMode="auto">
          <a:xfrm>
            <a:off x="5486400" y="4086225"/>
            <a:ext cx="2968625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SzPct val="100000"/>
            </a:pPr>
            <a:r>
              <a:rPr lang="en-US" sz="1400" b="1">
                <a:solidFill>
                  <a:srgbClr val="00B2A9"/>
                </a:solidFill>
                <a:latin typeface="Tahoma" pitchFamily="34" charset="0"/>
                <a:sym typeface="Arial" charset="0"/>
              </a:rPr>
              <a:t>	</a:t>
            </a:r>
            <a:r>
              <a:rPr lang="en-US" sz="1400" b="1" u="sng">
                <a:solidFill>
                  <a:srgbClr val="00549F"/>
                </a:solidFill>
                <a:latin typeface="Tahoma" pitchFamily="34" charset="0"/>
                <a:sym typeface="Arial" charset="0"/>
              </a:rPr>
              <a:t>ZUSATZOPTIONEN</a:t>
            </a:r>
          </a:p>
          <a:p>
            <a:pPr marL="117475" indent="-117475" eaLnBrk="0" hangingPunct="0"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1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Tischladestation </a:t>
            </a:r>
          </a:p>
          <a:p>
            <a:pPr marL="117475" indent="-117475" eaLnBrk="0" hangingPunct="0"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1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Netzteil, Typ Europa</a:t>
            </a:r>
          </a:p>
          <a:p>
            <a:pPr marL="117475" indent="-117475" eaLnBrk="0" hangingPunct="0"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1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Ersatzakku</a:t>
            </a:r>
          </a:p>
          <a:p>
            <a:pPr marL="117475" indent="-117475" eaLnBrk="0" hangingPunct="0"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1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Ersatz-Gürtelclip</a:t>
            </a:r>
          </a:p>
          <a:p>
            <a:pPr marL="117475" indent="-117475" eaLnBrk="0" hangingPunct="0"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1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Drehclip</a:t>
            </a:r>
          </a:p>
          <a:p>
            <a:pPr marL="117475" indent="-117475" eaLnBrk="0" hangingPunct="0"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1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Hülle, horizontale Form</a:t>
            </a:r>
          </a:p>
          <a:p>
            <a:pPr marL="117475" indent="-117475" eaLnBrk="0" hangingPunct="0">
              <a:buClr>
                <a:srgbClr val="00549F"/>
              </a:buClr>
              <a:buSzPct val="100000"/>
              <a:buFont typeface="Arial" charset="0"/>
              <a:buChar char="•"/>
            </a:pPr>
            <a:r>
              <a:rPr lang="en-US" sz="11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Hülle, vertikale Form</a:t>
            </a:r>
          </a:p>
        </p:txBody>
      </p:sp>
      <p:sp>
        <p:nvSpPr>
          <p:cNvPr id="31" name="Rectangle 401"/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smtClean="0">
                <a:solidFill>
                  <a:srgbClr val="00549F"/>
                </a:solidFill>
                <a:latin typeface="Tahoma"/>
                <a:ea typeface="ＭＳ Ｐゴシック"/>
              </a:rPr>
              <a:t>EFFIZIENTE</a:t>
            </a:r>
            <a:r>
              <a:rPr lang="fr-FR" sz="800" b="1" smtClean="0">
                <a:solidFill>
                  <a:srgbClr val="00549F"/>
                </a:solidFill>
                <a:latin typeface="Tahoma"/>
              </a:rPr>
              <a:t> </a:t>
            </a:r>
            <a:r>
              <a:rPr lang="fr-FR" sz="600" b="1" smtClean="0">
                <a:solidFill>
                  <a:srgbClr val="00549F"/>
                </a:solidFill>
                <a:latin typeface="Tahoma"/>
                <a:ea typeface="ＭＳ Ｐゴシック"/>
              </a:rPr>
              <a:t>DESKTOP-</a:t>
            </a:r>
          </a:p>
          <a:p>
            <a:pPr algn="ctr" eaLnBrk="0" hangingPunct="0">
              <a:buSzPct val="100000"/>
            </a:pPr>
            <a:r>
              <a:rPr lang="en-US" sz="600" b="1" smtClean="0">
                <a:solidFill>
                  <a:srgbClr val="00549F"/>
                </a:solidFill>
                <a:latin typeface="Tahoma" pitchFamily="34" charset="0"/>
                <a:sym typeface="Arial" charset="0"/>
              </a:rPr>
              <a:t>UMGEBUNG</a:t>
            </a:r>
            <a:endParaRPr lang="en-US" sz="600" b="1">
              <a:solidFill>
                <a:srgbClr val="00549F"/>
              </a:solidFill>
              <a:latin typeface="Tahoma" pitchFamily="34" charset="0"/>
              <a:sym typeface="Arial" charset="0"/>
            </a:endParaRPr>
          </a:p>
        </p:txBody>
      </p:sp>
      <p:sp>
        <p:nvSpPr>
          <p:cNvPr id="13322" name="Rectangle 40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KUNDEN-</a:t>
            </a:r>
            <a:b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</a:b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BEGRÜSSUNG</a:t>
            </a:r>
          </a:p>
        </p:txBody>
      </p:sp>
      <p:sp>
        <p:nvSpPr>
          <p:cNvPr id="33" name="Rectangle 408"/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ZUKUNFTSSICHERE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LÖSUNGEN</a:t>
            </a:r>
          </a:p>
        </p:txBody>
      </p:sp>
      <p:sp>
        <p:nvSpPr>
          <p:cNvPr id="13324" name="Rectangle 410"/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3325" name="Rectangle 413"/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TEAMARBEIT &amp;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ZUSAMMENARBEIT</a:t>
            </a:r>
          </a:p>
        </p:txBody>
      </p:sp>
      <p:sp>
        <p:nvSpPr>
          <p:cNvPr id="13326" name="Rectangle 420"/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3327" name="Rectangle 415"/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STANDORTUNABHÄNGIGE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MOBILITÄT</a:t>
            </a:r>
          </a:p>
        </p:txBody>
      </p:sp>
      <p:sp>
        <p:nvSpPr>
          <p:cNvPr id="38" name="Rectangle 417"/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STANDORTINTERNE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MOBILITÄT</a:t>
            </a:r>
          </a:p>
        </p:txBody>
      </p:sp>
      <p:pic>
        <p:nvPicPr>
          <p:cNvPr id="13329" name="Image 4" descr="vle_34front with screen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4213" y="1247775"/>
            <a:ext cx="1303337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1" name="Picture 2" descr="D:\DATA\alcatel\dect\new range\design\VLE photos HD\VLE_desktop charger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623175" y="5364163"/>
            <a:ext cx="804863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2" name="Picture 3" descr="D:\DATA\alcatel\dect\new range\design\VLE photos HD\VLE_left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2075" y="1258888"/>
            <a:ext cx="511175" cy="189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3" name="Picture 3" descr="D:\DATA\alcatel\dect\new range\design\VLE photos HD\VLE_34back on charger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251075" y="1325563"/>
            <a:ext cx="1209675" cy="195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4" name="Picture 2" descr="D:\DATA\alcatel\dect\new range\design\VLE photos HD\VLE_bottom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648075" y="3154363"/>
            <a:ext cx="968375" cy="59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188"/>
          <p:cNvSpPr>
            <a:spLocks noChangeArrowheads="1"/>
          </p:cNvSpPr>
          <p:nvPr/>
        </p:nvSpPr>
        <p:spPr bwMode="auto">
          <a:xfrm>
            <a:off x="215900" y="3967163"/>
            <a:ext cx="2997200" cy="2508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BASISLÖSUNGEN</a:t>
            </a:r>
            <a:endParaRPr lang="en-GB" sz="1400" b="1" u="sng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DECT 500-Telefon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IP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54-geprüft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(gegen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Staub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br>
              <a:rPr lang="de-DE" sz="1100" dirty="0" smtClean="0">
                <a:latin typeface="Tahoma"/>
                <a:cs typeface="+mn-cs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Wasser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geschützt)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Konform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mit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Sicherheitsstandard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BGR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139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 Schutz von Personen, die alleine arbeiten (IWP)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Notfalltaste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Eventprogrammierbare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LED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Farbdisplay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Anzeige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Tastatur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mit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Hintergrundbeleuchtung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Freisprechen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,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Vibrationsalarm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Bluetooth-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Modul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 (optional)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1509" name="Rectangle 189"/>
          <p:cNvSpPr>
            <a:spLocks noChangeArrowheads="1"/>
          </p:cNvSpPr>
          <p:nvPr/>
        </p:nvSpPr>
        <p:spPr bwMode="auto">
          <a:xfrm>
            <a:off x="3184525" y="4246563"/>
            <a:ext cx="290195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Alarmbenachrichtigung</a:t>
            </a:r>
            <a:r>
              <a:rPr lang="en-US" sz="1100" dirty="0" smtClean="0">
                <a:latin typeface="+mn-lt"/>
                <a:cs typeface="+mn-cs"/>
              </a:rPr>
              <a:t> </a:t>
            </a:r>
            <a:endParaRPr lang="en-US" sz="1100" dirty="0">
              <a:latin typeface="+mn-lt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Alarmlokalisierung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*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Totmann-Schaltung*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1514" name="Rectangle 194"/>
          <p:cNvSpPr>
            <a:spLocks noChangeArrowheads="1"/>
          </p:cNvSpPr>
          <p:nvPr/>
        </p:nvSpPr>
        <p:spPr bwMode="auto">
          <a:xfrm>
            <a:off x="3881438" y="1905000"/>
            <a:ext cx="4640262" cy="1646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rgbClr val="00B2A9"/>
              </a:buClr>
              <a:buSzPct val="100000"/>
              <a:defRPr/>
            </a:pPr>
            <a:r>
              <a:rPr lang="en-GB" sz="1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600" b="1" u="sng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VORTEILE</a:t>
            </a:r>
            <a:endParaRPr lang="en-GB" sz="1600" b="1" u="sng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anspruchsvolle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Umgebungen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wie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Fertigung,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Gesundheitswesen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usw.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Alarm-,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Benachrichtigungs-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Lokalisierungsdienste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gekoppelt mit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einem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externen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Alarmserver.</a:t>
            </a:r>
            <a:r>
              <a:rPr lang="en-GB" sz="1400" dirty="0" smtClean="0">
                <a:latin typeface="+mn-lt"/>
                <a:cs typeface="+mn-cs"/>
              </a:rPr>
              <a:t> </a:t>
            </a:r>
            <a:endParaRPr lang="en-GB" sz="1400" dirty="0">
              <a:latin typeface="+mn-lt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Viele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Alarm-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Benachrichtigungsfunktionen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.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3797" name="Image 10" descr="Industrial front 3-4 left in charger.png"/>
          <p:cNvSpPr>
            <a:spLocks noChangeAspect="1"/>
          </p:cNvSpPr>
          <p:nvPr/>
        </p:nvSpPr>
        <p:spPr bwMode="auto">
          <a:xfrm>
            <a:off x="2571750" y="1754188"/>
            <a:ext cx="1068388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  <p:sp>
        <p:nvSpPr>
          <p:cNvPr id="33798" name="Image 212" descr="500 dect rack charger.png"/>
          <p:cNvSpPr>
            <a:spLocks noChangeAspect="1"/>
          </p:cNvSpPr>
          <p:nvPr/>
        </p:nvSpPr>
        <p:spPr bwMode="auto">
          <a:xfrm>
            <a:off x="6742113" y="4473575"/>
            <a:ext cx="12382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CA"/>
          </a:p>
        </p:txBody>
      </p:sp>
      <p:cxnSp>
        <p:nvCxnSpPr>
          <p:cNvPr id="220" name="Straight Connector 219"/>
          <p:cNvCxnSpPr/>
          <p:nvPr/>
        </p:nvCxnSpPr>
        <p:spPr>
          <a:xfrm>
            <a:off x="307975" y="3968750"/>
            <a:ext cx="8537575" cy="1588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800" name="Title 228"/>
          <p:cNvSpPr>
            <a:spLocks noGrp="1"/>
          </p:cNvSpPr>
          <p:nvPr>
            <p:ph type="title"/>
          </p:nvPr>
        </p:nvSpPr>
        <p:spPr>
          <a:xfrm>
            <a:off x="192088" y="233363"/>
            <a:ext cx="8791575" cy="1143000"/>
          </a:xfrm>
        </p:spPr>
        <p:txBody>
          <a:bodyPr/>
          <a:lstStyle/>
          <a:p>
            <a:pPr eaLnBrk="1" hangingPunct="1"/>
            <a:r>
              <a:rPr lang="de-DE" dirty="0" smtClean="0">
                <a:solidFill>
                  <a:srgbClr val="000000"/>
                </a:solidFill>
                <a:ea typeface="ＭＳ Ｐゴシック"/>
              </a:rPr>
              <a:t>DECT 500-TELEFON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STANDORTINTERNE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SPRACHMOBILITÄT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IN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ea typeface="ＭＳ Ｐゴシック"/>
              </a:rPr>
              <a:t>INDUSTRIE-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UMGEBUNGEN</a:t>
            </a:r>
            <a:endParaRPr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32" name="Rectangle 194"/>
          <p:cNvSpPr>
            <a:spLocks noChangeArrowheads="1"/>
          </p:cNvSpPr>
          <p:nvPr/>
        </p:nvSpPr>
        <p:spPr bwMode="auto">
          <a:xfrm>
            <a:off x="5880100" y="4035425"/>
            <a:ext cx="2614613" cy="684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ZUSATZOPTIONEN</a:t>
            </a:r>
            <a:endParaRPr lang="en-GB" sz="1400" b="1" u="sng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Tischladestation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Rack-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Ladegerät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6" name="Rectangle 40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00549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3803" name="Rectangle 40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8" name="Rectangle 40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3805" name="Rectangle 4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3808" name="Rectangle 41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3" name="Rectangle 41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pic>
        <p:nvPicPr>
          <p:cNvPr id="33810" name="Image 10" descr="Industrial front 3-4 left in charger.png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101725" y="1635443"/>
            <a:ext cx="1068388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1" name="Image 212" descr="500 dect rack charger.png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821488" y="4743450"/>
            <a:ext cx="12382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189"/>
          <p:cNvSpPr>
            <a:spLocks noChangeArrowheads="1"/>
          </p:cNvSpPr>
          <p:nvPr/>
        </p:nvSpPr>
        <p:spPr bwMode="auto">
          <a:xfrm>
            <a:off x="5821045" y="5994083"/>
            <a:ext cx="2989263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>
              <a:buClr>
                <a:srgbClr val="8191C9"/>
              </a:buClr>
              <a:buSzPct val="150000"/>
              <a:defRPr/>
            </a:pPr>
            <a:r>
              <a:rPr lang="de-DE" sz="1000" i="1" dirty="0" smtClean="0">
                <a:solidFill>
                  <a:srgbClr val="000000"/>
                </a:solidFill>
                <a:latin typeface="Arial"/>
                <a:ea typeface="ＭＳ Ｐゴシック"/>
              </a:rPr>
              <a:t>*</a:t>
            </a:r>
            <a:r>
              <a:rPr lang="de-DE" sz="1000" i="1" dirty="0" smtClean="0"/>
              <a:t> </a:t>
            </a:r>
            <a:r>
              <a:rPr lang="de-DE" sz="1100" i="1" dirty="0" smtClean="0">
                <a:solidFill>
                  <a:srgbClr val="000000"/>
                </a:solidFill>
                <a:latin typeface="Tahoma"/>
                <a:ea typeface="ＭＳ Ｐゴシック"/>
              </a:rPr>
              <a:t>Verbunden</a:t>
            </a:r>
            <a:r>
              <a:rPr lang="de-DE" sz="1100" i="1" dirty="0" smtClean="0">
                <a:latin typeface="Tahoma"/>
              </a:rPr>
              <a:t> </a:t>
            </a:r>
            <a:r>
              <a:rPr lang="de-DE" sz="1100" i="1" dirty="0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de-DE" sz="1100" i="1" dirty="0" smtClean="0">
                <a:latin typeface="Tahoma"/>
              </a:rPr>
              <a:t> </a:t>
            </a:r>
            <a:r>
              <a:rPr lang="de-DE" sz="1100" i="1" dirty="0" smtClean="0">
                <a:solidFill>
                  <a:srgbClr val="000000"/>
                </a:solidFill>
                <a:latin typeface="Tahoma"/>
                <a:ea typeface="ＭＳ Ｐゴシック"/>
              </a:rPr>
              <a:t>einem</a:t>
            </a:r>
            <a:r>
              <a:rPr lang="de-DE" sz="1100" i="1" dirty="0" smtClean="0">
                <a:latin typeface="Tahoma"/>
              </a:rPr>
              <a:t> </a:t>
            </a:r>
            <a:r>
              <a:rPr lang="de-DE" sz="1100" i="1" dirty="0" smtClean="0">
                <a:solidFill>
                  <a:srgbClr val="000000"/>
                </a:solidFill>
                <a:latin typeface="Tahoma"/>
                <a:ea typeface="ＭＳ Ｐゴシック"/>
              </a:rPr>
              <a:t>externen</a:t>
            </a:r>
            <a:r>
              <a:rPr lang="de-DE" sz="1100" i="1" dirty="0" smtClean="0">
                <a:latin typeface="Tahoma"/>
              </a:rPr>
              <a:t> </a:t>
            </a:r>
            <a:r>
              <a:rPr lang="de-DE" sz="1100" i="1" dirty="0" smtClean="0">
                <a:solidFill>
                  <a:srgbClr val="000000"/>
                </a:solidFill>
                <a:latin typeface="Tahoma"/>
                <a:ea typeface="ＭＳ Ｐゴシック"/>
              </a:rPr>
              <a:t>Alarmserver</a:t>
            </a:r>
            <a:endParaRPr lang="en-US" sz="1100" i="1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2" name="Rectangle 413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3" name="Rectangle 420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pic>
        <p:nvPicPr>
          <p:cNvPr id="24" name="Image 36" descr="500Ex DECT handset.PNG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2627767" y="1624878"/>
            <a:ext cx="964155" cy="1928309"/>
          </a:xfrm>
          <a:prstGeom prst="rect">
            <a:avLst/>
          </a:prstGeom>
        </p:spPr>
      </p:pic>
      <p:sp>
        <p:nvSpPr>
          <p:cNvPr id="25" name="Rectangle 210"/>
          <p:cNvSpPr>
            <a:spLocks noChangeArrowheads="1"/>
          </p:cNvSpPr>
          <p:nvPr/>
        </p:nvSpPr>
        <p:spPr bwMode="auto">
          <a:xfrm>
            <a:off x="867093" y="3554413"/>
            <a:ext cx="14208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en-US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DECT 500</a:t>
            </a:r>
            <a:endParaRPr lang="fr-FR" sz="12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7" name="Rectangle 210"/>
          <p:cNvSpPr>
            <a:spLocks noChangeArrowheads="1"/>
          </p:cNvSpPr>
          <p:nvPr/>
        </p:nvSpPr>
        <p:spPr bwMode="auto">
          <a:xfrm>
            <a:off x="2330133" y="3569653"/>
            <a:ext cx="14208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en-US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DECT 500 EX</a:t>
            </a:r>
            <a:endParaRPr lang="fr-FR" sz="12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684225" y="5242560"/>
            <a:ext cx="3289855" cy="930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8872" indent="-118872" algn="l">
              <a:spcBef>
                <a:spcPts val="396"/>
              </a:spcBef>
              <a:spcAft>
                <a:spcPts val="0"/>
              </a:spcAft>
              <a:buClr>
                <a:srgbClr val="00549F"/>
              </a:buClr>
              <a:buSzPct val="100000"/>
              <a:buFont typeface="Arial"/>
              <a:buChar char="•"/>
            </a:pPr>
            <a:r>
              <a:rPr lang="en-US" sz="1100" b="1" i="0" dirty="0" smtClean="0">
                <a:solidFill>
                  <a:srgbClr val="0070C0"/>
                </a:solidFill>
                <a:latin typeface="Tahoma"/>
                <a:ea typeface="+mn-ea"/>
                <a:cs typeface="Arial"/>
              </a:rPr>
              <a:t>DECT 500 Ex</a:t>
            </a:r>
            <a:r>
              <a:rPr lang="en-US" sz="1100" b="0" i="0" dirty="0" smtClean="0">
                <a:latin typeface="Tahoma"/>
                <a:ea typeface="+mn-ea"/>
                <a:cs typeface="Arial"/>
              </a:rPr>
              <a:t>-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Telefon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ermöglicht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sichere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zuverlässige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mobile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Sprachkommunikation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in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Arbeitsumgebungen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, in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denen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Explosionsgefahr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besteht</a:t>
            </a:r>
            <a:endParaRPr lang="en-US" sz="1100" b="0" i="0" dirty="0">
              <a:latin typeface="Tahoma"/>
              <a:ea typeface="+mn-ea"/>
              <a:cs typeface="Arial"/>
            </a:endParaRPr>
          </a:p>
          <a:p>
            <a:pPr marL="283464" lvl="2" indent="-173736" algn="l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rgbClr val="00549F"/>
              </a:buClr>
              <a:buSzPct val="100000"/>
              <a:buFont typeface="Tahoma"/>
              <a:buChar char="−"/>
            </a:pPr>
            <a:r>
              <a:rPr lang="en-US" sz="110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Headset-Anschluss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6" name="Rectangle 192"/>
          <p:cNvSpPr>
            <a:spLocks noChangeArrowheads="1"/>
          </p:cNvSpPr>
          <p:nvPr/>
        </p:nvSpPr>
        <p:spPr bwMode="auto">
          <a:xfrm>
            <a:off x="241300" y="4043363"/>
            <a:ext cx="2840038" cy="2208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BASISLÖSUNGEN</a:t>
            </a:r>
            <a:endParaRPr lang="en-GB" sz="1400" b="1" u="sng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Alcatel-Lucent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OmniTouch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8118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br>
              <a:rPr lang="en-GB" sz="1100" dirty="0" smtClean="0">
                <a:latin typeface="Tahoma"/>
                <a:cs typeface="+mn-cs"/>
              </a:rPr>
            </a:b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8128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WLAN-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Telefone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IEEE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802.11a/b/g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Radio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4</a:t>
            </a:r>
            <a:r>
              <a:rPr lang="en-GB" sz="1100" dirty="0" smtClean="0">
                <a:latin typeface="Tahoma"/>
                <a:cs typeface="+mn-cs"/>
              </a:rPr>
              <a:t> 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Navigationstasten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3</a:t>
            </a:r>
            <a:r>
              <a:rPr lang="en-GB" sz="1100" dirty="0" smtClean="0">
                <a:latin typeface="Tahoma"/>
                <a:cs typeface="+mn-cs"/>
              </a:rPr>
              <a:t> 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Softkeys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Schwarz-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Weiß-Grafikdisplay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bei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OmniTouch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8118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Farbdisplay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br>
              <a:rPr lang="en-GB" sz="1100" dirty="0" smtClean="0">
                <a:latin typeface="Tahoma"/>
                <a:cs typeface="+mn-cs"/>
              </a:rPr>
            </a:b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bei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OmniTouch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8128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Display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mit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Hintergrundbeleuchtung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Lautsprecher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bei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OmniTouch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8128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Vibrationsalarm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IP 44-konform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2537" name="Rectangle 193"/>
          <p:cNvSpPr>
            <a:spLocks noChangeArrowheads="1"/>
          </p:cNvSpPr>
          <p:nvPr/>
        </p:nvSpPr>
        <p:spPr bwMode="auto">
          <a:xfrm>
            <a:off x="2957513" y="4349750"/>
            <a:ext cx="235743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Quality-of-Service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(QoS)</a:t>
            </a:r>
            <a:r>
              <a:rPr lang="de-DE" sz="1100" dirty="0" smtClean="0">
                <a:latin typeface="Tahoma"/>
                <a:cs typeface="+mn-cs"/>
              </a:rPr>
              <a:t/>
            </a:r>
            <a:br>
              <a:rPr lang="de-DE" sz="1100" dirty="0" smtClean="0">
                <a:latin typeface="Tahoma"/>
                <a:cs typeface="+mn-cs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(IEEE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802.11e,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WMM)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Zusatzfunktion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des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br>
              <a:rPr lang="en-US" sz="1100" dirty="0" smtClean="0">
                <a:latin typeface="Tahoma"/>
                <a:cs typeface="+mn-cs"/>
              </a:rPr>
            </a:b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OmniTouch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8128: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Push-to-talk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2538" name="Rectangle 194"/>
          <p:cNvSpPr>
            <a:spLocks noChangeArrowheads="1"/>
          </p:cNvSpPr>
          <p:nvPr/>
        </p:nvSpPr>
        <p:spPr bwMode="auto">
          <a:xfrm>
            <a:off x="5410200" y="4030663"/>
            <a:ext cx="2676525" cy="1869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ZUSATZOPTIONEN</a:t>
            </a:r>
            <a:endParaRPr lang="en-GB" sz="1400" b="1" u="sng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Basisladestation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Akku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mit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normaler/höherer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br>
              <a:rPr lang="en-GB" sz="1100" dirty="0" smtClean="0">
                <a:latin typeface="Tahoma"/>
                <a:cs typeface="+mn-cs"/>
              </a:rPr>
            </a:b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Kapazität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Office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Rack-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Ladegerät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Office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Rack-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Ladegerät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Akkus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Leder-Tragetasche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Standard-Clip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Drehclip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Headset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2539" name="Rectangle 195"/>
          <p:cNvSpPr>
            <a:spLocks noChangeArrowheads="1"/>
          </p:cNvSpPr>
          <p:nvPr/>
        </p:nvSpPr>
        <p:spPr bwMode="auto">
          <a:xfrm>
            <a:off x="5146675" y="1343025"/>
            <a:ext cx="3327400" cy="2662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rgbClr val="00B2A9"/>
              </a:buClr>
              <a:buSzPct val="100000"/>
              <a:defRPr/>
            </a:pPr>
            <a:r>
              <a:rPr lang="en-GB" sz="1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600" b="1" u="sng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VORTEILE</a:t>
            </a:r>
            <a:endParaRPr lang="en-GB" sz="1600" b="1" u="sng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Bietet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eine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einheitliche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Wi-Fi-Infrastruktur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Sprache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Daten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Umgehende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Beantwortung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von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Kundenanrufen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unabhängig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vom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Aufenthaltsort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innerhalb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des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Büros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Kommunikation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unterwegs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mit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Sprach-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und/oder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Datengeräten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Geringere</a:t>
            </a:r>
            <a:r>
              <a:rPr lang="en-US" sz="1400" dirty="0" smtClean="0">
                <a:latin typeface="Tahoma"/>
                <a:cs typeface="+mn-cs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Gesamtbetriebskosten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Abwärtskompatibel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pic>
        <p:nvPicPr>
          <p:cNvPr id="34822" name="Image 208" descr="OT 8118 front IMG_2804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82663" y="1436688"/>
            <a:ext cx="828675" cy="204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Image 209" descr="OT 8128 front IMG_2807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21113" y="1538288"/>
            <a:ext cx="804862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4" name="Rectangle 210"/>
          <p:cNvSpPr>
            <a:spLocks noChangeArrowheads="1"/>
          </p:cNvSpPr>
          <p:nvPr/>
        </p:nvSpPr>
        <p:spPr bwMode="auto">
          <a:xfrm>
            <a:off x="684213" y="3478213"/>
            <a:ext cx="14208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en-US" sz="1200" smtClean="0">
                <a:solidFill>
                  <a:srgbClr val="000000"/>
                </a:solidFill>
                <a:latin typeface="Tahoma"/>
                <a:ea typeface="ＭＳ Ｐゴシック"/>
              </a:rPr>
              <a:t>OmniTouch</a:t>
            </a:r>
            <a:r>
              <a:rPr lang="en-US" sz="1200" smtClean="0">
                <a:latin typeface="Tahoma"/>
              </a:rPr>
              <a:t> </a:t>
            </a:r>
            <a:r>
              <a:rPr lang="en-US" sz="1200" smtClean="0">
                <a:solidFill>
                  <a:srgbClr val="000000"/>
                </a:solidFill>
                <a:latin typeface="Tahoma"/>
                <a:ea typeface="ＭＳ Ｐゴシック"/>
              </a:rPr>
              <a:t>8118</a:t>
            </a:r>
            <a:endParaRPr lang="fr-FR" sz="120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34825" name="Rectangle 211"/>
          <p:cNvSpPr>
            <a:spLocks noChangeArrowheads="1"/>
          </p:cNvSpPr>
          <p:nvPr/>
        </p:nvSpPr>
        <p:spPr bwMode="auto">
          <a:xfrm>
            <a:off x="3497263" y="3478213"/>
            <a:ext cx="14795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en-US" sz="1200" smtClean="0">
                <a:solidFill>
                  <a:srgbClr val="000000"/>
                </a:solidFill>
                <a:latin typeface="Tahoma"/>
                <a:ea typeface="ＭＳ Ｐゴシック"/>
              </a:rPr>
              <a:t>OmniTouch</a:t>
            </a:r>
            <a:r>
              <a:rPr lang="en-US" sz="1200" smtClean="0">
                <a:latin typeface="Tahoma"/>
              </a:rPr>
              <a:t> </a:t>
            </a:r>
            <a:r>
              <a:rPr lang="en-US" sz="1200" smtClean="0">
                <a:solidFill>
                  <a:srgbClr val="000000"/>
                </a:solidFill>
                <a:latin typeface="Tahoma"/>
                <a:ea typeface="ＭＳ Ｐゴシック"/>
              </a:rPr>
              <a:t>8128</a:t>
            </a:r>
            <a:endParaRPr lang="fr-FR" sz="120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pic>
        <p:nvPicPr>
          <p:cNvPr id="34826" name="Image 212" descr="8128 left side.png"/>
          <p:cNvPicPr>
            <a:picLocks noChangeAspect="1"/>
          </p:cNvPicPr>
          <p:nvPr/>
        </p:nvPicPr>
        <p:blipFill>
          <a:blip r:embed="rId5" cstate="email">
            <a:lum bright="20000"/>
          </a:blip>
          <a:srcRect/>
          <a:stretch>
            <a:fillRect/>
          </a:stretch>
        </p:blipFill>
        <p:spPr bwMode="auto">
          <a:xfrm>
            <a:off x="3074988" y="1527175"/>
            <a:ext cx="56197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7" name="Picture 9" descr="charging_rack_ascom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r="-570"/>
          <a:stretch>
            <a:fillRect/>
          </a:stretch>
        </p:blipFill>
        <p:spPr bwMode="auto">
          <a:xfrm>
            <a:off x="6762750" y="5314950"/>
            <a:ext cx="1362075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8" name="Picture 12" descr="standard_clip_d6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766050" y="4606925"/>
            <a:ext cx="44608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9" name="Image 215" descr="8128 right side.png"/>
          <p:cNvPicPr>
            <a:picLocks noChangeAspect="1"/>
          </p:cNvPicPr>
          <p:nvPr/>
        </p:nvPicPr>
        <p:blipFill>
          <a:blip r:embed="rId8" cstate="email">
            <a:lum bright="20000"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7300" y="1501775"/>
            <a:ext cx="501650" cy="199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3" name="Straight Connector 212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31" name="Title 2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PROFESSIONELLE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WLAN-TELEFONE</a:t>
            </a:r>
            <a:r>
              <a:rPr lang="de-DE" dirty="0" smtClean="0">
                <a:latin typeface="Tahoma"/>
              </a:rPr>
              <a:t> </a:t>
            </a:r>
            <a:br>
              <a:rPr lang="de-DE" dirty="0" smtClean="0">
                <a:latin typeface="Tahoma"/>
              </a:rPr>
            </a:b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STANDORTINTERNE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SPRACH-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DATENMOBILITÄT</a:t>
            </a:r>
            <a:endParaRPr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32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00549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4833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4" name="Rectangle 408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4835" name="Rectangle 410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4837" name="Rectangle 420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4838" name="Rectangle 415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9" name="Rectangle 417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4" name="Rectangle 413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Rectangle 193"/>
          <p:cNvSpPr>
            <a:spLocks noChangeArrowheads="1"/>
          </p:cNvSpPr>
          <p:nvPr/>
        </p:nvSpPr>
        <p:spPr bwMode="auto">
          <a:xfrm>
            <a:off x="241300" y="4094163"/>
            <a:ext cx="2490788" cy="1700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BASISLÖSUNGEN</a:t>
            </a:r>
            <a:endParaRPr lang="en-GB" sz="1400" b="1" u="sng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PIMphony Basic ist immer für </a:t>
            </a:r>
            <a:b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alle Nutzer enthalten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Intuitive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Oberfläche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br>
              <a:rPr lang="de-DE" sz="1100" dirty="0" smtClean="0">
                <a:latin typeface="Tahoma"/>
                <a:cs typeface="+mn-cs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die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Anrufsteuerung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Zentrales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Anrufprotokoll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Programmierbare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Softkeys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br>
              <a:rPr lang="en-GB" sz="1100" dirty="0" smtClean="0">
                <a:latin typeface="Tahoma"/>
                <a:cs typeface="+mn-cs"/>
              </a:rPr>
            </a:b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Anrufe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Aktivierung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des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Nomadic-Modus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3561" name="Rectangle 194"/>
          <p:cNvSpPr>
            <a:spLocks noChangeArrowheads="1"/>
          </p:cNvSpPr>
          <p:nvPr/>
        </p:nvSpPr>
        <p:spPr bwMode="auto">
          <a:xfrm>
            <a:off x="2932113" y="4094163"/>
            <a:ext cx="3259137" cy="1700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ZUSATZOPTIONEN</a:t>
            </a:r>
            <a:endParaRPr lang="en-GB" sz="1400" b="1" u="sng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PIMphony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 Pro: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Interaktion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mit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br>
              <a:rPr lang="en-GB" sz="1100" dirty="0" smtClean="0">
                <a:latin typeface="Tahoma"/>
                <a:cs typeface="+mn-cs"/>
              </a:rPr>
            </a:b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PIMphony-Anwendung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(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Bildschirm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-Popup),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Voice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Mail-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Verwaltung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PIMphony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Team: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Assistenten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-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br>
              <a:rPr lang="en-GB" sz="1100" dirty="0" smtClean="0">
                <a:latin typeface="Tahoma"/>
                <a:cs typeface="+mn-cs"/>
              </a:rPr>
            </a:b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Supervisor-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Funktionen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PIMphony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Attendant: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PC-basierte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Vermittlung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einzelne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oder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mehrere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Standorte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PIMphony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IP: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lokal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oder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aus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der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Ferne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nutzbar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3562" name="Rectangle 195"/>
          <p:cNvSpPr>
            <a:spLocks noChangeArrowheads="1"/>
          </p:cNvSpPr>
          <p:nvPr/>
        </p:nvSpPr>
        <p:spPr bwMode="auto">
          <a:xfrm>
            <a:off x="5387975" y="1525588"/>
            <a:ext cx="3592513" cy="2054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600" b="1" u="sng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VORTEILE</a:t>
            </a:r>
            <a:endParaRPr lang="en-GB" sz="1600" b="1" u="sng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Vereinfachung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des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Telefonbetriebs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Effizienzsteigerung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Zeiteinsparung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Anrufverfolgung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bei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Abwesenheit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Kein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Anruf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wird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verpasst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!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buFont typeface="Arial" charset="0"/>
              <a:buChar char="•"/>
              <a:defRPr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Höhere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Kundenzufriedenheit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4"/>
              </a:buClr>
              <a:buSzPct val="100000"/>
              <a:defRPr/>
            </a:pP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pic>
        <p:nvPicPr>
          <p:cNvPr id="35845" name="Picture 211" descr="voicemail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7550" y="1201738"/>
            <a:ext cx="2828925" cy="93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216" descr="callboard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42988" y="1870075"/>
            <a:ext cx="37465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212" descr="aocphone-Conference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622425" y="2441575"/>
            <a:ext cx="3562350" cy="139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7" name="Straight Connector 206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9" name="Title 2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PIMPHONY</a:t>
            </a:r>
            <a:r>
              <a:rPr lang="de-DE" dirty="0" smtClean="0">
                <a:latin typeface="Tahoma"/>
              </a:rPr>
              <a:t> </a:t>
            </a:r>
            <a:br>
              <a:rPr lang="de-DE" dirty="0" smtClean="0">
                <a:latin typeface="Tahoma"/>
              </a:rPr>
            </a:b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IHR</a:t>
            </a:r>
            <a:r>
              <a:rPr lang="de-DE" dirty="0" smtClean="0">
                <a:latin typeface="Tahoma"/>
              </a:rPr>
              <a:t> </a:t>
            </a: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PERSÖNLICHER</a:t>
            </a:r>
            <a:r>
              <a:rPr lang="de-DE" dirty="0" smtClean="0">
                <a:latin typeface="Tahoma"/>
              </a:rPr>
              <a:t> </a:t>
            </a: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KOMMUNIKATIONSMANAGER</a:t>
            </a:r>
            <a:endParaRPr b="0"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6" name="Rectangle 40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00549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00549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00549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5851" name="Rectangle 40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3625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8" name="Rectangle 408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5853" name="Rectangle 41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5855" name="Rectangle 42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5856" name="Rectangle 415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3" name="Rectangle 417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8" name="Rectangle 413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40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9" name="Rectangle 41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34B233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34B233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34B233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34B233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6870" name="Title 4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000000"/>
                </a:solidFill>
                <a:latin typeface="Tahoma"/>
                <a:ea typeface="ＭＳ Ｐゴシック"/>
              </a:rPr>
              <a:t>STANDORTINTERNE</a:t>
            </a:r>
            <a:r>
              <a:rPr lang="en-US" smtClean="0">
                <a:latin typeface="Tahoma"/>
              </a:rPr>
              <a:t/>
            </a:r>
            <a:br>
              <a:rPr lang="en-US" smtClean="0">
                <a:latin typeface="Tahoma"/>
              </a:rPr>
            </a:br>
            <a:r>
              <a:rPr lang="en-US" smtClean="0">
                <a:solidFill>
                  <a:srgbClr val="000000"/>
                </a:solidFill>
                <a:latin typeface="Tahoma"/>
                <a:ea typeface="ＭＳ Ｐゴシック"/>
              </a:rPr>
              <a:t>MOBILITÄT</a:t>
            </a:r>
            <a:endParaRPr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16" name="Rectangle 40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6874" name="Rectangle 4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6876" name="Rectangle 42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6877" name="Rectangle 415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6878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5" name="Text Placeholder 31"/>
          <p:cNvSpPr txBox="1">
            <a:spLocks/>
          </p:cNvSpPr>
          <p:nvPr/>
        </p:nvSpPr>
        <p:spPr bwMode="auto">
          <a:xfrm>
            <a:off x="268742" y="2479615"/>
            <a:ext cx="3985758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0" rIns="0" bIns="0" numCol="1" anchor="t" anchorCtr="0" compatLnSpc="1">
            <a:prstTxWarp prst="textNoShape">
              <a:avLst/>
            </a:prstTxWarp>
          </a:bodyPr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6639B7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4B233"/>
                </a:solidFill>
                <a:effectLst/>
                <a:uLnTx/>
                <a:uFillTx/>
                <a:latin typeface="Tahoma"/>
                <a:ea typeface="+mj-ea"/>
                <a:cs typeface="+mj-cs"/>
              </a:rPr>
              <a:t> 	</a:t>
            </a:r>
            <a:r>
              <a:rPr kumimoji="0" lang="en-GB" sz="2000" b="1" strike="noStrike" kern="1200" cap="none" spc="0" normalizeH="0" noProof="0" dirty="0" smtClean="0">
                <a:ln>
                  <a:noFill/>
                </a:ln>
                <a:solidFill>
                  <a:srgbClr val="34B233"/>
                </a:solidFill>
                <a:uLnTx/>
                <a:uFillTx/>
                <a:latin typeface="Tahoma"/>
                <a:ea typeface="ＭＳ Ｐゴシック"/>
                <a:cs typeface="+mj-cs"/>
              </a:rPr>
              <a:t>UNSERE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4B233"/>
                </a:solidFill>
                <a:effectLst/>
                <a:uLnTx/>
                <a:uFillTx/>
                <a:latin typeface="Tahoma"/>
                <a:ea typeface="+mj-ea"/>
                <a:cs typeface="+mj-cs"/>
              </a:rPr>
              <a:t> </a:t>
            </a:r>
            <a:r>
              <a:rPr kumimoji="0" lang="en-GB" sz="2000" b="1" strike="noStrike" kern="1200" cap="none" spc="0" normalizeH="0" noProof="0" dirty="0" smtClean="0">
                <a:ln>
                  <a:noFill/>
                </a:ln>
                <a:solidFill>
                  <a:srgbClr val="34B233"/>
                </a:solidFill>
                <a:uLnTx/>
                <a:uFillTx/>
                <a:latin typeface="Tahoma"/>
                <a:ea typeface="ＭＳ Ｐゴシック"/>
                <a:cs typeface="+mj-cs"/>
              </a:rPr>
              <a:t>LÖSUNGEN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Standortinterne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GB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Sprachmobilität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b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</a:br>
            <a:r>
              <a:rPr kumimoji="0" lang="en-GB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mit</a:t>
            </a:r>
            <a:r>
              <a:rPr kumimoji="0" lang="en-GB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GB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DECT</a:t>
            </a: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GB" dirty="0" err="1" smtClean="0">
                <a:latin typeface="Tahoma"/>
              </a:rPr>
              <a:t>Standortinterne</a:t>
            </a:r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latin typeface="Tahoma"/>
              </a:rPr>
              <a:t>Sprachmobilität</a:t>
            </a:r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latin typeface="Tahoma"/>
              </a:rPr>
              <a:t>mit</a:t>
            </a:r>
            <a:r>
              <a:rPr lang="en-GB" dirty="0" smtClean="0">
                <a:latin typeface="Tahoma"/>
              </a:rPr>
              <a:t> IP-DECT</a:t>
            </a:r>
            <a:endParaRPr kumimoji="0" lang="en-GB" strike="noStrike" kern="1200" cap="none" spc="0" normalizeH="0" noProof="0" dirty="0" smtClean="0">
              <a:ln>
                <a:noFill/>
              </a:ln>
              <a:solidFill>
                <a:srgbClr val="000000"/>
              </a:solidFill>
              <a:uLnTx/>
              <a:uFillTx/>
              <a:latin typeface="Tahoma"/>
              <a:ea typeface="ＭＳ Ｐゴシック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de-D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Standortinterne</a:t>
            </a:r>
            <a:r>
              <a:rPr kumimoji="0" lang="de-D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de-D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Sprach-</a:t>
            </a:r>
            <a:r>
              <a:rPr kumimoji="0" lang="de-D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de-D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und</a:t>
            </a:r>
            <a:r>
              <a:rPr kumimoji="0" lang="de-D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de-D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Datenmobilität</a:t>
            </a:r>
            <a:r>
              <a:rPr kumimoji="0" lang="de-D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de-D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mit</a:t>
            </a:r>
            <a:r>
              <a:rPr kumimoji="0" lang="de-DE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de-D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Wi-Fi</a:t>
            </a:r>
            <a:endParaRPr kumimoji="0" lang="en-GB" strike="noStrike" kern="1200" cap="none" spc="0" normalizeH="0" noProof="0" dirty="0" smtClean="0">
              <a:ln>
                <a:noFill/>
              </a:ln>
              <a:solidFill>
                <a:srgbClr val="000000"/>
              </a:solidFill>
              <a:uLnTx/>
              <a:uFillTx/>
              <a:latin typeface="Tahoma"/>
              <a:ea typeface="ＭＳ Ｐゴシック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28146" y="1326926"/>
            <a:ext cx="3746954" cy="1018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fontAlgn="auto">
              <a:spcBef>
                <a:spcPct val="20000"/>
              </a:spcBef>
              <a:spcAft>
                <a:spcPts val="300"/>
              </a:spcAft>
              <a:buClr>
                <a:srgbClr val="00B2A9"/>
              </a:buClr>
              <a:defRPr/>
            </a:pPr>
            <a:r>
              <a:rPr lang="en-GB" sz="2000" b="1" dirty="0" smtClean="0">
                <a:solidFill>
                  <a:srgbClr val="34B233"/>
                </a:solidFill>
                <a:latin typeface="Tahoma"/>
                <a:ea typeface="+mj-ea"/>
                <a:cs typeface="+mj-cs"/>
              </a:rPr>
              <a:t>	</a:t>
            </a:r>
            <a:r>
              <a:rPr lang="en-GB" sz="2000" b="1" dirty="0" smtClean="0">
                <a:solidFill>
                  <a:srgbClr val="34B233"/>
                </a:solidFill>
                <a:latin typeface="Tahoma"/>
                <a:ea typeface="ＭＳ Ｐゴシック"/>
                <a:cs typeface="+mj-cs"/>
              </a:rPr>
              <a:t>IHRE</a:t>
            </a:r>
            <a:r>
              <a:rPr lang="en-GB" sz="2000" b="1" dirty="0" smtClean="0">
                <a:solidFill>
                  <a:srgbClr val="34B233"/>
                </a:solidFill>
                <a:latin typeface="Tahoma"/>
                <a:ea typeface="+mj-ea"/>
                <a:cs typeface="+mj-cs"/>
              </a:rPr>
              <a:t> </a:t>
            </a:r>
            <a:r>
              <a:rPr lang="en-GB" sz="2000" b="1" dirty="0" smtClean="0">
                <a:solidFill>
                  <a:srgbClr val="34B233"/>
                </a:solidFill>
                <a:latin typeface="Tahoma"/>
                <a:ea typeface="ＭＳ Ｐゴシック"/>
                <a:cs typeface="+mj-cs"/>
              </a:rPr>
              <a:t>ANFORDERUNG</a:t>
            </a:r>
            <a:endParaRPr lang="en-GB" sz="2000" b="1" dirty="0">
              <a:solidFill>
                <a:srgbClr val="34B233"/>
              </a:solidFill>
              <a:latin typeface="Tahoma"/>
              <a:ea typeface="ＭＳ Ｐゴシック"/>
              <a:cs typeface="+mj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Überall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im</a:t>
            </a:r>
            <a:r>
              <a:rPr lang="de-DE" dirty="0" smtClean="0">
                <a:latin typeface="Tahoma"/>
                <a:cs typeface="+mn-cs"/>
              </a:rPr>
              <a:t> </a:t>
            </a:r>
            <a:br>
              <a:rPr lang="de-DE" dirty="0" smtClean="0">
                <a:latin typeface="Tahoma"/>
                <a:cs typeface="+mn-cs"/>
              </a:rPr>
            </a:b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Büro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erreichbar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sein</a:t>
            </a:r>
            <a:endParaRPr lang="en-US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pic>
        <p:nvPicPr>
          <p:cNvPr id="18" name="Picture 4" descr="3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239623" y="1475833"/>
            <a:ext cx="2489494" cy="2633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Rectangle 413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8" name="Rectangle 193"/>
          <p:cNvSpPr>
            <a:spLocks noChangeArrowheads="1"/>
          </p:cNvSpPr>
          <p:nvPr/>
        </p:nvSpPr>
        <p:spPr bwMode="auto">
          <a:xfrm>
            <a:off x="3239254" y="1901845"/>
            <a:ext cx="4919662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rgbClr val="00B2A9"/>
              </a:buClr>
              <a:buSzPct val="100000"/>
              <a:defRPr/>
            </a:pPr>
            <a:r>
              <a:rPr lang="en-GB" sz="1600" b="1" dirty="0" smtClean="0">
                <a:solidFill>
                  <a:srgbClr val="34B233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600" b="1" u="sng" dirty="0" smtClean="0">
                <a:solidFill>
                  <a:srgbClr val="34B233"/>
                </a:solidFill>
                <a:latin typeface="Tahoma"/>
                <a:ea typeface="ＭＳ Ｐゴシック"/>
                <a:cs typeface="+mn-cs"/>
              </a:rPr>
              <a:t>VORTEILE</a:t>
            </a:r>
            <a:endParaRPr lang="en-GB" sz="1600" b="1" u="sng" dirty="0">
              <a:solidFill>
                <a:srgbClr val="34B233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SzPct val="100000"/>
              <a:buFont typeface="Arial" charset="0"/>
              <a:buChar char="•"/>
              <a:defRPr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Mobilität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im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Gebäude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im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Freien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mit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mehreren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Zellen,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Roaming,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Handover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Sicherheit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SzPct val="100000"/>
              <a:buFont typeface="Arial" charset="0"/>
              <a:buChar char="•"/>
              <a:defRPr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Identische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Leistungsmerkmale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wie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bei Systemtelefonen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5609" name="Rectangle 194"/>
          <p:cNvSpPr>
            <a:spLocks noChangeArrowheads="1"/>
          </p:cNvSpPr>
          <p:nvPr/>
        </p:nvSpPr>
        <p:spPr bwMode="auto">
          <a:xfrm>
            <a:off x="2676525" y="4094163"/>
            <a:ext cx="3108325" cy="1023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34B233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34B233"/>
                </a:solidFill>
                <a:latin typeface="Tahoma"/>
                <a:ea typeface="ＭＳ Ｐゴシック"/>
                <a:cs typeface="+mn-cs"/>
              </a:rPr>
              <a:t>ZUSATZOPTIONEN</a:t>
            </a:r>
            <a:endParaRPr lang="en-GB" sz="1400" b="1" u="sng" dirty="0">
              <a:solidFill>
                <a:srgbClr val="34B233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Basisstationen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den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Außeneinsatz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Äußerst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robuste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Basisstation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Verstärker-/Richtantenne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zur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br>
              <a:rPr lang="de-DE" sz="1100" dirty="0" smtClean="0">
                <a:latin typeface="Tahoma"/>
                <a:cs typeface="+mn-cs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Optimierung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des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Versorgungsbereichs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5610" name="Rectangle 195"/>
          <p:cNvSpPr>
            <a:spLocks noChangeArrowheads="1"/>
          </p:cNvSpPr>
          <p:nvPr/>
        </p:nvSpPr>
        <p:spPr bwMode="auto">
          <a:xfrm>
            <a:off x="241300" y="4094163"/>
            <a:ext cx="2430463" cy="1869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34B233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34B233"/>
                </a:solidFill>
                <a:latin typeface="Tahoma"/>
                <a:ea typeface="ＭＳ Ｐゴシック"/>
                <a:cs typeface="+mn-cs"/>
              </a:rPr>
              <a:t>BASISLÖSUNGEN</a:t>
            </a:r>
            <a:endParaRPr lang="en-GB" sz="1400" b="1" u="sng" dirty="0">
              <a:solidFill>
                <a:srgbClr val="34B233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DECT-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Basisstationen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br>
              <a:rPr lang="en-GB" sz="1100" dirty="0" smtClean="0">
                <a:latin typeface="Tahoma"/>
                <a:cs typeface="+mn-cs"/>
              </a:rPr>
            </a:b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den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Inneneinsatz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Hohe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Verkehrskapazität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Bis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6</a:t>
            </a:r>
            <a:r>
              <a:rPr lang="en-GB" sz="1100" dirty="0" smtClean="0">
                <a:latin typeface="Tahoma"/>
                <a:cs typeface="+mn-cs"/>
              </a:rPr>
              <a:t> 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Kanäle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Externe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Stromversorgung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Umfassende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Unterstützung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br>
              <a:rPr lang="de-DE" sz="1100" dirty="0" smtClean="0">
                <a:latin typeface="Tahoma"/>
                <a:cs typeface="+mn-cs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Roaming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Handover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Alcatel-Lucent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400, 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8232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br>
              <a:rPr lang="en-GB" sz="1100" dirty="0" smtClean="0">
                <a:latin typeface="Tahoma"/>
                <a:cs typeface="+mn-cs"/>
              </a:rPr>
            </a:b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500 DECT-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Telefone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pic>
        <p:nvPicPr>
          <p:cNvPr id="37893" name="Object 196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62600" y="4394200"/>
            <a:ext cx="30384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198" descr="3-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50705" y="1594055"/>
            <a:ext cx="1446212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29" name="Text Box 326"/>
          <p:cNvSpPr txBox="1">
            <a:spLocks noChangeArrowheads="1"/>
          </p:cNvSpPr>
          <p:nvPr/>
        </p:nvSpPr>
        <p:spPr bwMode="auto">
          <a:xfrm>
            <a:off x="2686050" y="5013325"/>
            <a:ext cx="2800350" cy="1273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Alcatel-Lucent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300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Ex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DECT-Telefon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ermöglicht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sichere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zuverlässige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mobile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Sprachkommunikation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Arbeitsumgebungen,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denen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br>
              <a:rPr lang="de-DE" sz="1100" dirty="0" smtClean="0">
                <a:latin typeface="Tahoma"/>
                <a:cs typeface="+mn-cs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Explosionsgefahr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besteht.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287338" lvl="2" indent="-171450" eaLnBrk="0" hangingPunct="0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chemeClr val="accent3"/>
              </a:buClr>
              <a:buSzPct val="100000"/>
              <a:buFont typeface="Tahoma" pitchFamily="34" charset="0"/>
              <a:buChar char="−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Mit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Headset-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Anschluss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287338" lvl="2" indent="-171450" eaLnBrk="0" hangingPunct="0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chemeClr val="accent3"/>
              </a:buClr>
              <a:buSzPct val="100000"/>
              <a:buFont typeface="Tahoma" pitchFamily="34" charset="0"/>
              <a:buChar char="−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Spezielle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Hülle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Headset-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Kabel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cxnSp>
        <p:nvCxnSpPr>
          <p:cNvPr id="215" name="Straight Connector 214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97" name="Title 215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45525" cy="1143000"/>
          </a:xfrm>
        </p:spPr>
        <p:txBody>
          <a:bodyPr/>
          <a:lstStyle/>
          <a:p>
            <a:pPr eaLnBrk="1" hangingPunct="1"/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STANDORTINTERNE</a:t>
            </a:r>
            <a:r>
              <a:rPr lang="en-GB" dirty="0" smtClean="0">
                <a:latin typeface="Tahoma"/>
              </a:rPr>
              <a:t/>
            </a:r>
            <a:br>
              <a:rPr lang="en-GB" dirty="0" smtClean="0">
                <a:latin typeface="Tahoma"/>
              </a:rPr>
            </a:b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SPRACHMOBILITÄT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DECT</a:t>
            </a:r>
            <a:endParaRPr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18" name="Rectangle 40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9" name="Rectangle 41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34B233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34B233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34B233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34B233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1" name="Rectangle 40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7901" name="Rectangle 41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7904" name="Rectangle 4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7905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0" name="Rectangle 413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2" name="Rectangle 420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1"/>
          <p:cNvSpPr>
            <a:spLocks noGrp="1"/>
          </p:cNvSpPr>
          <p:nvPr>
            <p:ph idx="1"/>
          </p:nvPr>
        </p:nvSpPr>
        <p:spPr>
          <a:xfrm>
            <a:off x="249238" y="1431925"/>
            <a:ext cx="8588375" cy="1998663"/>
          </a:xfrm>
        </p:spPr>
        <p:txBody>
          <a:bodyPr/>
          <a:lstStyle/>
          <a:p>
            <a:pPr eaLnBrk="1" hangingPunct="1"/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Über</a:t>
            </a:r>
            <a:r>
              <a:rPr lang="de-DE" dirty="0" smtClean="0">
                <a:latin typeface="Tahoma"/>
              </a:rPr>
              <a:t> </a:t>
            </a:r>
            <a:r>
              <a:rPr lang="de-DE" b="1" dirty="0" smtClean="0">
                <a:solidFill>
                  <a:srgbClr val="6639B7"/>
                </a:solidFill>
                <a:latin typeface="Tahoma"/>
                <a:ea typeface="ＭＳ Ｐゴシック"/>
              </a:rPr>
              <a:t>1.500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Vertriebspartner.</a:t>
            </a:r>
            <a:endParaRPr lang="en-GB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eaLnBrk="1" hangingPunct="1"/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Über</a:t>
            </a:r>
            <a:r>
              <a:rPr lang="de-DE" dirty="0" smtClean="0">
                <a:latin typeface="Tahoma"/>
              </a:rPr>
              <a:t> </a:t>
            </a:r>
            <a:r>
              <a:rPr lang="de-DE" b="1" dirty="0" smtClean="0">
                <a:solidFill>
                  <a:srgbClr val="6639B7"/>
                </a:solidFill>
                <a:latin typeface="Tahoma"/>
                <a:ea typeface="ＭＳ Ｐゴシック"/>
              </a:rPr>
              <a:t>660.000</a:t>
            </a:r>
            <a:r>
              <a:rPr lang="de-DE" dirty="0" smtClean="0">
                <a:latin typeface="Tahoma"/>
              </a:rPr>
              <a:t> 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Unternehmen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haben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sich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die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nachhaltige</a:t>
            </a:r>
            <a:r>
              <a:rPr lang="de-DE" dirty="0" smtClean="0">
                <a:latin typeface="Tahoma"/>
              </a:rPr>
              <a:t> </a:t>
            </a:r>
            <a:br>
              <a:rPr lang="de-DE" dirty="0" smtClean="0">
                <a:latin typeface="Tahoma"/>
              </a:rPr>
            </a:br>
            <a:r>
              <a:rPr lang="de-DE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de-DE" dirty="0" smtClean="0">
                <a:latin typeface="Tahoma"/>
              </a:rPr>
              <a:t> </a:t>
            </a:r>
            <a:r>
              <a:rPr lang="de-DE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OpenTouch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 </a:t>
            </a:r>
            <a:r>
              <a:rPr lang="de-DE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Suite</a:t>
            </a:r>
            <a:r>
              <a:rPr lang="de-DE" baseline="300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TM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 für KMU entschieden.</a:t>
            </a:r>
            <a:endParaRPr lang="en-GB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eaLnBrk="1" hangingPunct="1"/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Über</a:t>
            </a:r>
            <a:r>
              <a:rPr lang="de-DE" dirty="0" smtClean="0">
                <a:latin typeface="Tahoma"/>
              </a:rPr>
              <a:t> </a:t>
            </a:r>
            <a:r>
              <a:rPr lang="de-DE" b="1" dirty="0" smtClean="0">
                <a:solidFill>
                  <a:srgbClr val="6639B7"/>
                </a:solidFill>
                <a:latin typeface="Tahoma"/>
                <a:ea typeface="ＭＳ Ｐゴシック"/>
              </a:rPr>
              <a:t>17 Millionen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Benutzer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profitieren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bereits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von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den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Vorteilen.</a:t>
            </a:r>
            <a:endParaRPr lang="en-GB"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2530" name="Title 20"/>
          <p:cNvSpPr>
            <a:spLocks noGrp="1"/>
          </p:cNvSpPr>
          <p:nvPr>
            <p:ph type="title"/>
          </p:nvPr>
        </p:nvSpPr>
        <p:spPr>
          <a:xfrm>
            <a:off x="192088" y="241300"/>
            <a:ext cx="8645525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DIE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de-DE" dirty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OPEN</a:t>
            </a:r>
            <a:r>
              <a:rPr lang="de-DE" dirty="0" smtClean="0">
                <a:latin typeface="Tahoma"/>
              </a:rPr>
              <a:t>TOUCH</a:t>
            </a:r>
            <a:r>
              <a:rPr lang="de-DE" baseline="30000" dirty="0" smtClean="0">
                <a:latin typeface="Tahoma"/>
              </a:rPr>
              <a:t>TM</a:t>
            </a:r>
            <a:r>
              <a:rPr lang="de-DE" dirty="0" smtClean="0">
                <a:latin typeface="Tahoma"/>
              </a:rPr>
              <a:t>-SUITE FÜR KMU</a:t>
            </a:r>
            <a:br>
              <a:rPr lang="de-DE" dirty="0" smtClean="0">
                <a:latin typeface="Tahoma"/>
              </a:rPr>
            </a:b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IST</a:t>
            </a:r>
            <a:r>
              <a:rPr lang="de-DE" dirty="0" smtClean="0">
                <a:latin typeface="Tahoma"/>
              </a:rPr>
              <a:t> </a:t>
            </a: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AUF</a:t>
            </a:r>
            <a:r>
              <a:rPr lang="de-DE" dirty="0" smtClean="0">
                <a:latin typeface="Tahoma"/>
              </a:rPr>
              <a:t> </a:t>
            </a: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DIE</a:t>
            </a:r>
            <a:r>
              <a:rPr lang="de-DE" dirty="0" smtClean="0">
                <a:latin typeface="Tahoma"/>
              </a:rPr>
              <a:t> </a:t>
            </a: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ANFORDERUNGEN</a:t>
            </a:r>
            <a:r>
              <a:rPr lang="de-DE" dirty="0" smtClean="0">
                <a:latin typeface="Tahoma"/>
              </a:rPr>
              <a:t> </a:t>
            </a: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VON</a:t>
            </a:r>
            <a:r>
              <a:rPr lang="de-DE" dirty="0" smtClean="0">
                <a:latin typeface="Tahoma"/>
              </a:rPr>
              <a:t> </a:t>
            </a: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KMUs</a:t>
            </a:r>
            <a:r>
              <a:rPr lang="de-DE" dirty="0" smtClean="0">
                <a:latin typeface="Tahoma"/>
              </a:rPr>
              <a:t> </a:t>
            </a: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ABGESTIMMT</a:t>
            </a:r>
            <a:endParaRPr b="0"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344488" y="3003493"/>
            <a:ext cx="83423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en-US" sz="2400" b="1" dirty="0" err="1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OpenTouch</a:t>
            </a:r>
            <a:r>
              <a:rPr lang="en-US" sz="2400" b="1" baseline="30000" dirty="0" err="1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TM</a:t>
            </a:r>
            <a:r>
              <a:rPr lang="en-US" sz="2400" b="1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 Suite </a:t>
            </a:r>
            <a:r>
              <a:rPr lang="en-US" sz="2400" b="1" dirty="0" err="1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en-US" sz="2400" b="1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 KMU</a:t>
            </a:r>
            <a:endParaRPr lang="en-US" sz="2400" b="1" dirty="0">
              <a:solidFill>
                <a:srgbClr val="6639B7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4104" name="ZoneTexte 9"/>
          <p:cNvSpPr txBox="1">
            <a:spLocks noChangeArrowheads="1"/>
          </p:cNvSpPr>
          <p:nvPr/>
        </p:nvSpPr>
        <p:spPr bwMode="auto">
          <a:xfrm>
            <a:off x="355600" y="3469148"/>
            <a:ext cx="31242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14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GROSSER</a:t>
            </a:r>
            <a:r>
              <a:rPr lang="fr-FR" sz="14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fr-FR" sz="14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FUNKTIONSUMFANG</a:t>
            </a:r>
            <a:endParaRPr lang="fr-FR" sz="1400" dirty="0">
              <a:solidFill>
                <a:srgbClr val="6639B7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4105" name="Rectangle 10"/>
          <p:cNvSpPr>
            <a:spLocks noChangeArrowheads="1"/>
          </p:cNvSpPr>
          <p:nvPr/>
        </p:nvSpPr>
        <p:spPr bwMode="auto">
          <a:xfrm>
            <a:off x="6288088" y="5043948"/>
            <a:ext cx="273254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de-DE" sz="14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ANGEBOT</a:t>
            </a:r>
            <a:r>
              <a:rPr lang="de-DE" sz="14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AUF</a:t>
            </a:r>
            <a:r>
              <a:rPr lang="de-DE" sz="14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DEM</a:t>
            </a:r>
            <a:r>
              <a:rPr lang="de-DE" sz="14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NEUESTEN</a:t>
            </a:r>
            <a:r>
              <a:rPr lang="de-DE" sz="14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br>
              <a:rPr lang="de-DE" sz="1400" dirty="0" smtClean="0">
                <a:solidFill>
                  <a:srgbClr val="6639B7"/>
                </a:solidFill>
                <a:latin typeface="Tahoma"/>
                <a:cs typeface="+mn-cs"/>
              </a:rPr>
            </a:br>
            <a:r>
              <a:rPr lang="de-DE" sz="14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STAND</a:t>
            </a:r>
            <a:r>
              <a:rPr lang="de-DE" sz="14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DER</a:t>
            </a:r>
            <a:r>
              <a:rPr lang="de-DE" sz="14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TECHNIK</a:t>
            </a:r>
            <a:endParaRPr lang="fr-FR" sz="1400" dirty="0">
              <a:solidFill>
                <a:srgbClr val="6639B7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4106" name="ZoneTexte 12"/>
          <p:cNvSpPr txBox="1">
            <a:spLocks noChangeArrowheads="1"/>
          </p:cNvSpPr>
          <p:nvPr/>
        </p:nvSpPr>
        <p:spPr bwMode="auto">
          <a:xfrm>
            <a:off x="1538288" y="4434348"/>
            <a:ext cx="3683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en-US" sz="16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ZWEI</a:t>
            </a:r>
            <a:r>
              <a:rPr lang="en-US" sz="1600" dirty="0" smtClean="0">
                <a:solidFill>
                  <a:srgbClr val="6639B7"/>
                </a:solidFill>
                <a:latin typeface="Tahoma"/>
                <a:cs typeface="+mn-cs"/>
              </a:rPr>
              <a:t> SICH </a:t>
            </a:r>
            <a:r>
              <a:rPr lang="en-US" sz="16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ERGÄNZENDE</a:t>
            </a:r>
            <a:r>
              <a:rPr lang="en-US" sz="16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en-US" sz="16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ANGEBOTE:</a:t>
            </a:r>
            <a:r>
              <a:rPr lang="en-US" sz="1600" dirty="0" smtClean="0">
                <a:solidFill>
                  <a:srgbClr val="6639B7"/>
                </a:solidFill>
                <a:latin typeface="+mj-lt"/>
                <a:cs typeface="+mn-cs"/>
              </a:rPr>
              <a:t> </a:t>
            </a:r>
            <a:endParaRPr lang="en-US" sz="1600" dirty="0">
              <a:solidFill>
                <a:srgbClr val="6639B7"/>
              </a:solidFill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de-DE" sz="16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STANDARD</a:t>
            </a:r>
            <a:r>
              <a:rPr lang="de-DE" sz="16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6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de-DE" sz="16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6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PRO</a:t>
            </a:r>
            <a:r>
              <a:rPr lang="de-DE" sz="16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6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BENUTZER</a:t>
            </a:r>
            <a:endParaRPr lang="fr-FR" sz="1600" dirty="0">
              <a:solidFill>
                <a:srgbClr val="6639B7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4107" name="Rectangle 13"/>
          <p:cNvSpPr>
            <a:spLocks noChangeArrowheads="1"/>
          </p:cNvSpPr>
          <p:nvPr/>
        </p:nvSpPr>
        <p:spPr bwMode="auto">
          <a:xfrm>
            <a:off x="5911850" y="3605673"/>
            <a:ext cx="31851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en-US" sz="24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UMWELTFREUNDLICH</a:t>
            </a:r>
            <a:endParaRPr lang="fr-FR" sz="2400" dirty="0">
              <a:solidFill>
                <a:srgbClr val="6639B7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4108" name="Rectangle 14"/>
          <p:cNvSpPr>
            <a:spLocks noChangeArrowheads="1"/>
          </p:cNvSpPr>
          <p:nvPr/>
        </p:nvSpPr>
        <p:spPr bwMode="auto">
          <a:xfrm>
            <a:off x="531813" y="5715461"/>
            <a:ext cx="458689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en-US" sz="14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KONVERGENTE</a:t>
            </a:r>
            <a:r>
              <a:rPr lang="en-US" sz="14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en-US" sz="14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SPRACH-</a:t>
            </a:r>
            <a:r>
              <a:rPr lang="en-US" sz="14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en-US" sz="14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en-US" sz="14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en-US" sz="14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DATENÜBERMITTLUNG</a:t>
            </a:r>
            <a:r>
              <a:rPr lang="en-US" sz="1400" dirty="0" smtClean="0">
                <a:solidFill>
                  <a:srgbClr val="6639B7"/>
                </a:solidFill>
                <a:latin typeface="+mj-lt"/>
                <a:cs typeface="+mn-cs"/>
              </a:rPr>
              <a:t> </a:t>
            </a:r>
            <a:endParaRPr lang="fr-FR" sz="1400" dirty="0">
              <a:solidFill>
                <a:srgbClr val="6639B7"/>
              </a:solidFill>
              <a:latin typeface="+mj-lt"/>
              <a:cs typeface="+mn-cs"/>
            </a:endParaRPr>
          </a:p>
        </p:txBody>
      </p:sp>
      <p:sp>
        <p:nvSpPr>
          <p:cNvPr id="4109" name="Rectangle 15"/>
          <p:cNvSpPr>
            <a:spLocks noChangeArrowheads="1"/>
          </p:cNvSpPr>
          <p:nvPr/>
        </p:nvSpPr>
        <p:spPr bwMode="auto">
          <a:xfrm>
            <a:off x="512763" y="4227973"/>
            <a:ext cx="9364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en-US" sz="14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FLEXIBEL</a:t>
            </a:r>
            <a:endParaRPr lang="fr-FR" sz="1400" dirty="0">
              <a:solidFill>
                <a:srgbClr val="6639B7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4110" name="Rectangle 16"/>
          <p:cNvSpPr>
            <a:spLocks noChangeArrowheads="1"/>
          </p:cNvSpPr>
          <p:nvPr/>
        </p:nvSpPr>
        <p:spPr bwMode="auto">
          <a:xfrm>
            <a:off x="5051425" y="3943811"/>
            <a:ext cx="99379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en-US" sz="14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MODULAR</a:t>
            </a:r>
            <a:endParaRPr lang="fr-FR" sz="1400" dirty="0">
              <a:solidFill>
                <a:srgbClr val="6639B7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4111" name="Rectangle 17"/>
          <p:cNvSpPr>
            <a:spLocks noChangeArrowheads="1"/>
          </p:cNvSpPr>
          <p:nvPr/>
        </p:nvSpPr>
        <p:spPr bwMode="auto">
          <a:xfrm>
            <a:off x="428625" y="5070936"/>
            <a:ext cx="13708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en-US" sz="14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ERWEITERBAR</a:t>
            </a:r>
            <a:endParaRPr lang="fr-FR" sz="1400" dirty="0">
              <a:solidFill>
                <a:srgbClr val="6639B7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4112" name="Rectangle 18"/>
          <p:cNvSpPr>
            <a:spLocks noChangeArrowheads="1"/>
          </p:cNvSpPr>
          <p:nvPr/>
        </p:nvSpPr>
        <p:spPr bwMode="auto">
          <a:xfrm>
            <a:off x="5048250" y="4358148"/>
            <a:ext cx="36360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en-US" sz="12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UMFASSENDE</a:t>
            </a:r>
            <a:r>
              <a:rPr lang="en-US" sz="12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en-US" sz="12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MOBILITÄTSLÖSUNGEN:</a:t>
            </a:r>
            <a:r>
              <a:rPr lang="en-US" sz="1200" dirty="0" smtClean="0">
                <a:solidFill>
                  <a:srgbClr val="6639B7"/>
                </a:solidFill>
                <a:latin typeface="+mj-lt"/>
                <a:cs typeface="+mn-cs"/>
              </a:rPr>
              <a:t> </a:t>
            </a:r>
            <a:endParaRPr lang="en-US" sz="1200" dirty="0">
              <a:solidFill>
                <a:srgbClr val="6639B7"/>
              </a:solidFill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de-DE" sz="12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STANDORTINTERN</a:t>
            </a:r>
            <a:r>
              <a:rPr lang="de-DE" sz="12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2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de-DE" sz="12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2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STANDORTUNABHÄNGIG</a:t>
            </a:r>
            <a:r>
              <a:rPr lang="de-DE" sz="12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br>
              <a:rPr lang="de-DE" sz="1200" dirty="0" smtClean="0">
                <a:solidFill>
                  <a:srgbClr val="6639B7"/>
                </a:solidFill>
                <a:latin typeface="Tahoma"/>
                <a:cs typeface="+mn-cs"/>
              </a:rPr>
            </a:br>
            <a:r>
              <a:rPr lang="de-DE" sz="12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de-DE" sz="12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2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SPRACHE</a:t>
            </a:r>
            <a:r>
              <a:rPr lang="de-DE" sz="12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2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de-DE" sz="12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2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DATEN</a:t>
            </a:r>
            <a:endParaRPr lang="fr-FR" sz="1200" dirty="0">
              <a:solidFill>
                <a:srgbClr val="6639B7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4113" name="Rectangle 19"/>
          <p:cNvSpPr>
            <a:spLocks noChangeArrowheads="1"/>
          </p:cNvSpPr>
          <p:nvPr/>
        </p:nvSpPr>
        <p:spPr bwMode="auto">
          <a:xfrm>
            <a:off x="3709988" y="5001086"/>
            <a:ext cx="243823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67000"/>
              <a:buFont typeface="Wingdings" pitchFamily="2" charset="2"/>
              <a:buNone/>
              <a:defRPr/>
            </a:pPr>
            <a:r>
              <a:rPr lang="en-US" sz="14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UMFASSENDES</a:t>
            </a:r>
            <a:r>
              <a:rPr lang="en-US" sz="14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en-US" sz="14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IP-ANGEBOT</a:t>
            </a:r>
            <a:endParaRPr lang="en-US" sz="1400" dirty="0">
              <a:solidFill>
                <a:srgbClr val="6639B7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4114" name="Rectangle 20"/>
          <p:cNvSpPr>
            <a:spLocks noChangeArrowheads="1"/>
          </p:cNvSpPr>
          <p:nvPr/>
        </p:nvSpPr>
        <p:spPr bwMode="auto">
          <a:xfrm>
            <a:off x="1652588" y="5336048"/>
            <a:ext cx="294824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de-DE" sz="11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ANGEBOT</a:t>
            </a:r>
            <a:r>
              <a:rPr lang="de-DE" sz="11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GILT</a:t>
            </a:r>
            <a:r>
              <a:rPr lang="de-DE" sz="11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de-DE" sz="11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EINE</a:t>
            </a:r>
            <a:r>
              <a:rPr lang="de-DE" sz="11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BREITE</a:t>
            </a:r>
            <a:r>
              <a:rPr lang="de-DE" sz="11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PALETTE</a:t>
            </a:r>
            <a:r>
              <a:rPr lang="de-DE" sz="11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br>
              <a:rPr lang="de-DE" sz="1100" dirty="0" smtClean="0">
                <a:solidFill>
                  <a:srgbClr val="6639B7"/>
                </a:solidFill>
                <a:latin typeface="Tahoma"/>
                <a:cs typeface="+mn-cs"/>
              </a:rPr>
            </a:br>
            <a:r>
              <a:rPr lang="de-DE" sz="11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AN</a:t>
            </a:r>
            <a:r>
              <a:rPr lang="de-DE" sz="11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ENDGERÄTEN:</a:t>
            </a:r>
            <a:r>
              <a:rPr lang="de-DE" sz="11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TDM,</a:t>
            </a:r>
            <a:r>
              <a:rPr lang="de-DE" sz="11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IP,</a:t>
            </a:r>
            <a:r>
              <a:rPr lang="de-DE" sz="11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DECT,</a:t>
            </a:r>
            <a:r>
              <a:rPr lang="de-DE" sz="1100" dirty="0" smtClean="0">
                <a:solidFill>
                  <a:srgbClr val="6639B7"/>
                </a:solidFill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WLAN</a:t>
            </a:r>
            <a:endParaRPr lang="fr-FR" sz="1100" dirty="0">
              <a:solidFill>
                <a:srgbClr val="6639B7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4115" name="Rectangle 21"/>
          <p:cNvSpPr>
            <a:spLocks noChangeArrowheads="1"/>
          </p:cNvSpPr>
          <p:nvPr/>
        </p:nvSpPr>
        <p:spPr bwMode="auto">
          <a:xfrm>
            <a:off x="1384300" y="3751723"/>
            <a:ext cx="3686175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67000"/>
              <a:buFont typeface="Wingdings" pitchFamily="2" charset="2"/>
              <a:buNone/>
              <a:defRPr/>
            </a:pPr>
            <a:r>
              <a:rPr lang="en-US" sz="1050" dirty="0" smtClean="0">
                <a:solidFill>
                  <a:srgbClr val="6639B7"/>
                </a:solidFill>
                <a:latin typeface="Tahoma"/>
                <a:ea typeface="ＭＳ Ｐゴシック"/>
                <a:cs typeface="+mn-cs"/>
              </a:rPr>
              <a:t>VOLLSTÄNDIGE, UMFASSENDE UND LEISTUNGSSTARKE SPRACH-UND DATENBASIERTE LÖSUNGEN</a:t>
            </a:r>
            <a:r>
              <a:rPr lang="en-US" sz="1050" dirty="0" smtClean="0">
                <a:solidFill>
                  <a:srgbClr val="6639B7"/>
                </a:solidFill>
                <a:latin typeface="+mj-lt"/>
                <a:ea typeface="SimSun" pitchFamily="2" charset="-122"/>
                <a:cs typeface="+mn-cs"/>
              </a:rPr>
              <a:t> </a:t>
            </a:r>
            <a:endParaRPr lang="en-US" sz="1050" dirty="0">
              <a:solidFill>
                <a:srgbClr val="6639B7"/>
              </a:solidFill>
              <a:latin typeface="+mj-lt"/>
              <a:ea typeface="SimSun" pitchFamily="2" charset="-122"/>
              <a:cs typeface="+mn-cs"/>
            </a:endParaRPr>
          </a:p>
        </p:txBody>
      </p:sp>
      <p:sp>
        <p:nvSpPr>
          <p:cNvPr id="17" name="ZoneTexte 9"/>
          <p:cNvSpPr txBox="1">
            <a:spLocks noChangeArrowheads="1"/>
          </p:cNvSpPr>
          <p:nvPr/>
        </p:nvSpPr>
        <p:spPr bwMode="auto">
          <a:xfrm>
            <a:off x="808383" y="6051503"/>
            <a:ext cx="365759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1400" dirty="0" smtClean="0">
                <a:solidFill>
                  <a:srgbClr val="6639B7"/>
                </a:solidFill>
                <a:latin typeface="+mj-lt"/>
                <a:cs typeface="+mn-cs"/>
              </a:rPr>
              <a:t>KONVERGENTE ENDE-ZU-ENDE-LÖSUNGEN</a:t>
            </a:r>
            <a:endParaRPr lang="fr-FR" sz="1400" dirty="0">
              <a:solidFill>
                <a:srgbClr val="6639B7"/>
              </a:solidFill>
              <a:latin typeface="+mj-lt"/>
              <a:cs typeface="+mn-cs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49652" y="6238875"/>
            <a:ext cx="158954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8" name="Rectangle 193"/>
          <p:cNvSpPr>
            <a:spLocks noChangeArrowheads="1"/>
          </p:cNvSpPr>
          <p:nvPr/>
        </p:nvSpPr>
        <p:spPr bwMode="auto">
          <a:xfrm>
            <a:off x="3669402" y="1226994"/>
            <a:ext cx="5474598" cy="201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1600" b="1" i="0" dirty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600" b="1" i="0" u="sng" dirty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>VORTEILE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Tahoma"/>
                <a:ea typeface="+mn-ea"/>
                <a:cs typeface="+mn-cs"/>
              </a:rPr>
              <a:t>Kostengünstige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,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standortinterne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Mobilität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in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reinen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IP</a:t>
            </a:r>
            <a:r>
              <a:rPr lang="en-US" sz="1200" b="0" i="0" dirty="0" smtClean="0">
                <a:latin typeface="Tahoma"/>
                <a:ea typeface="+mn-ea"/>
                <a:cs typeface="+mn-cs"/>
              </a:rPr>
              <a:t>-</a:t>
            </a:r>
            <a:r>
              <a:rPr lang="en-US" sz="1200" b="0" i="0" dirty="0" err="1" smtClean="0">
                <a:latin typeface="Tahoma"/>
                <a:ea typeface="+mn-ea"/>
                <a:cs typeface="+mn-cs"/>
              </a:rPr>
              <a:t>Netzwerken</a:t>
            </a:r>
            <a:endParaRPr lang="en-US" sz="12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Tahoma"/>
                <a:ea typeface="+mn-ea"/>
                <a:cs typeface="+mn-cs"/>
              </a:rPr>
              <a:t>Zugang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des </a:t>
            </a:r>
            <a:r>
              <a:rPr lang="en-US" sz="1200" b="0" i="0" dirty="0" err="1" smtClean="0">
                <a:latin typeface="Tahoma"/>
                <a:ea typeface="+mn-ea"/>
                <a:cs typeface="+mn-cs"/>
              </a:rPr>
              <a:t>Endkunden</a:t>
            </a:r>
            <a:r>
              <a:rPr lang="en-US" sz="1200" b="0" i="0" dirty="0" smtClean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zu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Sprachfunktionen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des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OmniPCX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Office RCE-Call-Servers</a:t>
            </a: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Tahoma"/>
                <a:ea typeface="+mn-ea"/>
                <a:cs typeface="+mn-cs"/>
              </a:rPr>
              <a:t>Entwickelt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alle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Unternehmensumgebungen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: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Büro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und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Industrie</a:t>
            </a:r>
            <a:endParaRPr lang="en-US" sz="12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200" b="0" i="0" dirty="0" err="1">
                <a:latin typeface="Tahoma"/>
                <a:ea typeface="+mn-ea"/>
                <a:cs typeface="+mn-cs"/>
              </a:rPr>
              <a:t>Funkabdeckung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durch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externe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Antennen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auch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in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problematischen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Bereichen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gewährleistet</a:t>
            </a:r>
            <a:endParaRPr lang="en-US" sz="12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60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200" b="0" i="0" dirty="0" err="1" smtClean="0">
                <a:latin typeface="Tahoma"/>
                <a:ea typeface="+mn-ea"/>
                <a:cs typeface="+mn-cs"/>
              </a:rPr>
              <a:t>Unterstützung</a:t>
            </a:r>
            <a:r>
              <a:rPr lang="en-US" sz="1200" b="0" i="0" dirty="0" smtClean="0">
                <a:latin typeface="Tahoma"/>
                <a:ea typeface="+mn-ea"/>
                <a:cs typeface="+mn-cs"/>
              </a:rPr>
              <a:t> der DECT 8232 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/ 500 / </a:t>
            </a:r>
            <a:r>
              <a:rPr lang="en-US" sz="1200" b="0" i="0" dirty="0" smtClean="0">
                <a:latin typeface="Tahoma"/>
                <a:ea typeface="+mn-ea"/>
                <a:cs typeface="+mn-cs"/>
              </a:rPr>
              <a:t>500EX-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Telefonen </a:t>
            </a:r>
            <a:r>
              <a:rPr lang="en-US" sz="1200" b="0" i="0" dirty="0" err="1">
                <a:latin typeface="Tahoma"/>
                <a:ea typeface="+mn-ea"/>
                <a:cs typeface="+mn-cs"/>
              </a:rPr>
              <a:t>im</a:t>
            </a:r>
            <a:r>
              <a:rPr lang="en-US" sz="1200" b="0" i="0" dirty="0">
                <a:latin typeface="Tahoma"/>
                <a:ea typeface="+mn-ea"/>
                <a:cs typeface="+mn-cs"/>
              </a:rPr>
              <a:t> GAP-Modus</a:t>
            </a:r>
          </a:p>
        </p:txBody>
      </p:sp>
      <p:sp>
        <p:nvSpPr>
          <p:cNvPr id="25610" name="Rectangle 195"/>
          <p:cNvSpPr>
            <a:spLocks noChangeArrowheads="1"/>
          </p:cNvSpPr>
          <p:nvPr/>
        </p:nvSpPr>
        <p:spPr bwMode="auto">
          <a:xfrm>
            <a:off x="214796" y="3603840"/>
            <a:ext cx="5642665" cy="2546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400" b="1" i="0" dirty="0">
                <a:solidFill>
                  <a:srgbClr val="00B2A9"/>
                </a:solidFill>
                <a:latin typeface="Tahoma"/>
                <a:ea typeface="+mn-ea"/>
                <a:cs typeface="+mn-cs"/>
              </a:rPr>
              <a:t>	</a:t>
            </a:r>
            <a:r>
              <a:rPr lang="en-GB" sz="1400" b="1" i="0" u="sng" dirty="0">
                <a:solidFill>
                  <a:srgbClr val="34B233"/>
                </a:solidFill>
                <a:latin typeface="Tahoma"/>
                <a:ea typeface="+mn-ea"/>
                <a:cs typeface="+mn-cs"/>
              </a:rPr>
              <a:t>BASISLÖSUNGEN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100" b="0" i="0" dirty="0" err="1">
                <a:latin typeface="Tahoma"/>
                <a:ea typeface="+mn-ea"/>
                <a:cs typeface="+mn-cs"/>
              </a:rPr>
              <a:t>Unterstützung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des GAP-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Protokolls</a:t>
            </a:r>
            <a:endParaRPr lang="en-GB" sz="11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100" b="0" i="0" dirty="0" err="1" smtClean="0">
                <a:latin typeface="Tahoma"/>
                <a:ea typeface="+mn-ea"/>
                <a:cs typeface="+mn-cs"/>
              </a:rPr>
              <a:t>Funkreichweite</a:t>
            </a:r>
            <a:r>
              <a:rPr lang="en-GB" sz="1100" b="0" i="0" dirty="0" smtClean="0">
                <a:latin typeface="Tahoma"/>
                <a:ea typeface="+mn-ea"/>
                <a:cs typeface="+mn-cs"/>
              </a:rPr>
              <a:t> 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von 50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bis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300 m je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nach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Standort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und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Umgebung</a:t>
            </a:r>
            <a:endParaRPr lang="en-GB" sz="11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100" b="0" i="0" dirty="0" err="1" smtClean="0">
                <a:latin typeface="Tahoma"/>
                <a:ea typeface="+mn-ea"/>
                <a:cs typeface="+mn-cs"/>
              </a:rPr>
              <a:t>Antennendiversität</a:t>
            </a:r>
            <a:endParaRPr lang="en-GB" sz="11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100" b="0" i="0" dirty="0" err="1">
                <a:latin typeface="Tahoma"/>
                <a:ea typeface="+mn-ea"/>
                <a:cs typeface="+mn-cs"/>
              </a:rPr>
              <a:t>Produkte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alle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Frequenzbänder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: Europa, USA (DECT 6.0),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Südamerika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und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Asien</a:t>
            </a:r>
            <a:endParaRPr lang="en-GB" sz="11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100" b="0" i="0" dirty="0" err="1">
                <a:latin typeface="Tahoma"/>
                <a:ea typeface="+mn-ea"/>
                <a:cs typeface="+mn-cs"/>
              </a:rPr>
              <a:t>Geeignet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den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Einsatz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im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Gebäude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und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im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Freien</a:t>
            </a:r>
            <a:endParaRPr lang="en-GB" sz="11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100" b="0" i="0" dirty="0" err="1">
                <a:latin typeface="Tahoma"/>
                <a:ea typeface="+mn-ea"/>
                <a:cs typeface="+mn-cs"/>
              </a:rPr>
              <a:t>Integrierte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Antennen</a:t>
            </a:r>
            <a:endParaRPr lang="en-GB" sz="11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GB" sz="1100" b="0" i="0" dirty="0">
                <a:latin typeface="Tahoma"/>
                <a:ea typeface="+mn-ea"/>
                <a:cs typeface="+mn-cs"/>
              </a:rPr>
              <a:t>SMA-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Anschlüsse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externe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Antennen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an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Modellen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den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Innen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- und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für</a:t>
            </a:r>
            <a:r>
              <a:rPr lang="en-GB" sz="1100" b="0" i="0" dirty="0">
                <a:latin typeface="Tahoma"/>
                <a:ea typeface="+mn-ea"/>
                <a:cs typeface="+mn-cs"/>
              </a:rPr>
              <a:t> den </a:t>
            </a:r>
            <a:r>
              <a:rPr lang="en-GB" sz="1100" b="0" i="0" dirty="0" err="1">
                <a:latin typeface="Tahoma"/>
                <a:ea typeface="+mn-ea"/>
                <a:cs typeface="+mn-cs"/>
              </a:rPr>
              <a:t>Außeneinsatz</a:t>
            </a:r>
            <a:endParaRPr lang="en-GB" sz="1100" b="0" i="0" dirty="0">
              <a:latin typeface="Tahoma"/>
              <a:ea typeface="+mn-ea"/>
              <a:cs typeface="+mn-c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100" b="0" i="0" dirty="0" err="1">
                <a:latin typeface="Arial"/>
                <a:ea typeface="+mn-ea"/>
                <a:cs typeface="Arial"/>
              </a:rPr>
              <a:t>Bis</a:t>
            </a:r>
            <a:r>
              <a:rPr lang="en-US" sz="11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Arial"/>
                <a:ea typeface="+mn-ea"/>
                <a:cs typeface="Arial"/>
              </a:rPr>
              <a:t>zu</a:t>
            </a:r>
            <a:r>
              <a:rPr lang="en-US" sz="11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100" b="1" i="0" dirty="0">
                <a:latin typeface="Arial"/>
                <a:ea typeface="+mn-ea"/>
                <a:cs typeface="Arial"/>
              </a:rPr>
              <a:t>50</a:t>
            </a:r>
            <a:r>
              <a:rPr lang="en-US" sz="1100" b="0" i="0" dirty="0">
                <a:latin typeface="Arial"/>
                <a:ea typeface="+mn-ea"/>
                <a:cs typeface="Arial"/>
              </a:rPr>
              <a:t> DECT-</a:t>
            </a:r>
            <a:r>
              <a:rPr lang="en-US" sz="1100" b="0" i="0" dirty="0" err="1">
                <a:latin typeface="Arial"/>
                <a:ea typeface="+mn-ea"/>
                <a:cs typeface="Arial"/>
              </a:rPr>
              <a:t>Telefone</a:t>
            </a:r>
            <a:r>
              <a:rPr lang="en-US" sz="1100" b="0" i="0" dirty="0">
                <a:latin typeface="Arial"/>
                <a:ea typeface="+mn-ea"/>
                <a:cs typeface="Arial"/>
              </a:rPr>
              <a:t> </a:t>
            </a: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100" b="0" i="0" dirty="0" err="1">
                <a:latin typeface="Arial"/>
                <a:ea typeface="Arial Unicode MS"/>
                <a:cs typeface="Arial Unicode MS"/>
              </a:rPr>
              <a:t>Bis</a:t>
            </a:r>
            <a:r>
              <a:rPr lang="en-US" sz="11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100" b="0" i="0" dirty="0" err="1">
                <a:latin typeface="Arial"/>
                <a:ea typeface="Arial Unicode MS"/>
                <a:cs typeface="Arial Unicode MS"/>
              </a:rPr>
              <a:t>zu</a:t>
            </a:r>
            <a:r>
              <a:rPr lang="en-US" sz="11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100" b="1" i="0" dirty="0">
                <a:latin typeface="Arial"/>
                <a:ea typeface="Arial Unicode MS"/>
                <a:cs typeface="Arial Unicode MS"/>
              </a:rPr>
              <a:t>11</a:t>
            </a:r>
            <a:r>
              <a:rPr lang="en-US" sz="11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100" b="0" i="0" dirty="0" err="1">
                <a:latin typeface="Arial"/>
                <a:ea typeface="Arial Unicode MS"/>
                <a:cs typeface="Arial Unicode MS"/>
              </a:rPr>
              <a:t>gleichzeitige</a:t>
            </a:r>
            <a:r>
              <a:rPr lang="en-US" sz="11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100" b="0" i="0" dirty="0" err="1">
                <a:latin typeface="Arial"/>
                <a:ea typeface="Arial Unicode MS"/>
                <a:cs typeface="Arial Unicode MS"/>
              </a:rPr>
              <a:t>Kanäle</a:t>
            </a:r>
            <a:r>
              <a:rPr lang="en-US" sz="1100" b="0" i="0" dirty="0">
                <a:latin typeface="Arial"/>
                <a:ea typeface="Arial Unicode MS"/>
                <a:cs typeface="Arial Unicode MS"/>
              </a:rPr>
              <a:t> pro IP-DECT </a:t>
            </a:r>
            <a:r>
              <a:rPr lang="en-US" sz="1100" b="0" i="0" dirty="0" smtClean="0">
                <a:latin typeface="Arial"/>
                <a:ea typeface="Arial Unicode MS"/>
                <a:cs typeface="Arial Unicode MS"/>
              </a:rPr>
              <a:t>Basis-Station</a:t>
            </a:r>
            <a:endParaRPr lang="en-US" sz="1100" b="0" i="0" dirty="0">
              <a:latin typeface="Arial"/>
              <a:ea typeface="Arial Unicode MS"/>
              <a:cs typeface="Arial Unicode M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100" b="0" i="0" dirty="0" err="1">
                <a:latin typeface="Arial"/>
                <a:ea typeface="Arial Unicode MS"/>
                <a:cs typeface="Arial Unicode MS"/>
              </a:rPr>
              <a:t>Bis</a:t>
            </a:r>
            <a:r>
              <a:rPr lang="en-US" sz="11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100" b="0" i="0" dirty="0" err="1">
                <a:latin typeface="Arial"/>
                <a:ea typeface="Arial Unicode MS"/>
                <a:cs typeface="Arial Unicode MS"/>
              </a:rPr>
              <a:t>zu</a:t>
            </a:r>
            <a:r>
              <a:rPr lang="en-US" sz="11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100" b="1" i="0" dirty="0">
                <a:latin typeface="Arial"/>
                <a:ea typeface="+mn-ea"/>
                <a:cs typeface="Arial"/>
              </a:rPr>
              <a:t>16</a:t>
            </a:r>
            <a:r>
              <a:rPr lang="en-US" sz="11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100" b="0" i="0" dirty="0">
                <a:latin typeface="Arial"/>
                <a:ea typeface="Arial Unicode MS"/>
                <a:cs typeface="Arial Unicode MS"/>
              </a:rPr>
              <a:t>IP DECT </a:t>
            </a:r>
            <a:r>
              <a:rPr lang="en-US" sz="1100" b="0" i="0" dirty="0" smtClean="0">
                <a:latin typeface="Arial"/>
                <a:ea typeface="Arial Unicode MS"/>
                <a:cs typeface="Arial Unicode MS"/>
              </a:rPr>
              <a:t>Basis-</a:t>
            </a:r>
            <a:r>
              <a:rPr lang="en-US" sz="1100" b="0" i="0" dirty="0" err="1" smtClean="0">
                <a:latin typeface="Arial"/>
                <a:ea typeface="Arial Unicode MS"/>
                <a:cs typeface="Arial Unicode MS"/>
              </a:rPr>
              <a:t>Stationen</a:t>
            </a:r>
            <a:r>
              <a:rPr lang="en-US" sz="1100" b="0" i="0" dirty="0" smtClean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100" b="0" i="0" dirty="0" err="1">
                <a:latin typeface="Arial"/>
                <a:ea typeface="Arial Unicode MS"/>
                <a:cs typeface="Arial Unicode MS"/>
              </a:rPr>
              <a:t>nur</a:t>
            </a:r>
            <a:r>
              <a:rPr lang="en-US" sz="1100" b="0" i="0" dirty="0">
                <a:latin typeface="Arial"/>
                <a:ea typeface="Arial Unicode MS"/>
                <a:cs typeface="Arial Unicode MS"/>
              </a:rPr>
              <a:t> in </a:t>
            </a:r>
            <a:r>
              <a:rPr lang="en-US" sz="1100" b="0" i="0" dirty="0" err="1">
                <a:latin typeface="Arial"/>
                <a:ea typeface="Arial Unicode MS"/>
                <a:cs typeface="Arial Unicode MS"/>
              </a:rPr>
              <a:t>Konfigurationen</a:t>
            </a:r>
            <a:r>
              <a:rPr lang="en-US" sz="11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100" b="0" i="0" dirty="0" err="1">
                <a:latin typeface="Arial"/>
                <a:ea typeface="Arial Unicode MS"/>
                <a:cs typeface="Arial Unicode MS"/>
              </a:rPr>
              <a:t>mit</a:t>
            </a:r>
            <a:r>
              <a:rPr lang="en-US" sz="11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100" b="0" i="0" dirty="0" err="1">
                <a:latin typeface="Arial"/>
                <a:ea typeface="Arial Unicode MS"/>
                <a:cs typeface="Arial Unicode MS"/>
              </a:rPr>
              <a:t>einem</a:t>
            </a:r>
            <a:r>
              <a:rPr lang="en-US" sz="1100" b="0" i="0" dirty="0">
                <a:latin typeface="Arial"/>
                <a:ea typeface="Arial Unicode MS"/>
                <a:cs typeface="Arial Unicode MS"/>
              </a:rPr>
              <a:t> </a:t>
            </a:r>
            <a:r>
              <a:rPr lang="en-US" sz="1100" b="0" i="0" dirty="0" err="1">
                <a:latin typeface="Arial"/>
                <a:ea typeface="Arial Unicode MS"/>
                <a:cs typeface="Arial Unicode MS"/>
              </a:rPr>
              <a:t>Standort</a:t>
            </a:r>
            <a:endParaRPr lang="en-US" sz="1100" b="0" i="0" dirty="0">
              <a:latin typeface="Arial"/>
              <a:ea typeface="Arial Unicode MS"/>
              <a:cs typeface="Arial Unicode MS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100" b="0" i="0" dirty="0" err="1">
                <a:latin typeface="Arial"/>
                <a:ea typeface="+mn-ea"/>
                <a:cs typeface="Arial"/>
              </a:rPr>
              <a:t>Bis</a:t>
            </a:r>
            <a:r>
              <a:rPr lang="en-US" sz="11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Arial"/>
                <a:ea typeface="+mn-ea"/>
                <a:cs typeface="Arial"/>
              </a:rPr>
              <a:t>zu</a:t>
            </a:r>
            <a:r>
              <a:rPr lang="en-US" sz="11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100" b="1" i="0" dirty="0">
                <a:latin typeface="Arial"/>
                <a:ea typeface="+mn-ea"/>
                <a:cs typeface="Arial"/>
              </a:rPr>
              <a:t>25</a:t>
            </a:r>
            <a:r>
              <a:rPr lang="en-US" sz="11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Arial"/>
                <a:ea typeface="+mn-ea"/>
                <a:cs typeface="Arial"/>
              </a:rPr>
              <a:t>registrierte</a:t>
            </a:r>
            <a:r>
              <a:rPr lang="en-US" sz="11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Arial"/>
                <a:ea typeface="+mn-ea"/>
                <a:cs typeface="Arial"/>
              </a:rPr>
              <a:t>Telefone</a:t>
            </a:r>
            <a:r>
              <a:rPr lang="en-US" sz="1100" b="0" i="0" dirty="0">
                <a:latin typeface="Arial"/>
                <a:ea typeface="+mn-ea"/>
                <a:cs typeface="Arial"/>
              </a:rPr>
              <a:t> pro IP-DECT </a:t>
            </a:r>
            <a:r>
              <a:rPr lang="en-US" sz="1100" b="0" i="0" dirty="0" smtClean="0">
                <a:latin typeface="Arial"/>
                <a:ea typeface="+mn-ea"/>
                <a:cs typeface="Arial"/>
              </a:rPr>
              <a:t>Basis-Station</a:t>
            </a:r>
            <a:endParaRPr lang="en-US" sz="1100" b="0" i="0" dirty="0">
              <a:latin typeface="Arial"/>
              <a:ea typeface="+mn-ea"/>
              <a:cs typeface="Arial"/>
            </a:endParaRPr>
          </a:p>
          <a:p>
            <a:pPr marL="118872" indent="-118872" algn="l">
              <a:spcBef>
                <a:spcPts val="0"/>
              </a:spcBef>
              <a:spcAft>
                <a:spcPts val="0"/>
              </a:spcAft>
              <a:buClr>
                <a:srgbClr val="34B233"/>
              </a:buClr>
              <a:buSzPct val="100000"/>
              <a:buFont typeface="Arial"/>
              <a:buChar char="•"/>
            </a:pPr>
            <a:r>
              <a:rPr lang="en-US" sz="1100" b="0" i="0" dirty="0">
                <a:latin typeface="Arial"/>
                <a:ea typeface="+mn-ea"/>
                <a:cs typeface="Arial"/>
              </a:rPr>
              <a:t>IP DECT-</a:t>
            </a:r>
            <a:r>
              <a:rPr lang="en-US" sz="1100" b="0" i="0" dirty="0" err="1">
                <a:latin typeface="Arial"/>
                <a:ea typeface="+mn-ea"/>
                <a:cs typeface="Arial"/>
              </a:rPr>
              <a:t>Lösung</a:t>
            </a:r>
            <a:r>
              <a:rPr lang="en-US" sz="11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100" b="0" i="0" dirty="0" smtClean="0">
                <a:latin typeface="Arial"/>
                <a:ea typeface="+mn-ea"/>
                <a:cs typeface="Arial"/>
              </a:rPr>
              <a:t>hat </a:t>
            </a:r>
            <a:r>
              <a:rPr lang="en-US" sz="1100" b="0" i="0" dirty="0" err="1" smtClean="0">
                <a:latin typeface="Arial"/>
                <a:ea typeface="+mn-ea"/>
                <a:cs typeface="Arial"/>
              </a:rPr>
              <a:t>nur</a:t>
            </a:r>
            <a:r>
              <a:rPr lang="en-US" sz="1100" b="0" i="0" dirty="0" smtClean="0">
                <a:latin typeface="Arial"/>
                <a:ea typeface="+mn-ea"/>
                <a:cs typeface="Arial"/>
              </a:rPr>
              <a:t> </a:t>
            </a:r>
            <a:r>
              <a:rPr lang="en-US" sz="1100" b="0" i="0" dirty="0" err="1" smtClean="0">
                <a:latin typeface="Arial"/>
                <a:ea typeface="+mn-ea"/>
                <a:cs typeface="Arial"/>
              </a:rPr>
              <a:t>eine</a:t>
            </a:r>
            <a:r>
              <a:rPr lang="en-US" sz="1100" b="0" i="0" dirty="0" smtClean="0">
                <a:latin typeface="Arial"/>
                <a:ea typeface="+mn-ea"/>
                <a:cs typeface="Arial"/>
              </a:rPr>
              <a:t> </a:t>
            </a:r>
            <a:r>
              <a:rPr lang="en-US" sz="1100" b="0" i="0" dirty="0" smtClean="0">
                <a:latin typeface="Arial"/>
                <a:ea typeface="Arial Unicode MS"/>
                <a:cs typeface="Arial Unicode MS"/>
              </a:rPr>
              <a:t>PARI</a:t>
            </a:r>
            <a:endParaRPr lang="en-US" sz="1100" dirty="0" smtClean="0">
              <a:latin typeface="+mn-lt"/>
              <a:cs typeface="+mn-cs"/>
            </a:endParaRPr>
          </a:p>
        </p:txBody>
      </p:sp>
      <p:cxnSp>
        <p:nvCxnSpPr>
          <p:cNvPr id="215" name="Straight Connector 214"/>
          <p:cNvCxnSpPr/>
          <p:nvPr/>
        </p:nvCxnSpPr>
        <p:spPr>
          <a:xfrm>
            <a:off x="307975" y="3542478"/>
            <a:ext cx="8537575" cy="1588"/>
          </a:xfrm>
          <a:prstGeom prst="line">
            <a:avLst/>
          </a:prstGeom>
          <a:ln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897" name="Title 2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STANDORTINTERNE SPRACHMOBILITÄT </a:t>
            </a:r>
            <a:r>
              <a:rPr lang="en-GB" sz="2600" b="1" i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/>
            </a:r>
            <a:br>
              <a:rPr lang="en-GB" sz="2600" b="1" i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</a:br>
            <a:r>
              <a:rPr lang="en-GB" sz="2600" b="1" i="0" smtClean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MIT </a:t>
            </a: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IP-DECT</a:t>
            </a:r>
          </a:p>
        </p:txBody>
      </p:sp>
      <p:pic>
        <p:nvPicPr>
          <p:cNvPr id="2050" name="Picture 2" descr="IP_Dect_outdoor_case_ope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9092" y="1524000"/>
            <a:ext cx="2079665" cy="1694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IP_Dect_indoor_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28229" y="3730171"/>
            <a:ext cx="2177143" cy="2452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40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7" name="Rectangle 41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34B233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34B233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34B233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34B233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0" name="Rectangle 40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2" name="Rectangle 41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3" name="Rectangle 4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4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5" name="Rectangle 413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6" name="Rectangle 420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2" name="Rectangle 192"/>
          <p:cNvSpPr>
            <a:spLocks noChangeArrowheads="1"/>
          </p:cNvSpPr>
          <p:nvPr/>
        </p:nvSpPr>
        <p:spPr bwMode="auto">
          <a:xfrm>
            <a:off x="4795838" y="1104265"/>
            <a:ext cx="4221162" cy="1646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rgbClr val="00B2A9"/>
              </a:buClr>
              <a:buSzPct val="100000"/>
              <a:defRPr/>
            </a:pPr>
            <a:r>
              <a:rPr lang="en-GB" sz="1600" b="1" dirty="0" smtClean="0">
                <a:solidFill>
                  <a:srgbClr val="34B233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600" b="1" u="sng" dirty="0" smtClean="0">
                <a:solidFill>
                  <a:srgbClr val="34B233"/>
                </a:solidFill>
                <a:latin typeface="Tahoma"/>
                <a:ea typeface="ＭＳ Ｐゴシック"/>
                <a:cs typeface="+mn-cs"/>
              </a:rPr>
              <a:t>VORTEILE</a:t>
            </a:r>
            <a:endParaRPr lang="en-GB" sz="1600" b="1" u="sng" dirty="0">
              <a:solidFill>
                <a:srgbClr val="34B233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SzPct val="100000"/>
              <a:buFont typeface="Arial" charset="0"/>
              <a:buChar char="•"/>
              <a:defRPr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Kosteneinsparungen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durch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Verwendung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derselben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Infrastruktur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Sprach-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Datendienste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SzPct val="100000"/>
              <a:buFont typeface="Arial" charset="0"/>
              <a:buChar char="•"/>
              <a:defRPr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Professionelle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End-to-End-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Lösung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mit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QoS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SzPct val="100000"/>
              <a:buFont typeface="Arial" charset="0"/>
              <a:buChar char="•"/>
              <a:defRPr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Einfache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Bereitstellung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durch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Funkplanungstool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6633" name="Rectangle 193"/>
          <p:cNvSpPr>
            <a:spLocks noChangeArrowheads="1"/>
          </p:cNvSpPr>
          <p:nvPr/>
        </p:nvSpPr>
        <p:spPr bwMode="auto">
          <a:xfrm>
            <a:off x="241300" y="4030663"/>
            <a:ext cx="3298825" cy="2472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34B233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34B233"/>
                </a:solidFill>
                <a:latin typeface="Tahoma"/>
                <a:ea typeface="ＭＳ Ｐゴシック"/>
                <a:cs typeface="+mn-cs"/>
              </a:rPr>
              <a:t>BASISLÖSUNGEN</a:t>
            </a:r>
            <a:endParaRPr lang="en-GB" sz="1400" b="1" u="sng" dirty="0">
              <a:solidFill>
                <a:srgbClr val="34B233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fontAlgn="auto">
              <a:spcBef>
                <a:spcPts val="0"/>
              </a:spcBef>
              <a:spcAft>
                <a:spcPts val="0"/>
              </a:spcAft>
              <a:buClr>
                <a:srgbClr val="7FA4A8"/>
              </a:buClr>
              <a:buSzPct val="150000"/>
              <a:defRPr/>
            </a:pPr>
            <a:r>
              <a:rPr lang="en-GB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	Alcatel-Lucent</a:t>
            </a:r>
            <a:r>
              <a:rPr lang="en-GB" sz="1000" b="1" dirty="0" smtClean="0">
                <a:latin typeface="Tahoma"/>
                <a:cs typeface="+mn-cs"/>
              </a:rPr>
              <a:t> </a:t>
            </a:r>
            <a:r>
              <a:rPr lang="en-GB" sz="1000" b="1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OmniAccess</a:t>
            </a:r>
            <a:r>
              <a:rPr lang="en-GB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™</a:t>
            </a:r>
            <a:r>
              <a:rPr lang="en-GB" sz="1000" b="1" dirty="0" smtClean="0">
                <a:latin typeface="Tahoma"/>
                <a:cs typeface="+mn-cs"/>
              </a:rPr>
              <a:t> </a:t>
            </a:r>
            <a:r>
              <a:rPr lang="en-GB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WLAN-Switches</a:t>
            </a:r>
            <a:endParaRPr lang="en-GB" sz="1000" b="1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290513" lvl="1" indent="-171450" eaLnBrk="0" hangingPunct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Kapazität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461963" lvl="3" indent="-171450" eaLnBrk="0" hangingPunct="0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chemeClr val="accent3"/>
              </a:buClr>
              <a:buSzPct val="100000"/>
              <a:buFont typeface="Tahoma" pitchFamily="34" charset="0"/>
              <a:buChar char="−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Bis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16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externe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standortgebundene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Anwendungen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461963" lvl="3" indent="-171450" eaLnBrk="0" hangingPunct="0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chemeClr val="accent3"/>
              </a:buClr>
              <a:buSzPct val="100000"/>
              <a:buFont typeface="Tahoma" pitchFamily="34" charset="0"/>
              <a:buChar char="−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Bis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64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Remote-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Anwendungen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461963" lvl="3" indent="-171450" eaLnBrk="0" hangingPunct="0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chemeClr val="accent3"/>
              </a:buClr>
              <a:buSzPct val="100000"/>
              <a:buFont typeface="Tahoma" pitchFamily="34" charset="0"/>
              <a:buChar char="−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Bis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256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Benutzer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290513" lvl="1" indent="-171450" eaLnBrk="0" hangingPunct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Performance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461963" lvl="3" indent="-171450" eaLnBrk="0" hangingPunct="0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chemeClr val="accent3"/>
              </a:buClr>
              <a:buSzPct val="100000"/>
              <a:buFont typeface="Tahoma" pitchFamily="34" charset="0"/>
              <a:buChar char="−"/>
              <a:defRPr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1,6</a:t>
            </a:r>
            <a:r>
              <a:rPr lang="en-US" sz="1100" dirty="0" smtClean="0">
                <a:latin typeface="Tahoma"/>
                <a:cs typeface="+mn-cs"/>
              </a:rPr>
              <a:t> 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Gbit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/s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Crypto-Performance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br>
              <a:rPr lang="en-US" sz="1100" dirty="0" smtClean="0">
                <a:latin typeface="Tahoma"/>
                <a:cs typeface="+mn-cs"/>
              </a:rPr>
            </a:b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(3DES,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AES-CBC-256)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461963" lvl="3" indent="-171450" eaLnBrk="0" hangingPunct="0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chemeClr val="accent3"/>
              </a:buClr>
              <a:buSzPct val="100000"/>
              <a:buFont typeface="Tahoma" pitchFamily="34" charset="0"/>
              <a:buChar char="−"/>
              <a:defRPr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800</a:t>
            </a:r>
            <a:r>
              <a:rPr lang="en-US" sz="1100" dirty="0" smtClean="0">
                <a:latin typeface="Tahoma"/>
                <a:cs typeface="+mn-cs"/>
              </a:rPr>
              <a:t> 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Mbit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/s,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Crypto-Performance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br>
              <a:rPr lang="en-US" sz="1100" dirty="0" smtClean="0">
                <a:latin typeface="Tahoma"/>
                <a:cs typeface="+mn-cs"/>
              </a:rPr>
            </a:b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(AES-CCM)</a:t>
            </a:r>
            <a:r>
              <a:rPr lang="en-US" sz="1100" dirty="0" smtClean="0">
                <a:latin typeface="+mn-lt"/>
                <a:cs typeface="+mn-cs"/>
              </a:rPr>
              <a:t> </a:t>
            </a:r>
            <a:endParaRPr lang="en-US" sz="1100" dirty="0">
              <a:latin typeface="+mn-lt"/>
              <a:cs typeface="+mn-cs"/>
            </a:endParaRPr>
          </a:p>
          <a:p>
            <a:pPr marL="461963" lvl="3" indent="-171450" eaLnBrk="0" hangingPunct="0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chemeClr val="accent3"/>
              </a:buClr>
              <a:buSzPct val="100000"/>
              <a:buFont typeface="Tahoma" pitchFamily="34" charset="0"/>
              <a:buChar char="−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2</a:t>
            </a:r>
            <a:r>
              <a:rPr lang="de-DE" sz="1100" dirty="0" smtClean="0">
                <a:latin typeface="Tahoma"/>
                <a:cs typeface="+mn-cs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Gbit/s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kabelgebundene,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nicht-verschlüsselte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Durchsatzleistung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10034" t="8777" r="9055" b="9654"/>
          <a:stretch>
            <a:fillRect/>
          </a:stretch>
        </p:blipFill>
        <p:spPr bwMode="auto">
          <a:xfrm>
            <a:off x="1627188" y="2835275"/>
            <a:ext cx="1360487" cy="7651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38917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68588" y="2079625"/>
            <a:ext cx="1639887" cy="91916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38918" name="Rectangle 197"/>
          <p:cNvSpPr>
            <a:spLocks noChangeArrowheads="1"/>
          </p:cNvSpPr>
          <p:nvPr/>
        </p:nvSpPr>
        <p:spPr bwMode="auto">
          <a:xfrm>
            <a:off x="2636838" y="1566863"/>
            <a:ext cx="178752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en-US" sz="1000" smtClean="0">
                <a:solidFill>
                  <a:srgbClr val="000000"/>
                </a:solidFill>
                <a:latin typeface="Tahoma"/>
                <a:ea typeface="ＭＳ Ｐゴシック"/>
              </a:rPr>
              <a:t>OmniAccess</a:t>
            </a:r>
            <a:r>
              <a:rPr lang="en-US" sz="1000" smtClean="0">
                <a:latin typeface="Tahoma"/>
              </a:rPr>
              <a:t> </a:t>
            </a:r>
            <a:r>
              <a:rPr lang="en-US" sz="1000" smtClean="0">
                <a:solidFill>
                  <a:srgbClr val="000000"/>
                </a:solidFill>
                <a:latin typeface="Tahoma"/>
                <a:ea typeface="ＭＳ Ｐゴシック"/>
              </a:rPr>
              <a:t>4306G</a:t>
            </a:r>
            <a:r>
              <a:rPr lang="en-US" sz="1000" smtClean="0">
                <a:latin typeface="Tahoma"/>
              </a:rPr>
              <a:t/>
            </a:r>
            <a:br>
              <a:rPr lang="en-US" sz="1000" smtClean="0">
                <a:latin typeface="Tahoma"/>
              </a:rPr>
            </a:br>
            <a:r>
              <a:rPr lang="en-US" sz="1000" smtClean="0">
                <a:solidFill>
                  <a:srgbClr val="000000"/>
                </a:solidFill>
                <a:latin typeface="Tahoma"/>
                <a:ea typeface="ＭＳ Ｐゴシック"/>
              </a:rPr>
              <a:t>Branch</a:t>
            </a:r>
            <a:r>
              <a:rPr lang="en-US" sz="1000" smtClean="0">
                <a:latin typeface="Tahoma"/>
              </a:rPr>
              <a:t> </a:t>
            </a:r>
            <a:r>
              <a:rPr lang="en-US" sz="1000" smtClean="0">
                <a:solidFill>
                  <a:srgbClr val="000000"/>
                </a:solidFill>
                <a:latin typeface="Tahoma"/>
                <a:ea typeface="ＭＳ Ｐゴシック"/>
              </a:rPr>
              <a:t>Office</a:t>
            </a:r>
            <a:r>
              <a:rPr lang="en-US" sz="1000" smtClean="0">
                <a:latin typeface="Tahoma"/>
              </a:rPr>
              <a:t> </a:t>
            </a:r>
            <a:r>
              <a:rPr lang="en-US" sz="1000" smtClean="0">
                <a:solidFill>
                  <a:srgbClr val="000000"/>
                </a:solidFill>
                <a:latin typeface="Tahoma"/>
                <a:ea typeface="ＭＳ Ｐゴシック"/>
              </a:rPr>
              <a:t>WLAN-Switch</a:t>
            </a:r>
            <a:endParaRPr lang="en-GB" sz="100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en-GB" sz="1000" smtClean="0">
                <a:solidFill>
                  <a:srgbClr val="000000"/>
                </a:solidFill>
                <a:latin typeface="Tahoma"/>
                <a:ea typeface="ＭＳ Ｐゴシック"/>
              </a:rPr>
              <a:t>16</a:t>
            </a:r>
            <a:r>
              <a:rPr lang="en-GB" sz="1000" smtClean="0">
                <a:latin typeface="Tahoma"/>
              </a:rPr>
              <a:t> </a:t>
            </a:r>
            <a:r>
              <a:rPr lang="en-GB" sz="1000" smtClean="0">
                <a:solidFill>
                  <a:srgbClr val="000000"/>
                </a:solidFill>
                <a:latin typeface="Tahoma"/>
                <a:ea typeface="ＭＳ Ｐゴシック"/>
              </a:rPr>
              <a:t>Accesspoints</a:t>
            </a:r>
            <a:endParaRPr lang="en-GB" sz="100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pic>
        <p:nvPicPr>
          <p:cNvPr id="38919" name="Picture 211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782638" y="2713324"/>
            <a:ext cx="933450" cy="961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0" name="Rectangle 197"/>
          <p:cNvSpPr>
            <a:spLocks noChangeArrowheads="1"/>
          </p:cNvSpPr>
          <p:nvPr/>
        </p:nvSpPr>
        <p:spPr bwMode="auto">
          <a:xfrm>
            <a:off x="2962275" y="3017838"/>
            <a:ext cx="199548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SzPct val="150000"/>
              <a:buFont typeface="Wingdings" pitchFamily="2" charset="2"/>
              <a:buNone/>
            </a:pPr>
            <a:r>
              <a:rPr lang="en-US" sz="1000" smtClean="0">
                <a:solidFill>
                  <a:srgbClr val="000000"/>
                </a:solidFill>
                <a:latin typeface="Tahoma"/>
                <a:ea typeface="ＭＳ Ｐゴシック"/>
              </a:rPr>
              <a:t>OmniAccess</a:t>
            </a:r>
            <a:r>
              <a:rPr lang="en-US" sz="1000" smtClean="0">
                <a:latin typeface="Tahoma"/>
              </a:rPr>
              <a:t> </a:t>
            </a:r>
            <a:r>
              <a:rPr lang="en-US" sz="1000" smtClean="0">
                <a:solidFill>
                  <a:srgbClr val="000000"/>
                </a:solidFill>
                <a:latin typeface="Tahoma"/>
                <a:ea typeface="ＭＳ Ｐゴシック"/>
              </a:rPr>
              <a:t>4306</a:t>
            </a:r>
            <a:r>
              <a:rPr lang="en-US" sz="1000" smtClean="0">
                <a:latin typeface="Tahoma"/>
              </a:rPr>
              <a:t/>
            </a:r>
            <a:br>
              <a:rPr lang="en-US" sz="1000" smtClean="0">
                <a:latin typeface="Tahoma"/>
              </a:rPr>
            </a:br>
            <a:r>
              <a:rPr lang="en-US" sz="1000" smtClean="0">
                <a:solidFill>
                  <a:srgbClr val="000000"/>
                </a:solidFill>
                <a:latin typeface="Tahoma"/>
                <a:ea typeface="ＭＳ Ｐゴシック"/>
              </a:rPr>
              <a:t>Branch</a:t>
            </a:r>
            <a:r>
              <a:rPr lang="en-US" sz="1000" smtClean="0">
                <a:latin typeface="Tahoma"/>
              </a:rPr>
              <a:t> </a:t>
            </a:r>
            <a:r>
              <a:rPr lang="en-US" sz="1000" smtClean="0">
                <a:solidFill>
                  <a:srgbClr val="000000"/>
                </a:solidFill>
                <a:latin typeface="Tahoma"/>
                <a:ea typeface="ＭＳ Ｐゴシック"/>
              </a:rPr>
              <a:t>Office</a:t>
            </a:r>
            <a:r>
              <a:rPr lang="en-US" sz="1000" smtClean="0">
                <a:latin typeface="Tahoma"/>
              </a:rPr>
              <a:t> </a:t>
            </a:r>
            <a:r>
              <a:rPr lang="en-US" sz="1000" smtClean="0">
                <a:solidFill>
                  <a:srgbClr val="000000"/>
                </a:solidFill>
                <a:latin typeface="Tahoma"/>
                <a:ea typeface="ＭＳ Ｐゴシック"/>
              </a:rPr>
              <a:t>WLAN-Switch</a:t>
            </a:r>
            <a:endParaRPr lang="en-GB" sz="100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>
              <a:buSzPct val="150000"/>
              <a:buFont typeface="Wingdings" pitchFamily="2" charset="2"/>
              <a:buNone/>
            </a:pPr>
            <a:r>
              <a:rPr lang="en-GB" sz="1000" smtClean="0">
                <a:solidFill>
                  <a:srgbClr val="000000"/>
                </a:solidFill>
                <a:latin typeface="Tahoma"/>
                <a:ea typeface="ＭＳ Ｐゴシック"/>
              </a:rPr>
              <a:t>8</a:t>
            </a:r>
            <a:r>
              <a:rPr lang="en-GB" sz="1000" smtClean="0">
                <a:latin typeface="Tahoma"/>
              </a:rPr>
              <a:t> </a:t>
            </a:r>
            <a:r>
              <a:rPr lang="en-GB" sz="1000" smtClean="0">
                <a:solidFill>
                  <a:srgbClr val="000000"/>
                </a:solidFill>
                <a:latin typeface="Tahoma"/>
                <a:ea typeface="ＭＳ Ｐゴシック"/>
              </a:rPr>
              <a:t>Accesspoints</a:t>
            </a:r>
            <a:endParaRPr lang="en-GB" sz="100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5635" name="Rectangle 193"/>
          <p:cNvSpPr>
            <a:spLocks noChangeArrowheads="1"/>
          </p:cNvSpPr>
          <p:nvPr/>
        </p:nvSpPr>
        <p:spPr bwMode="auto">
          <a:xfrm>
            <a:off x="3357928" y="4083172"/>
            <a:ext cx="2981911" cy="2447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lvl="1" indent="-171450" eaLnBrk="0" hangingPunct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Wi-Fi-Accesspoints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: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Alcatel-Lucent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OmniAccess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AP92,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AP93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(Single Radio, Dual Band) AP104 und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AP105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br>
              <a:rPr lang="en-GB" sz="1100" dirty="0" smtClean="0">
                <a:latin typeface="Tahoma"/>
                <a:cs typeface="+mn-cs"/>
              </a:rPr>
            </a:b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(Dual Radio)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344488" lvl="3" indent="-173038" eaLnBrk="0" hangingPunct="0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chemeClr val="accent3"/>
              </a:buClr>
              <a:buSzPct val="100000"/>
              <a:buFont typeface="Tahoma" pitchFamily="34" charset="0"/>
              <a:buChar char="−"/>
              <a:defRPr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IEEE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802.11a/b/g/n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344488" lvl="3" indent="-173038" eaLnBrk="0" hangingPunct="0">
              <a:lnSpc>
                <a:spcPct val="95000"/>
              </a:lnSpc>
              <a:spcBef>
                <a:spcPts val="0"/>
              </a:spcBef>
              <a:spcAft>
                <a:spcPts val="100"/>
              </a:spcAft>
              <a:buClr>
                <a:schemeClr val="accent3"/>
              </a:buClr>
              <a:buSzPct val="100000"/>
              <a:buFont typeface="Tahoma" pitchFamily="34" charset="0"/>
              <a:buChar char="−"/>
              <a:defRPr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IEEE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802.3af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Power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over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Ethernet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(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PoE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)-Sourcing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fontAlgn="auto">
              <a:spcBef>
                <a:spcPts val="0"/>
              </a:spcBef>
              <a:spcAft>
                <a:spcPts val="0"/>
              </a:spcAft>
              <a:buClr>
                <a:srgbClr val="7FA4A8"/>
              </a:buClr>
              <a:buSzPct val="150000"/>
              <a:buFontTx/>
              <a:buChar char="•"/>
              <a:defRPr/>
            </a:pPr>
            <a:endParaRPr lang="en-US" sz="1000" dirty="0">
              <a:solidFill>
                <a:schemeClr val="tx2"/>
              </a:solidFill>
              <a:latin typeface="+mn-lt"/>
              <a:cs typeface="+mn-cs"/>
            </a:endParaRPr>
          </a:p>
          <a:p>
            <a:pPr marL="171450" lvl="1" indent="-171450" eaLnBrk="0" hangingPunct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Alcatel-Lucent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OmniAccess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br>
              <a:rPr lang="en-GB" sz="1100" dirty="0" smtClean="0">
                <a:latin typeface="Tahoma"/>
                <a:cs typeface="+mn-cs"/>
              </a:rPr>
            </a:b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Remote-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Accesspoint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ＭＳ Ｐゴシック"/>
                <a:cs typeface="+mn-cs"/>
              </a:rPr>
              <a:t>2WG</a:t>
            </a:r>
            <a:r>
              <a:rPr 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&amp; </a:t>
            </a:r>
            <a:r>
              <a:rPr lang="fr-FR" sz="1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RAP-3WN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Telearbeiterverbindung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7FA4A8"/>
              </a:buClr>
              <a:buSzPct val="150000"/>
              <a:defRPr/>
            </a:pPr>
            <a:endParaRPr lang="en-US" sz="1100" dirty="0">
              <a:latin typeface="+mn-lt"/>
              <a:cs typeface="+mn-cs"/>
            </a:endParaRPr>
          </a:p>
          <a:p>
            <a:pPr marL="171450" lvl="1" indent="-171450" eaLnBrk="0" hangingPunct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Alcatel-Lucent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OmniTouch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8118/8128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WLAN-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Telefone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6657" name="Rectangle 193"/>
          <p:cNvSpPr>
            <a:spLocks noChangeArrowheads="1"/>
          </p:cNvSpPr>
          <p:nvPr/>
        </p:nvSpPr>
        <p:spPr bwMode="auto">
          <a:xfrm>
            <a:off x="6113462" y="4094163"/>
            <a:ext cx="3030537" cy="854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34B233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34B233"/>
                </a:solidFill>
                <a:latin typeface="Tahoma"/>
                <a:ea typeface="ＭＳ Ｐゴシック"/>
                <a:cs typeface="+mn-cs"/>
              </a:rPr>
              <a:t>ZUSATZOPTIONEN</a:t>
            </a:r>
            <a:endParaRPr lang="en-GB" sz="1400" b="1" u="sng" dirty="0">
              <a:solidFill>
                <a:srgbClr val="34B233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Verstärker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-/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Richtantenne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Alcatel-Lucent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OmniSwitch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™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br>
              <a:rPr lang="en-US" sz="1100" dirty="0" smtClean="0">
                <a:latin typeface="Tahoma"/>
                <a:cs typeface="+mn-cs"/>
              </a:rPr>
            </a:b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LAN-Switches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mit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PoE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Layer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2/3-QoS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pic>
        <p:nvPicPr>
          <p:cNvPr id="38923" name="Picture 9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297490" y="2959100"/>
            <a:ext cx="960438" cy="6445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</p:pic>
      <p:sp>
        <p:nvSpPr>
          <p:cNvPr id="38924" name="Rectangle 197"/>
          <p:cNvSpPr>
            <a:spLocks noChangeArrowheads="1"/>
          </p:cNvSpPr>
          <p:nvPr/>
        </p:nvSpPr>
        <p:spPr bwMode="auto">
          <a:xfrm>
            <a:off x="5791200" y="3692399"/>
            <a:ext cx="341375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SzPct val="150000"/>
            </a:pPr>
            <a:r>
              <a:rPr lang="en-GB" sz="1000" dirty="0" smtClean="0">
                <a:solidFill>
                  <a:srgbClr val="000000"/>
                </a:solidFill>
                <a:latin typeface="Tahoma"/>
                <a:ea typeface="ＭＳ Ｐゴシック"/>
              </a:rPr>
              <a:t>Remote</a:t>
            </a:r>
            <a:r>
              <a:rPr lang="en-GB" sz="1000" dirty="0" smtClean="0">
                <a:latin typeface="Tahoma"/>
              </a:rPr>
              <a:t> </a:t>
            </a:r>
            <a:r>
              <a:rPr lang="en-GB" sz="1000" dirty="0" smtClean="0">
                <a:solidFill>
                  <a:srgbClr val="000000"/>
                </a:solidFill>
                <a:latin typeface="Tahoma"/>
                <a:ea typeface="ＭＳ Ｐゴシック"/>
              </a:rPr>
              <a:t>Access</a:t>
            </a:r>
            <a:r>
              <a:rPr lang="en-GB" sz="1000" dirty="0" smtClean="0">
                <a:latin typeface="Tahoma"/>
              </a:rPr>
              <a:t> </a:t>
            </a:r>
            <a:r>
              <a:rPr lang="en-GB" sz="1000" dirty="0" smtClean="0">
                <a:solidFill>
                  <a:srgbClr val="000000"/>
                </a:solidFill>
                <a:latin typeface="Tahoma"/>
                <a:ea typeface="ＭＳ Ｐゴシック"/>
              </a:rPr>
              <a:t>Point</a:t>
            </a:r>
            <a:r>
              <a:rPr lang="en-GB" sz="1000" dirty="0" smtClean="0">
                <a:latin typeface="Tahoma"/>
              </a:rPr>
              <a:t> </a:t>
            </a:r>
            <a:r>
              <a:rPr lang="en-GB" sz="1000" dirty="0" smtClean="0">
                <a:solidFill>
                  <a:srgbClr val="000000"/>
                </a:solidFill>
                <a:latin typeface="Tahoma"/>
                <a:ea typeface="ＭＳ Ｐゴシック"/>
              </a:rPr>
              <a:t>-</a:t>
            </a:r>
            <a:r>
              <a:rPr lang="en-GB" sz="1000" dirty="0" smtClean="0">
                <a:latin typeface="Tahoma"/>
              </a:rPr>
              <a:t> </a:t>
            </a:r>
            <a:r>
              <a:rPr lang="en-GB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2WG</a:t>
            </a:r>
            <a:r>
              <a:rPr lang="fr-FR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 </a:t>
            </a:r>
            <a:r>
              <a:rPr lang="en-GB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&amp; </a:t>
            </a:r>
            <a:r>
              <a:rPr lang="fr-FR" sz="1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RAP-3WN</a:t>
            </a:r>
            <a:endParaRPr lang="en-GB" sz="1000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</a:endParaRPr>
          </a:p>
        </p:txBody>
      </p:sp>
      <p:pic>
        <p:nvPicPr>
          <p:cNvPr id="38925" name="Picture 57" descr="scapa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15963" y="1590675"/>
            <a:ext cx="738187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6" name="Picture 46" descr="OSAP105_Dual-radio_802-11n_AccessPoint_rgb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466850" y="1668463"/>
            <a:ext cx="527050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7" name="Rectangle 197"/>
          <p:cNvSpPr>
            <a:spLocks noChangeArrowheads="1"/>
          </p:cNvSpPr>
          <p:nvPr/>
        </p:nvSpPr>
        <p:spPr bwMode="auto">
          <a:xfrm>
            <a:off x="592138" y="2062163"/>
            <a:ext cx="15255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SzPct val="150000"/>
              <a:buFont typeface="Wingdings" pitchFamily="2" charset="2"/>
              <a:buNone/>
            </a:pPr>
            <a:r>
              <a:rPr lang="de-DE" sz="1000" smtClean="0">
                <a:solidFill>
                  <a:srgbClr val="000000"/>
                </a:solidFill>
                <a:latin typeface="Tahoma"/>
                <a:ea typeface="ＭＳ Ｐゴシック"/>
              </a:rPr>
              <a:t>AP</a:t>
            </a:r>
            <a:r>
              <a:rPr lang="de-DE" sz="1000" smtClean="0">
                <a:latin typeface="Tahoma"/>
              </a:rPr>
              <a:t> </a:t>
            </a:r>
            <a:r>
              <a:rPr lang="de-DE" sz="1000" smtClean="0">
                <a:solidFill>
                  <a:srgbClr val="000000"/>
                </a:solidFill>
                <a:latin typeface="Tahoma"/>
                <a:ea typeface="ＭＳ Ｐゴシック"/>
              </a:rPr>
              <a:t>92,</a:t>
            </a:r>
            <a:r>
              <a:rPr lang="de-DE" sz="1000" smtClean="0">
                <a:latin typeface="Tahoma"/>
              </a:rPr>
              <a:t> </a:t>
            </a:r>
            <a:r>
              <a:rPr lang="de-DE" sz="1000" smtClean="0">
                <a:solidFill>
                  <a:srgbClr val="000000"/>
                </a:solidFill>
                <a:latin typeface="Tahoma"/>
                <a:ea typeface="ＭＳ Ｐゴシック"/>
              </a:rPr>
              <a:t>AP93, AP104</a:t>
            </a:r>
            <a:r>
              <a:rPr lang="de-DE" sz="1000" smtClean="0">
                <a:latin typeface="Tahoma"/>
              </a:rPr>
              <a:t> </a:t>
            </a:r>
            <a:r>
              <a:rPr lang="de-DE" sz="100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000" smtClean="0">
                <a:latin typeface="Tahoma"/>
              </a:rPr>
              <a:t> </a:t>
            </a:r>
            <a:r>
              <a:rPr lang="de-DE" sz="1000" smtClean="0">
                <a:solidFill>
                  <a:srgbClr val="000000"/>
                </a:solidFill>
                <a:latin typeface="Tahoma"/>
                <a:ea typeface="ＭＳ Ｐゴシック"/>
              </a:rPr>
              <a:t>AP105</a:t>
            </a:r>
            <a:endParaRPr lang="en-GB" sz="100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cxnSp>
        <p:nvCxnSpPr>
          <p:cNvPr id="223" name="Straight Connector 222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29" name="Title 223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45525" cy="1143000"/>
          </a:xfrm>
        </p:spPr>
        <p:txBody>
          <a:bodyPr/>
          <a:lstStyle/>
          <a:p>
            <a:pPr eaLnBrk="1" hangingPunct="1"/>
            <a:r>
              <a:rPr lang="de-DE" dirty="0" smtClean="0">
                <a:solidFill>
                  <a:srgbClr val="000000"/>
                </a:solidFill>
                <a:ea typeface="ＭＳ Ｐゴシック"/>
              </a:rPr>
              <a:t>STANDORTINTERNE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SPRACH-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dirty="0" smtClean="0">
                <a:latin typeface="Tahoma"/>
              </a:rPr>
              <a:t/>
            </a:r>
            <a:br>
              <a:rPr lang="de-DE" dirty="0" smtClean="0">
                <a:latin typeface="Tahoma"/>
              </a:rPr>
            </a:b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DATENMOBILITÄT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de-DE" dirty="0" smtClean="0">
                <a:latin typeface="Tahoma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WI-FI</a:t>
            </a:r>
            <a:endParaRPr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6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7" name="Rectangle 417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34B233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34B233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34B233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34B233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9" name="Rectangle 408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8933" name="Rectangle 410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8936" name="Rectangle 415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8937" name="Rectangle 40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8" name="Rectangle 413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0" name="Rectangle 420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pic>
        <p:nvPicPr>
          <p:cNvPr id="33" name="Image 30" descr="RAP3.png"/>
          <p:cNvPicPr>
            <a:picLocks noChangeAspect="1"/>
          </p:cNvPicPr>
          <p:nvPr/>
        </p:nvPicPr>
        <p:blipFill>
          <a:blip r:embed="rId17" cstate="email"/>
          <a:stretch>
            <a:fillRect/>
          </a:stretch>
        </p:blipFill>
        <p:spPr>
          <a:xfrm>
            <a:off x="7543392" y="2838998"/>
            <a:ext cx="583108" cy="87812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CF0072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CF0072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CF0072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CF0072"/>
              </a:solidFill>
              <a:latin typeface="Tahoma"/>
              <a:ea typeface="ＭＳ Ｐゴシック"/>
            </a:endParaRPr>
          </a:p>
        </p:txBody>
      </p:sp>
      <p:sp>
        <p:nvSpPr>
          <p:cNvPr id="29" name="Rectangle 41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9942" name="Title 3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000000"/>
                </a:solidFill>
                <a:latin typeface="Tahoma"/>
                <a:ea typeface="ＭＳ Ｐゴシック"/>
              </a:rPr>
              <a:t>STANDORTUNABHÄNGIGE</a:t>
            </a:r>
            <a:r>
              <a:rPr lang="en-US" smtClean="0">
                <a:latin typeface="Tahoma"/>
              </a:rPr>
              <a:t/>
            </a:r>
            <a:br>
              <a:rPr lang="en-US" smtClean="0">
                <a:latin typeface="Tahoma"/>
              </a:rPr>
            </a:br>
            <a:r>
              <a:rPr lang="en-US" smtClean="0">
                <a:solidFill>
                  <a:srgbClr val="000000"/>
                </a:solidFill>
                <a:latin typeface="Tahoma"/>
                <a:ea typeface="ＭＳ Ｐゴシック"/>
              </a:rPr>
              <a:t>MOBILITÄT</a:t>
            </a:r>
            <a:endParaRPr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15" name="Rectangle 40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7" name="Rectangle 40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9947" name="Rectangle 4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9949" name="Rectangle 4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9950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30557" y="1323391"/>
            <a:ext cx="3744912" cy="1018227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 fontAlgn="auto">
              <a:spcBef>
                <a:spcPct val="20000"/>
              </a:spcBef>
              <a:spcAft>
                <a:spcPts val="300"/>
              </a:spcAft>
              <a:buClr>
                <a:srgbClr val="00B2A9"/>
              </a:buClr>
              <a:defRPr/>
            </a:pPr>
            <a:r>
              <a:rPr lang="en-GB" sz="2000" b="1" dirty="0" smtClean="0">
                <a:solidFill>
                  <a:srgbClr val="CF0072"/>
                </a:solidFill>
                <a:latin typeface="Tahoma"/>
                <a:ea typeface="+mj-ea"/>
                <a:cs typeface="+mj-cs"/>
              </a:rPr>
              <a:t> 	</a:t>
            </a:r>
            <a:r>
              <a:rPr lang="en-GB" sz="2000" b="1" dirty="0" smtClean="0">
                <a:solidFill>
                  <a:srgbClr val="CF0072"/>
                </a:solidFill>
                <a:latin typeface="Tahoma"/>
                <a:ea typeface="ＭＳ Ｐゴシック"/>
                <a:cs typeface="+mj-cs"/>
              </a:rPr>
              <a:t>IHRE</a:t>
            </a:r>
            <a:r>
              <a:rPr lang="en-GB" sz="2000" b="1" dirty="0" smtClean="0">
                <a:solidFill>
                  <a:srgbClr val="CF0072"/>
                </a:solidFill>
                <a:latin typeface="Tahoma"/>
                <a:ea typeface="+mj-ea"/>
                <a:cs typeface="+mj-cs"/>
              </a:rPr>
              <a:t> </a:t>
            </a:r>
            <a:r>
              <a:rPr lang="en-GB" sz="2000" b="1" dirty="0" smtClean="0">
                <a:solidFill>
                  <a:srgbClr val="CF0072"/>
                </a:solidFill>
                <a:latin typeface="Tahoma"/>
                <a:ea typeface="ＭＳ Ｐゴシック"/>
                <a:cs typeface="+mj-cs"/>
              </a:rPr>
              <a:t>ANFORDERUNG</a:t>
            </a:r>
            <a:endParaRPr lang="en-GB" sz="2000" b="1" dirty="0">
              <a:solidFill>
                <a:srgbClr val="CF0072"/>
              </a:solidFill>
              <a:latin typeface="Tahoma"/>
              <a:ea typeface="ＭＳ Ｐゴシック"/>
              <a:cs typeface="+mj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Ihr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Unternehmen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jederzeit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überall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erreichbar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sein</a:t>
            </a:r>
            <a:endParaRPr lang="en-US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8" name="Text Placeholder 31"/>
          <p:cNvSpPr txBox="1">
            <a:spLocks/>
          </p:cNvSpPr>
          <p:nvPr/>
        </p:nvSpPr>
        <p:spPr bwMode="auto">
          <a:xfrm>
            <a:off x="268742" y="2468982"/>
            <a:ext cx="3295650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0" rIns="0" bIns="0" numCol="1" anchor="t" anchorCtr="0" compatLnSpc="1">
            <a:prstTxWarp prst="textNoShape">
              <a:avLst/>
            </a:prstTxWarp>
          </a:bodyPr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6639B7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F0072"/>
                </a:solidFill>
                <a:effectLst/>
                <a:uLnTx/>
                <a:uFillTx/>
                <a:latin typeface="Tahoma"/>
                <a:ea typeface="+mj-ea"/>
                <a:cs typeface="+mj-cs"/>
              </a:rPr>
              <a:t> 	</a:t>
            </a:r>
            <a:r>
              <a:rPr kumimoji="0" lang="en-GB" sz="2000" b="1" strike="noStrike" kern="1200" cap="none" spc="0" normalizeH="0" noProof="0" dirty="0" smtClean="0">
                <a:ln>
                  <a:noFill/>
                </a:ln>
                <a:solidFill>
                  <a:srgbClr val="CF0072"/>
                </a:solidFill>
                <a:uLnTx/>
                <a:uFillTx/>
                <a:latin typeface="Tahoma"/>
                <a:ea typeface="ＭＳ Ｐゴシック"/>
                <a:cs typeface="+mj-cs"/>
              </a:rPr>
              <a:t>UNSERE</a:t>
            </a: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F0072"/>
                </a:solidFill>
                <a:effectLst/>
                <a:uLnTx/>
                <a:uFillTx/>
                <a:latin typeface="Tahoma"/>
                <a:ea typeface="+mj-ea"/>
                <a:cs typeface="+mj-cs"/>
              </a:rPr>
              <a:t> </a:t>
            </a:r>
            <a:r>
              <a:rPr kumimoji="0" lang="en-GB" sz="2000" b="1" strike="noStrike" kern="1200" cap="none" spc="0" normalizeH="0" noProof="0" dirty="0" smtClean="0">
                <a:ln>
                  <a:noFill/>
                </a:ln>
                <a:solidFill>
                  <a:srgbClr val="CF0072"/>
                </a:solidFill>
                <a:uLnTx/>
                <a:uFillTx/>
                <a:latin typeface="Tahoma"/>
                <a:ea typeface="ＭＳ Ｐゴシック"/>
                <a:cs typeface="+mj-cs"/>
              </a:rPr>
              <a:t>LÖSUNGEN</a:t>
            </a:r>
          </a:p>
          <a:p>
            <a:pPr marL="171450" lvl="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Alcatel-Lucent</a:t>
            </a:r>
            <a:r>
              <a:rPr lang="en-US" dirty="0" smtClean="0">
                <a:latin typeface="Tahoma"/>
                <a:cs typeface="+mn-cs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My</a:t>
            </a:r>
            <a:r>
              <a:rPr lang="en-US" dirty="0" smtClean="0">
                <a:latin typeface="Tahoma"/>
                <a:cs typeface="+mn-cs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IC</a:t>
            </a:r>
            <a:r>
              <a:rPr lang="en-US" dirty="0" smtClean="0">
                <a:latin typeface="Tahoma"/>
                <a:cs typeface="+mn-cs"/>
              </a:rPr>
              <a:t> </a:t>
            </a:r>
            <a:br>
              <a:rPr lang="en-US" dirty="0" smtClean="0">
                <a:latin typeface="Tahoma"/>
                <a:cs typeface="+mn-cs"/>
              </a:rPr>
            </a:br>
            <a:r>
              <a:rPr lang="en-US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Mobile</a:t>
            </a:r>
            <a:r>
              <a:rPr lang="en-US" dirty="0" smtClean="0">
                <a:latin typeface="Tahoma"/>
                <a:cs typeface="+mn-cs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en-US" dirty="0" smtClean="0">
                <a:latin typeface="Tahoma"/>
                <a:cs typeface="+mn-cs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iPhone</a:t>
            </a:r>
            <a:r>
              <a:rPr lang="en-US" baseline="300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®</a:t>
            </a:r>
          </a:p>
          <a:p>
            <a:pPr marL="171450" lvl="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Alcatel-Lucent My IC Mobile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für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Android</a:t>
            </a:r>
          </a:p>
          <a:p>
            <a:pPr marL="171450" lvl="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One-Number-Service</a:t>
            </a:r>
          </a:p>
        </p:txBody>
      </p:sp>
      <p:pic>
        <p:nvPicPr>
          <p:cNvPr id="19" name="Picture 4" descr="04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817920" y="1612388"/>
            <a:ext cx="2601038" cy="2769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Rectangle 413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89"/>
          <p:cNvSpPr>
            <a:spLocks noChangeArrowheads="1"/>
          </p:cNvSpPr>
          <p:nvPr/>
        </p:nvSpPr>
        <p:spPr bwMode="auto">
          <a:xfrm>
            <a:off x="3132138" y="1284288"/>
            <a:ext cx="5757862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</a:pPr>
            <a:r>
              <a:rPr lang="en-GB" sz="1600" b="1" dirty="0" smtClean="0">
                <a:solidFill>
                  <a:srgbClr val="CF0072"/>
                </a:solidFill>
                <a:latin typeface="Tahoma"/>
                <a:ea typeface="ＭＳ Ｐゴシック"/>
              </a:rPr>
              <a:t>	</a:t>
            </a:r>
            <a:r>
              <a:rPr lang="en-GB" sz="1600" b="1" u="sng" dirty="0" smtClean="0">
                <a:solidFill>
                  <a:srgbClr val="CF0072"/>
                </a:solidFill>
                <a:latin typeface="Tahoma"/>
                <a:ea typeface="ＭＳ Ｐゴシック"/>
              </a:rPr>
              <a:t>VORTEILE</a:t>
            </a:r>
            <a:endParaRPr lang="en-GB" sz="1600" b="1" u="sng" dirty="0">
              <a:solidFill>
                <a:srgbClr val="CF0072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Nummer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Voicemail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,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standortintern</a:t>
            </a:r>
            <a:r>
              <a:rPr lang="de-DE" sz="1400" dirty="0" smtClean="0">
                <a:latin typeface="Tahoma"/>
              </a:rPr>
              <a:t> </a:t>
            </a:r>
            <a:br>
              <a:rPr lang="de-DE" sz="1400" dirty="0" smtClean="0">
                <a:latin typeface="Tahoma"/>
              </a:rPr>
            </a:b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oder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standortunabhängig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Konfiguration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Mobilitätsoptionen</a:t>
            </a:r>
            <a:r>
              <a:rPr lang="de-DE" sz="1400" dirty="0" smtClean="0">
                <a:latin typeface="Tahoma"/>
              </a:rPr>
              <a:t> </a:t>
            </a:r>
            <a:br>
              <a:rPr lang="de-DE" sz="1400" dirty="0" smtClean="0">
                <a:latin typeface="Tahoma"/>
              </a:rPr>
            </a:b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per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Fernzugriff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Ständiger Zugriff auf die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Unternehmensressourcen</a:t>
            </a:r>
            <a:r>
              <a:rPr lang="en-US" sz="1400" dirty="0" smtClean="0">
                <a:latin typeface="Tahoma" pitchFamily="34" charset="0"/>
              </a:rPr>
              <a:t> </a:t>
            </a:r>
            <a:endParaRPr lang="en-US" sz="1400" dirty="0">
              <a:latin typeface="Tahoma" pitchFamily="34" charset="0"/>
            </a:endParaRPr>
          </a:p>
          <a:p>
            <a:pPr marL="117475" indent="-117475" eaLnBrk="0" hangingPunct="0">
              <a:spcAft>
                <a:spcPts val="600"/>
              </a:spcAft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Geschäftskontinuität</a:t>
            </a:r>
            <a:r>
              <a:rPr lang="en-US" sz="1400" dirty="0" smtClean="0">
                <a:latin typeface="Tahoma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jederzeit</a:t>
            </a:r>
            <a:r>
              <a:rPr lang="en-US" sz="1400" dirty="0" smtClean="0">
                <a:latin typeface="Tahoma"/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US" sz="1400" dirty="0" smtClean="0">
                <a:latin typeface="Tahoma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überall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Zugriff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auf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das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Unternehmensverzeichnis,</a:t>
            </a:r>
            <a:r>
              <a:rPr lang="de-DE" sz="1400" dirty="0" smtClean="0">
                <a:latin typeface="Tahoma"/>
              </a:rPr>
              <a:t> </a:t>
            </a:r>
            <a:br>
              <a:rPr lang="de-DE" sz="1400" dirty="0" smtClean="0">
                <a:latin typeface="Tahoma"/>
              </a:rPr>
            </a:b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Anrufprotokoll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die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Kontaktliste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Auch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unterwegs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immer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in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Verbindung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40963" name="Rectangle 191"/>
          <p:cNvSpPr>
            <a:spLocks noChangeArrowheads="1"/>
          </p:cNvSpPr>
          <p:nvPr/>
        </p:nvSpPr>
        <p:spPr bwMode="auto">
          <a:xfrm>
            <a:off x="241300" y="4094163"/>
            <a:ext cx="3949700" cy="1192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CF0072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CF0072"/>
                </a:solidFill>
                <a:latin typeface="Tahoma"/>
                <a:ea typeface="ＭＳ Ｐゴシック"/>
              </a:rPr>
              <a:t>BASISLÖSUNGEN</a:t>
            </a:r>
            <a:endParaRPr lang="en-GB" sz="1400" b="1" u="sng" dirty="0">
              <a:solidFill>
                <a:srgbClr val="CF0072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My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IC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Mobile-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Anwendung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Apple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iPhone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Im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Apple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Store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erhältlich</a:t>
            </a:r>
            <a:endParaRPr lang="en-US" sz="1100" dirty="0" smtClean="0">
              <a:solidFill>
                <a:schemeClr val="tx1">
                  <a:lumMod val="95000"/>
                  <a:lumOff val="5000"/>
                </a:schemeClr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de-DE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Look-and-Feel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My IC-Familie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Funktionen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während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des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Gesprächs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Sicherer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Zugriff</a:t>
            </a:r>
            <a:r>
              <a:rPr lang="en-US" sz="1100" dirty="0" smtClean="0">
                <a:latin typeface="Tahoma" pitchFamily="34" charset="0"/>
              </a:rPr>
              <a:t> </a:t>
            </a:r>
            <a:endParaRPr lang="en-US" sz="1100" dirty="0">
              <a:latin typeface="Tahoma" pitchFamily="34" charset="0"/>
            </a:endParaRPr>
          </a:p>
        </p:txBody>
      </p:sp>
      <p:cxnSp>
        <p:nvCxnSpPr>
          <p:cNvPr id="210" name="Straight Connector 209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65" name="Title 2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MY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IC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MOBILE</a:t>
            </a:r>
            <a:r>
              <a:rPr lang="en-GB" dirty="0" smtClean="0">
                <a:latin typeface="Tahoma"/>
              </a:rPr>
              <a:t/>
            </a:r>
            <a:br>
              <a:rPr lang="en-GB" dirty="0" smtClean="0">
                <a:latin typeface="Tahoma"/>
              </a:rPr>
            </a:b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iPHONE</a:t>
            </a:r>
            <a:endParaRPr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40966" name="Rectangle 4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CF0072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CF0072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CF0072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CF0072"/>
              </a:solidFill>
              <a:latin typeface="Tahoma"/>
              <a:ea typeface="ＭＳ Ｐゴシック"/>
            </a:endParaRPr>
          </a:p>
        </p:txBody>
      </p:sp>
      <p:sp>
        <p:nvSpPr>
          <p:cNvPr id="19" name="Rectangle 41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0" name="Rectangle 40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2" name="Rectangle 40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40970" name="Rectangle 4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40972" name="Rectangle 4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40973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40975" name="Rectangle 193"/>
          <p:cNvSpPr>
            <a:spLocks noChangeArrowheads="1"/>
          </p:cNvSpPr>
          <p:nvPr/>
        </p:nvSpPr>
        <p:spPr bwMode="auto">
          <a:xfrm>
            <a:off x="4344988" y="4330700"/>
            <a:ext cx="3629025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3825" lvl="1" indent="-123825" eaLnBrk="0" hangingPunct="0"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Weiterleitungs-Optionen</a:t>
            </a:r>
            <a:endParaRPr lang="en-US" sz="1100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23825" lvl="1" indent="-123825" eaLnBrk="0" hangingPunct="0"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Namenwahl</a:t>
            </a:r>
            <a:endParaRPr lang="en-US" sz="1100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23825" lvl="1" indent="-123825" eaLnBrk="0" hangingPunct="0"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Kontaktliste</a:t>
            </a:r>
            <a:endParaRPr lang="en-US" sz="1100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23825" lvl="1" indent="-123825" eaLnBrk="0" hangingPunct="0"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Anrufliste</a:t>
            </a:r>
            <a:endParaRPr lang="en-US" sz="1100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23825" lvl="1" indent="-123825" eaLnBrk="0" hangingPunct="0"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Anrufprotokoll</a:t>
            </a:r>
            <a:endParaRPr lang="en-US" sz="1100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23825" lvl="1" indent="-123825" eaLnBrk="0" hangingPunct="0"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Benachrichtigung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bei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neuem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Ereignis</a:t>
            </a:r>
            <a:endParaRPr lang="en-US" sz="1100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23825" lvl="1" indent="-123825" eaLnBrk="0" hangingPunct="0"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UDA-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Erweiterung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: 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Unterstützung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 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zusätzlicher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 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Informationen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 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wie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 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mehrere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 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Nummern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 (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mobil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, 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privat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…), 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Firmenname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, 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Nutzerbild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…</a:t>
            </a:r>
          </a:p>
        </p:txBody>
      </p:sp>
      <p:pic>
        <p:nvPicPr>
          <p:cNvPr id="40976" name="Picture 2" descr="D:\lancement\Projet-OxO\Office_2011-Fall-2011\Sales companion\Photos used with the Sales Companion\iphone_MyIC Mobile.pn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086519" y="1495425"/>
            <a:ext cx="1195388" cy="234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413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89"/>
          <p:cNvSpPr>
            <a:spLocks noChangeArrowheads="1"/>
          </p:cNvSpPr>
          <p:nvPr/>
        </p:nvSpPr>
        <p:spPr bwMode="auto">
          <a:xfrm>
            <a:off x="2904565" y="1107422"/>
            <a:ext cx="5728447" cy="272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Aft>
                <a:spcPts val="600"/>
              </a:spcAft>
              <a:buSzPct val="100000"/>
            </a:pPr>
            <a:r>
              <a:rPr lang="en-US" sz="1600" b="1" dirty="0">
                <a:solidFill>
                  <a:srgbClr val="CF0072"/>
                </a:solidFill>
                <a:latin typeface="Tahoma" pitchFamily="34" charset="0"/>
                <a:sym typeface="Arial" charset="0"/>
              </a:rPr>
              <a:t>	</a:t>
            </a:r>
            <a:r>
              <a:rPr lang="en-US" sz="1600" b="1" u="sng" dirty="0">
                <a:solidFill>
                  <a:srgbClr val="CF0072"/>
                </a:solidFill>
                <a:latin typeface="Tahoma" pitchFamily="34" charset="0"/>
                <a:sym typeface="Arial" charset="0"/>
              </a:rPr>
              <a:t>VORTEILE</a:t>
            </a:r>
          </a:p>
          <a:p>
            <a:pPr marL="117475" indent="-117475" eaLnBrk="0" hangingPunct="0">
              <a:spcAft>
                <a:spcPts val="600"/>
              </a:spcAft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200" dirty="0" err="1" smtClean="0">
                <a:solidFill>
                  <a:srgbClr val="000000"/>
                </a:solidFill>
                <a:latin typeface="+mj-lt"/>
                <a:sym typeface="Arial" charset="0"/>
              </a:rPr>
              <a:t>Eine</a:t>
            </a:r>
            <a:r>
              <a:rPr lang="en-US" sz="1200" dirty="0" smtClean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Nummer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und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eine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Voicemail,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standortintern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oder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standortunabhängig</a:t>
            </a:r>
            <a:endParaRPr lang="en-US" sz="1200" dirty="0">
              <a:solidFill>
                <a:srgbClr val="000000"/>
              </a:solidFill>
              <a:latin typeface="+mj-lt"/>
              <a:sym typeface="Arial" charset="0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Konfiguration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200" dirty="0" smtClean="0">
                <a:solidFill>
                  <a:srgbClr val="000000"/>
                </a:solidFill>
                <a:latin typeface="+mj-lt"/>
                <a:sym typeface="Arial" charset="0"/>
              </a:rPr>
              <a:t>des </a:t>
            </a:r>
            <a:r>
              <a:rPr lang="en-US" sz="1200" dirty="0" err="1" smtClean="0">
                <a:solidFill>
                  <a:srgbClr val="000000"/>
                </a:solidFill>
                <a:latin typeface="+mj-lt"/>
                <a:sym typeface="Arial" charset="0"/>
              </a:rPr>
              <a:t>Geschäftsmodus</a:t>
            </a:r>
            <a:r>
              <a:rPr lang="en-US" sz="1200" dirty="0" smtClean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und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Mobilitätsoptionen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per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Fernzugriff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und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Nutzung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der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Nomadic-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Funktionen</a:t>
            </a:r>
            <a:endParaRPr lang="en-US" sz="1200" dirty="0">
              <a:solidFill>
                <a:srgbClr val="000000"/>
              </a:solidFill>
              <a:latin typeface="+mj-lt"/>
              <a:sym typeface="Arial" charset="0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Ständiger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Zugriff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auf die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Unternehmensressourcen</a:t>
            </a:r>
            <a:endParaRPr lang="en-US" sz="1200" dirty="0">
              <a:solidFill>
                <a:srgbClr val="000000"/>
              </a:solidFill>
              <a:latin typeface="+mj-lt"/>
              <a:sym typeface="Arial" charset="0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Geschäftskontinuität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jederzeit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und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überall</a:t>
            </a:r>
            <a:endParaRPr lang="en-US" sz="1200" dirty="0">
              <a:solidFill>
                <a:srgbClr val="000000"/>
              </a:solidFill>
              <a:latin typeface="+mj-lt"/>
              <a:sym typeface="Arial" charset="0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Zugriff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auf das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Unternehmensverzeichnis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, das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Anrufprotokoll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und die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Kontaktliste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zum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Tätigen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von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Anrufen</a:t>
            </a:r>
            <a:endParaRPr lang="en-US" sz="1200" dirty="0">
              <a:solidFill>
                <a:srgbClr val="000000"/>
              </a:solidFill>
              <a:latin typeface="+mj-lt"/>
              <a:sym typeface="Arial" charset="0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Auch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unterwegs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immer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in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Verbindung</a:t>
            </a:r>
            <a:endParaRPr lang="en-US" sz="1200" dirty="0">
              <a:solidFill>
                <a:srgbClr val="000000"/>
              </a:solidFill>
              <a:latin typeface="+mj-lt"/>
              <a:sym typeface="Arial" charset="0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Eine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Anwendung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für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den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Einsatz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auf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einem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breiten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Spektrum</a:t>
            </a:r>
            <a:r>
              <a:rPr lang="en-US" sz="1200" dirty="0">
                <a:solidFill>
                  <a:srgbClr val="000000"/>
                </a:solidFill>
                <a:latin typeface="+mj-lt"/>
                <a:sym typeface="Arial" charset="0"/>
              </a:rPr>
              <a:t> von Android-</a:t>
            </a:r>
            <a:r>
              <a:rPr lang="en-US" sz="1200" dirty="0" err="1">
                <a:solidFill>
                  <a:srgbClr val="000000"/>
                </a:solidFill>
                <a:latin typeface="+mj-lt"/>
                <a:sym typeface="Arial" charset="0"/>
              </a:rPr>
              <a:t>Smartphones</a:t>
            </a:r>
            <a:endParaRPr lang="en-US" sz="1200" dirty="0">
              <a:solidFill>
                <a:srgbClr val="000000"/>
              </a:solidFill>
              <a:latin typeface="+mj-lt"/>
              <a:sym typeface="Arial" charset="0"/>
            </a:endParaRPr>
          </a:p>
        </p:txBody>
      </p:sp>
      <p:cxnSp>
        <p:nvCxnSpPr>
          <p:cNvPr id="210" name="Straight Connector 209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0" name="Title 21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SzPct val="100000"/>
            </a:pPr>
            <a:r>
              <a:rPr smtClean="0">
                <a:solidFill>
                  <a:srgbClr val="000000"/>
                </a:solidFill>
                <a:sym typeface="Arial" charset="0"/>
              </a:rPr>
              <a:t>ALCATEL-LUCENT MY IC MOBILE</a:t>
            </a:r>
            <a:br>
              <a:rPr smtClean="0">
                <a:solidFill>
                  <a:srgbClr val="000000"/>
                </a:solidFill>
                <a:sym typeface="Arial" charset="0"/>
              </a:rPr>
            </a:br>
            <a:r>
              <a:rPr smtClean="0">
                <a:solidFill>
                  <a:srgbClr val="000000"/>
                </a:solidFill>
                <a:sym typeface="Arial" charset="0"/>
              </a:rPr>
              <a:t>FÜR ANDROID</a:t>
            </a:r>
          </a:p>
        </p:txBody>
      </p:sp>
      <p:sp>
        <p:nvSpPr>
          <p:cNvPr id="14341" name="Rectangle 415"/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CF0072"/>
                </a:solidFill>
                <a:latin typeface="Tahoma" pitchFamily="34" charset="0"/>
                <a:sym typeface="Arial" charset="0"/>
              </a:rPr>
              <a:t>STANDORTUNABHÄNGIGE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CF0072"/>
                </a:solidFill>
                <a:latin typeface="Tahoma" pitchFamily="34" charset="0"/>
                <a:sym typeface="Arial" charset="0"/>
              </a:rPr>
              <a:t>MOBILITÄT</a:t>
            </a:r>
          </a:p>
        </p:txBody>
      </p:sp>
      <p:sp>
        <p:nvSpPr>
          <p:cNvPr id="19" name="Rectangle 417"/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STANDORTINTERNE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MOBILITÄT</a:t>
            </a:r>
          </a:p>
        </p:txBody>
      </p:sp>
      <p:sp>
        <p:nvSpPr>
          <p:cNvPr id="20" name="Rectangle 401"/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EFFIZIENTE DESKTOP-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UMGEBUNG</a:t>
            </a:r>
          </a:p>
        </p:txBody>
      </p:sp>
      <p:sp>
        <p:nvSpPr>
          <p:cNvPr id="22" name="Rectangle 408"/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ZUKUNFTSSICHERE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LÖSUNGEN</a:t>
            </a:r>
          </a:p>
        </p:txBody>
      </p:sp>
      <p:sp>
        <p:nvSpPr>
          <p:cNvPr id="14345" name="Rectangle 410"/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4346" name="Rectangle 413"/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TEAMARBEIT &amp;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ZUSAMMENARBEIT</a:t>
            </a:r>
          </a:p>
        </p:txBody>
      </p:sp>
      <p:sp>
        <p:nvSpPr>
          <p:cNvPr id="14347" name="Rectangle 420"/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4348" name="Rectangle 40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KUNDEN-</a:t>
            </a:r>
            <a:b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</a:b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BEGRÜSSUNG</a:t>
            </a:r>
          </a:p>
        </p:txBody>
      </p:sp>
      <p:sp>
        <p:nvSpPr>
          <p:cNvPr id="14350" name="Rectangle 191"/>
          <p:cNvSpPr>
            <a:spLocks noChangeArrowheads="1"/>
          </p:cNvSpPr>
          <p:nvPr/>
        </p:nvSpPr>
        <p:spPr bwMode="auto">
          <a:xfrm>
            <a:off x="241300" y="4094163"/>
            <a:ext cx="4084638" cy="2377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SzPct val="100000"/>
            </a:pPr>
            <a:r>
              <a:rPr lang="en-US" sz="1400" b="1" dirty="0">
                <a:solidFill>
                  <a:srgbClr val="CF0072"/>
                </a:solidFill>
                <a:latin typeface="Tahoma" pitchFamily="34" charset="0"/>
                <a:sym typeface="Arial" charset="0"/>
              </a:rPr>
              <a:t>	</a:t>
            </a:r>
            <a:r>
              <a:rPr lang="en-US" sz="1400" b="1" u="sng" dirty="0">
                <a:solidFill>
                  <a:srgbClr val="CF0072"/>
                </a:solidFill>
                <a:latin typeface="Tahoma" pitchFamily="34" charset="0"/>
                <a:sym typeface="Arial" charset="0"/>
              </a:rPr>
              <a:t>BASISLÖSUNGEN</a:t>
            </a:r>
          </a:p>
          <a:p>
            <a:pPr marL="117475" indent="-117475" eaLnBrk="0" hangingPunct="0"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100" dirty="0">
                <a:solidFill>
                  <a:srgbClr val="000000"/>
                </a:solidFill>
                <a:latin typeface="+mj-lt"/>
                <a:sym typeface="Arial" charset="0"/>
              </a:rPr>
              <a:t>Alcatel-Lucent My IC Mobile-App </a:t>
            </a: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für</a:t>
            </a:r>
            <a:r>
              <a:rPr lang="en-US" sz="1100" dirty="0">
                <a:solidFill>
                  <a:srgbClr val="000000"/>
                </a:solidFill>
                <a:latin typeface="+mj-lt"/>
                <a:sym typeface="Arial" charset="0"/>
              </a:rPr>
              <a:t> Android</a:t>
            </a:r>
          </a:p>
          <a:p>
            <a:pPr marL="117475" indent="-117475" eaLnBrk="0" hangingPunct="0"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Kostenlose</a:t>
            </a:r>
            <a:r>
              <a:rPr lang="en-US" sz="1100" dirty="0">
                <a:solidFill>
                  <a:srgbClr val="000000"/>
                </a:solidFill>
                <a:latin typeface="+mj-lt"/>
                <a:sym typeface="Arial" charset="0"/>
              </a:rPr>
              <a:t> Software </a:t>
            </a: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im</a:t>
            </a:r>
            <a:r>
              <a:rPr lang="en-US" sz="1100" dirty="0">
                <a:solidFill>
                  <a:srgbClr val="000000"/>
                </a:solidFill>
                <a:latin typeface="+mj-lt"/>
                <a:sym typeface="Arial" charset="0"/>
              </a:rPr>
              <a:t> Google Play Store </a:t>
            </a: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erhältlich</a:t>
            </a:r>
            <a:endParaRPr lang="en-US" sz="1100" dirty="0">
              <a:solidFill>
                <a:srgbClr val="000000"/>
              </a:solidFill>
              <a:latin typeface="+mj-lt"/>
              <a:sym typeface="Arial" charset="0"/>
            </a:endParaRPr>
          </a:p>
          <a:p>
            <a:pPr marL="117475" indent="-117475" eaLnBrk="0" hangingPunct="0"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100" dirty="0">
                <a:solidFill>
                  <a:srgbClr val="000000"/>
                </a:solidFill>
                <a:latin typeface="+mj-lt"/>
                <a:sym typeface="Arial" charset="0"/>
              </a:rPr>
              <a:t>Look-and-Feel </a:t>
            </a: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der</a:t>
            </a:r>
            <a:r>
              <a:rPr lang="en-US" sz="1100" dirty="0">
                <a:solidFill>
                  <a:srgbClr val="000000"/>
                </a:solidFill>
                <a:latin typeface="+mj-lt"/>
                <a:sym typeface="Arial" charset="0"/>
              </a:rPr>
              <a:t> Alcatel-Lucent My IC-</a:t>
            </a: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Familie</a:t>
            </a:r>
            <a:endParaRPr lang="en-US" sz="1100" dirty="0">
              <a:solidFill>
                <a:srgbClr val="000000"/>
              </a:solidFill>
              <a:latin typeface="+mj-lt"/>
              <a:sym typeface="Arial" charset="0"/>
            </a:endParaRPr>
          </a:p>
          <a:p>
            <a:pPr marL="117475" indent="-117475" eaLnBrk="0" hangingPunct="0"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+mj-lt"/>
                <a:sym typeface="Arial" charset="0"/>
              </a:rPr>
              <a:t>Telefoniefunktionen</a:t>
            </a:r>
            <a:r>
              <a:rPr lang="en-US" sz="1100" dirty="0" smtClean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+mj-lt"/>
                <a:sym typeface="Arial" charset="0"/>
              </a:rPr>
              <a:t>während</a:t>
            </a:r>
            <a:r>
              <a:rPr lang="en-US" sz="1100" dirty="0" smtClean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100" dirty="0">
                <a:solidFill>
                  <a:srgbClr val="000000"/>
                </a:solidFill>
                <a:latin typeface="+mj-lt"/>
                <a:sym typeface="Arial" charset="0"/>
              </a:rPr>
              <a:t>des </a:t>
            </a: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Gesprächs</a:t>
            </a:r>
            <a:endParaRPr lang="en-US" sz="1100" dirty="0">
              <a:solidFill>
                <a:srgbClr val="000000"/>
              </a:solidFill>
              <a:latin typeface="+mj-lt"/>
              <a:sym typeface="Arial" charset="0"/>
            </a:endParaRPr>
          </a:p>
          <a:p>
            <a:pPr marL="117475" indent="-117475" eaLnBrk="0" hangingPunct="0"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Lokale</a:t>
            </a:r>
            <a:r>
              <a:rPr lang="en-US" sz="1100" dirty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Favoritenverwaltung</a:t>
            </a:r>
            <a:endParaRPr lang="en-US" sz="1100" dirty="0">
              <a:solidFill>
                <a:srgbClr val="000000"/>
              </a:solidFill>
              <a:latin typeface="+mj-lt"/>
              <a:sym typeface="Arial" charset="0"/>
            </a:endParaRPr>
          </a:p>
          <a:p>
            <a:pPr marL="117475" indent="-117475" eaLnBrk="0" hangingPunct="0"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Sprachdienste</a:t>
            </a:r>
            <a:r>
              <a:rPr lang="en-US" sz="1100" dirty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+mj-lt"/>
                <a:sym typeface="Arial" charset="0"/>
              </a:rPr>
              <a:t>(</a:t>
            </a: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Anruf</a:t>
            </a:r>
            <a:r>
              <a:rPr lang="en-US" sz="1100" dirty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tätigen</a:t>
            </a:r>
            <a:r>
              <a:rPr lang="en-US" sz="1100" dirty="0">
                <a:solidFill>
                  <a:srgbClr val="000000"/>
                </a:solidFill>
                <a:latin typeface="+mj-lt"/>
                <a:sym typeface="Arial" charset="0"/>
              </a:rPr>
              <a:t>, </a:t>
            </a: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Steuerung</a:t>
            </a:r>
            <a:r>
              <a:rPr lang="en-US" sz="1100" dirty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im</a:t>
            </a:r>
            <a:r>
              <a:rPr lang="en-US" sz="1100" dirty="0">
                <a:solidFill>
                  <a:srgbClr val="000000"/>
                </a:solidFill>
                <a:latin typeface="+mj-lt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Gesprächszustand</a:t>
            </a:r>
            <a:r>
              <a:rPr lang="en-US" sz="1100" dirty="0">
                <a:solidFill>
                  <a:srgbClr val="000000"/>
                </a:solidFill>
                <a:latin typeface="+mj-lt"/>
                <a:sym typeface="Arial" charset="0"/>
              </a:rPr>
              <a:t>)</a:t>
            </a:r>
          </a:p>
          <a:p>
            <a:pPr marL="123825" lvl="1" indent="-123825" eaLnBrk="0" hangingPunct="0"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100" dirty="0">
                <a:solidFill>
                  <a:srgbClr val="000000"/>
                </a:solidFill>
                <a:latin typeface="+mj-lt"/>
                <a:sym typeface="Arial" charset="0"/>
              </a:rPr>
              <a:t>Profile </a:t>
            </a: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für</a:t>
            </a:r>
            <a:r>
              <a:rPr lang="en-US" sz="1100" dirty="0">
                <a:solidFill>
                  <a:srgbClr val="000000"/>
                </a:solidFill>
                <a:latin typeface="+mj-lt"/>
                <a:sym typeface="Arial" charset="0"/>
              </a:rPr>
              <a:t> das </a:t>
            </a: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Anruf</a:t>
            </a:r>
            <a:r>
              <a:rPr lang="en-US" sz="1100" dirty="0">
                <a:solidFill>
                  <a:srgbClr val="000000"/>
                </a:solidFill>
                <a:latin typeface="+mj-lt"/>
                <a:sym typeface="Arial" charset="0"/>
              </a:rPr>
              <a:t>-Routing</a:t>
            </a:r>
          </a:p>
          <a:p>
            <a:pPr marL="123825" lvl="1" indent="-123825" eaLnBrk="0" hangingPunct="0"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Namenwahl</a:t>
            </a:r>
            <a:endParaRPr lang="en-US" sz="1100" dirty="0">
              <a:solidFill>
                <a:srgbClr val="000000"/>
              </a:solidFill>
              <a:latin typeface="+mj-lt"/>
              <a:sym typeface="Arial" charset="0"/>
            </a:endParaRPr>
          </a:p>
          <a:p>
            <a:pPr marL="123825" lvl="1" indent="-123825" eaLnBrk="0" hangingPunct="0"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Anruferidentifizierung</a:t>
            </a:r>
            <a:endParaRPr lang="en-US" sz="1100" dirty="0">
              <a:solidFill>
                <a:srgbClr val="000000"/>
              </a:solidFill>
              <a:latin typeface="+mj-lt"/>
              <a:sym typeface="Arial" charset="0"/>
            </a:endParaRPr>
          </a:p>
          <a:p>
            <a:pPr marL="123825" lvl="1" indent="-123825" eaLnBrk="0" hangingPunct="0"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Zugriff</a:t>
            </a:r>
            <a:r>
              <a:rPr lang="en-US" sz="1100" dirty="0">
                <a:solidFill>
                  <a:srgbClr val="000000"/>
                </a:solidFill>
                <a:latin typeface="+mj-lt"/>
                <a:sym typeface="Arial" charset="0"/>
              </a:rPr>
              <a:t> auf das </a:t>
            </a: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Unternehmensverzeichnis</a:t>
            </a:r>
            <a:endParaRPr lang="en-US" sz="1100" dirty="0">
              <a:solidFill>
                <a:srgbClr val="000000"/>
              </a:solidFill>
              <a:latin typeface="+mj-lt"/>
              <a:sym typeface="Arial" charset="0"/>
            </a:endParaRPr>
          </a:p>
          <a:p>
            <a:pPr marL="123825" lvl="1" indent="-123825" eaLnBrk="0" hangingPunct="0"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Anrufverlauf</a:t>
            </a:r>
            <a:r>
              <a:rPr lang="en-US" sz="1100" dirty="0">
                <a:solidFill>
                  <a:srgbClr val="000000"/>
                </a:solidFill>
                <a:latin typeface="+mj-lt"/>
                <a:sym typeface="Arial" charset="0"/>
              </a:rPr>
              <a:t> / </a:t>
            </a:r>
            <a:r>
              <a:rPr lang="en-US" sz="1100" dirty="0" err="1">
                <a:solidFill>
                  <a:srgbClr val="000000"/>
                </a:solidFill>
                <a:latin typeface="+mj-lt"/>
                <a:sym typeface="Arial" charset="0"/>
              </a:rPr>
              <a:t>Anrufprotokoll</a:t>
            </a:r>
            <a:endParaRPr lang="en-US" sz="1100" dirty="0">
              <a:solidFill>
                <a:srgbClr val="000000"/>
              </a:solidFill>
              <a:latin typeface="+mj-lt"/>
              <a:sym typeface="Arial" charset="0"/>
            </a:endParaRPr>
          </a:p>
        </p:txBody>
      </p:sp>
      <p:sp>
        <p:nvSpPr>
          <p:cNvPr id="14351" name="Rectangle 193"/>
          <p:cNvSpPr>
            <a:spLocks noChangeArrowheads="1"/>
          </p:cNvSpPr>
          <p:nvPr/>
        </p:nvSpPr>
        <p:spPr bwMode="auto">
          <a:xfrm>
            <a:off x="4397375" y="4314825"/>
            <a:ext cx="3005138" cy="1954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3825" lvl="1" indent="-123825" eaLnBrk="0" hangingPunct="0"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100">
                <a:solidFill>
                  <a:srgbClr val="000000"/>
                </a:solidFill>
                <a:latin typeface="+mj-lt"/>
                <a:sym typeface="Arial" charset="0"/>
              </a:rPr>
              <a:t>Visuelle Voicemail</a:t>
            </a:r>
          </a:p>
          <a:p>
            <a:pPr marL="123825" lvl="1" indent="-123825" eaLnBrk="0" hangingPunct="0"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100">
                <a:solidFill>
                  <a:srgbClr val="000000"/>
                </a:solidFill>
                <a:latin typeface="+mj-lt"/>
                <a:sym typeface="Arial" charset="0"/>
              </a:rPr>
              <a:t>Benachrichtigungen auf einen Blick (Voicemail, entgangener Anruf)</a:t>
            </a:r>
          </a:p>
          <a:p>
            <a:pPr marL="117475" indent="-117475" eaLnBrk="0" hangingPunct="0"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100">
                <a:solidFill>
                  <a:srgbClr val="000000"/>
                </a:solidFill>
                <a:latin typeface="+mj-lt"/>
                <a:sym typeface="Arial" charset="0"/>
              </a:rPr>
              <a:t>Verwaltung von Geschäfts- &amp; Privatmodus </a:t>
            </a:r>
          </a:p>
          <a:p>
            <a:pPr marL="117475" indent="-117475" eaLnBrk="0" hangingPunct="0"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100">
                <a:solidFill>
                  <a:srgbClr val="000000"/>
                </a:solidFill>
                <a:latin typeface="+mj-lt"/>
                <a:sym typeface="Arial" charset="0"/>
              </a:rPr>
              <a:t>Sicherer Zugang zum Unternehmen (https) + Authentifizierung über Anmeldung/Passwort</a:t>
            </a:r>
          </a:p>
          <a:p>
            <a:pPr marL="123825" lvl="1" indent="-123825" eaLnBrk="0" hangingPunct="0">
              <a:buClr>
                <a:srgbClr val="CF0072"/>
              </a:buClr>
              <a:buSzPct val="100000"/>
              <a:buFont typeface="Arial" charset="0"/>
              <a:buChar char="•"/>
            </a:pPr>
            <a:r>
              <a:rPr lang="en-US" sz="1100">
                <a:solidFill>
                  <a:srgbClr val="000000"/>
                </a:solidFill>
                <a:latin typeface="+mj-lt"/>
                <a:sym typeface="Arial" charset="0"/>
              </a:rPr>
              <a:t>UDA-Erweiterung: Unterstützung zusätzlicher Informationen wie mehrere Nummern (mobil, privat …), Firmenname, Nutzerbild …</a:t>
            </a:r>
          </a:p>
        </p:txBody>
      </p:sp>
      <p:pic>
        <p:nvPicPr>
          <p:cNvPr id="30" name="Image 29" descr="3d_android_by_clarkie08-d3e2bru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49363" y="3268663"/>
            <a:ext cx="522287" cy="70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3" name="Picture 2" descr="D:\Documents and Settings\cerny1\My Documents\SMB\2012 OCS RCE\2.Tools_SalesCompanion\android\MIC Android v4.1 OXO April2012\device-2012-04-03-170734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7500" y="1320800"/>
            <a:ext cx="1158875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4" name="Picture 4" descr="D:\Documents and Settings\cerny1\My Documents\SMB\2012 OCS RCE\2.Tools_SalesCompanion\android\MIC Android v4.1 OXO April2012\device-2012-04-03-171312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627938" y="4254500"/>
            <a:ext cx="1147762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5" name="Picture 5" descr="D:\Documents and Settings\cerny1\My Documents\SMB\2012 OCS RCE\2.Tools_SalesCompanion\android\MIC Android v4.1 OXO April2012\device-2012-04-03-165951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651000" y="1320800"/>
            <a:ext cx="1150938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Rectangle 33"/>
          <p:cNvSpPr/>
          <p:nvPr/>
        </p:nvSpPr>
        <p:spPr>
          <a:xfrm>
            <a:off x="1651000" y="1308100"/>
            <a:ext cx="1168400" cy="19431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89"/>
          <p:cNvSpPr>
            <a:spLocks noChangeArrowheads="1"/>
          </p:cNvSpPr>
          <p:nvPr/>
        </p:nvSpPr>
        <p:spPr bwMode="auto">
          <a:xfrm>
            <a:off x="5089524" y="1651000"/>
            <a:ext cx="388937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</a:pPr>
            <a:r>
              <a:rPr lang="en-GB" sz="1600" b="1" dirty="0" smtClean="0">
                <a:solidFill>
                  <a:srgbClr val="CF0072"/>
                </a:solidFill>
                <a:latin typeface="Tahoma"/>
                <a:ea typeface="ＭＳ Ｐゴシック"/>
              </a:rPr>
              <a:t>	</a:t>
            </a:r>
            <a:r>
              <a:rPr lang="en-GB" sz="1600" b="1" u="sng" dirty="0" smtClean="0">
                <a:solidFill>
                  <a:srgbClr val="CF0072"/>
                </a:solidFill>
                <a:latin typeface="Tahoma"/>
                <a:ea typeface="ＭＳ Ｐゴシック"/>
              </a:rPr>
              <a:t>VORTEILE</a:t>
            </a:r>
            <a:endParaRPr lang="en-GB" sz="1600" b="1" u="sng" dirty="0">
              <a:solidFill>
                <a:srgbClr val="CF0072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Nur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eine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geschäftliche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Telefonnummer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Einfach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erreichbar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Leichter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Zugriff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auf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Kontakte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Nutzen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Sie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die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Vorteile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der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OmniPCX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Office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RCE-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Dienste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(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Überwachung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,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Voice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Mail,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Routing,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Anrufprotokollierung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)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43011" name="Rectangle 190"/>
          <p:cNvSpPr>
            <a:spLocks noChangeArrowheads="1"/>
          </p:cNvSpPr>
          <p:nvPr/>
        </p:nvSpPr>
        <p:spPr bwMode="auto">
          <a:xfrm>
            <a:off x="241300" y="4030663"/>
            <a:ext cx="3251200" cy="2506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CF0072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CF0072"/>
                </a:solidFill>
                <a:latin typeface="Tahoma"/>
                <a:ea typeface="ＭＳ Ｐゴシック"/>
              </a:rPr>
              <a:t>BASISLÖSUNGEN</a:t>
            </a:r>
            <a:endParaRPr lang="en-GB" sz="1400" b="1" u="sng" dirty="0">
              <a:solidFill>
                <a:srgbClr val="CF0072"/>
              </a:solidFill>
              <a:latin typeface="Tahoma"/>
              <a:ea typeface="ＭＳ Ｐゴシック"/>
            </a:endParaRPr>
          </a:p>
          <a:p>
            <a:pPr marL="117475" indent="-117475">
              <a:buClr>
                <a:srgbClr val="8282AE"/>
              </a:buClr>
              <a:buSzPct val="150000"/>
            </a:pPr>
            <a:r>
              <a:rPr lang="en-US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Times New Roman" pitchFamily="18" charset="0"/>
              </a:rPr>
              <a:t>	Nomadic-</a:t>
            </a:r>
            <a:r>
              <a:rPr lang="en-US" sz="1000" b="1" dirty="0" err="1" smtClean="0">
                <a:solidFill>
                  <a:srgbClr val="000000"/>
                </a:solidFill>
                <a:latin typeface="Tahoma"/>
                <a:ea typeface="ＭＳ Ｐゴシック"/>
                <a:cs typeface="Times New Roman" pitchFamily="18" charset="0"/>
              </a:rPr>
              <a:t>Erweiterung</a:t>
            </a:r>
            <a:endParaRPr lang="en-US" sz="1000" b="1" dirty="0">
              <a:solidFill>
                <a:srgbClr val="000000"/>
              </a:solidFill>
              <a:latin typeface="Tahoma"/>
              <a:ea typeface="ＭＳ Ｐゴシック"/>
              <a:cs typeface="Times New Roman" pitchFamily="18" charset="0"/>
            </a:endParaRPr>
          </a:p>
          <a:p>
            <a:pPr marL="225425" lvl="1" indent="-106363" eaLnBrk="0" hangingPunct="0"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Rufnummer,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die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immer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erreicht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werden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kann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25425" lvl="1" indent="-106363" eaLnBrk="0" hangingPunct="0"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Rufnummernanzeige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25425" lvl="1" indent="-106363" eaLnBrk="0" hangingPunct="0"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Eine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Voice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Mail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25425" lvl="1" indent="-106363" eaLnBrk="0" hangingPunct="0"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Twinset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(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Festnetz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/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Mobilfunk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)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25425" lvl="1" indent="-106363" eaLnBrk="0" hangingPunct="0"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Ruf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-Routing,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Ruf-Überwachung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,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Anrufprotokolle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25425" lvl="1" indent="-106363" eaLnBrk="0" hangingPunct="0">
              <a:buClr>
                <a:schemeClr val="bg2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Aktivierung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des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Geschäftsmodus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über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das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Mobiltelefon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398463" lvl="4" indent="-173038" eaLnBrk="0" hangingPunct="0">
              <a:lnSpc>
                <a:spcPct val="95000"/>
              </a:lnSpc>
              <a:spcAft>
                <a:spcPts val="100"/>
              </a:spcAft>
              <a:buClr>
                <a:schemeClr val="bg2"/>
              </a:buClr>
              <a:buSzPct val="100000"/>
              <a:buFont typeface="Tahoma" pitchFamily="34" charset="0"/>
              <a:buChar char="−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Funktioniert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auf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jedem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Mobiltelefon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(kein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Client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die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Bereitstellung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erforderlich)</a:t>
            </a:r>
            <a:r>
              <a:rPr lang="en-US" sz="1100" dirty="0" smtClean="0">
                <a:latin typeface="Tahoma" pitchFamily="34" charset="0"/>
              </a:rPr>
              <a:t> </a:t>
            </a:r>
            <a:endParaRPr lang="en-US" sz="1100" dirty="0">
              <a:latin typeface="Tahoma" pitchFamily="34" charset="0"/>
            </a:endParaRPr>
          </a:p>
        </p:txBody>
      </p:sp>
      <p:sp>
        <p:nvSpPr>
          <p:cNvPr id="30730" name="Rectangle 191"/>
          <p:cNvSpPr>
            <a:spLocks noChangeArrowheads="1"/>
          </p:cNvSpPr>
          <p:nvPr/>
        </p:nvSpPr>
        <p:spPr bwMode="auto">
          <a:xfrm>
            <a:off x="3457574" y="4030663"/>
            <a:ext cx="4732949" cy="1998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CF0072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CF0072"/>
                </a:solidFill>
                <a:latin typeface="Tahoma"/>
                <a:ea typeface="ＭＳ Ｐゴシック"/>
                <a:cs typeface="+mn-cs"/>
              </a:rPr>
              <a:t>ZUSATZOPTIONEN</a:t>
            </a:r>
            <a:endParaRPr lang="en-GB" sz="1400" b="1" u="sng" dirty="0">
              <a:solidFill>
                <a:srgbClr val="CF0072"/>
              </a:solidFill>
              <a:latin typeface="Tahoma"/>
              <a:ea typeface="ＭＳ Ｐゴシック"/>
              <a:cs typeface="+mn-cs"/>
            </a:endParaRPr>
          </a:p>
          <a:p>
            <a:pPr marL="131763" indent="-131763" fontAlgn="auto">
              <a:spcBef>
                <a:spcPts val="0"/>
              </a:spcBef>
              <a:spcAft>
                <a:spcPts val="0"/>
              </a:spcAft>
              <a:buClr>
                <a:srgbClr val="8282AE"/>
              </a:buClr>
              <a:buSzPct val="150000"/>
              <a:defRPr/>
            </a:pPr>
            <a:r>
              <a:rPr lang="en-US" sz="1000" b="1" dirty="0" smtClean="0">
                <a:latin typeface="Tahoma"/>
                <a:cs typeface="Times New Roman" pitchFamily="18" charset="0"/>
              </a:rPr>
              <a:t>	</a:t>
            </a:r>
            <a:r>
              <a:rPr lang="en-US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Times New Roman" pitchFamily="18" charset="0"/>
              </a:rPr>
              <a:t>Voice-Client</a:t>
            </a:r>
            <a:r>
              <a:rPr lang="en-US" sz="1000" b="1" dirty="0" smtClean="0">
                <a:latin typeface="Tahoma"/>
                <a:cs typeface="Times New Roman" pitchFamily="18" charset="0"/>
              </a:rPr>
              <a:t> </a:t>
            </a:r>
            <a:r>
              <a:rPr lang="en-US" sz="1000" b="1" dirty="0" err="1" smtClean="0">
                <a:solidFill>
                  <a:srgbClr val="000000"/>
                </a:solidFill>
                <a:latin typeface="Tahoma"/>
                <a:ea typeface="ＭＳ Ｐゴシック"/>
                <a:cs typeface="Times New Roman" pitchFamily="18" charset="0"/>
              </a:rPr>
              <a:t>für</a:t>
            </a:r>
            <a:r>
              <a:rPr lang="en-US" sz="1000" b="1" dirty="0" smtClean="0">
                <a:latin typeface="Tahoma"/>
                <a:cs typeface="Times New Roman" pitchFamily="18" charset="0"/>
              </a:rPr>
              <a:t> </a:t>
            </a:r>
            <a:r>
              <a:rPr lang="en-US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Times New Roman" pitchFamily="18" charset="0"/>
              </a:rPr>
              <a:t>Apple</a:t>
            </a:r>
            <a:r>
              <a:rPr lang="en-US" sz="1000" b="1" dirty="0" smtClean="0">
                <a:latin typeface="Tahoma"/>
                <a:cs typeface="Times New Roman" pitchFamily="18" charset="0"/>
              </a:rPr>
              <a:t> </a:t>
            </a:r>
            <a:r>
              <a:rPr lang="en-US" sz="1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ＭＳ Ｐゴシック"/>
                <a:cs typeface="Times New Roman" pitchFamily="18" charset="0"/>
              </a:rPr>
              <a:t>iPhone</a:t>
            </a:r>
            <a:r>
              <a:rPr lang="en-US" sz="1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Times New Roman" pitchFamily="18" charset="0"/>
              </a:rPr>
              <a:t> &amp; Android</a:t>
            </a:r>
            <a:r>
              <a:rPr lang="en-US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Times New Roman" pitchFamily="18" charset="0"/>
              </a:rPr>
              <a:t>:</a:t>
            </a:r>
            <a:r>
              <a:rPr lang="en-US" sz="1000" b="1" dirty="0" smtClean="0">
                <a:latin typeface="Tahoma"/>
                <a:cs typeface="Times New Roman" pitchFamily="18" charset="0"/>
              </a:rPr>
              <a:t> </a:t>
            </a:r>
            <a:r>
              <a:rPr lang="en-US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Times New Roman" pitchFamily="18" charset="0"/>
              </a:rPr>
              <a:t>Alcatel-Lucent</a:t>
            </a:r>
            <a:r>
              <a:rPr lang="en-US" sz="1000" b="1" dirty="0" smtClean="0">
                <a:latin typeface="Tahoma"/>
                <a:cs typeface="Times New Roman" pitchFamily="18" charset="0"/>
              </a:rPr>
              <a:t> </a:t>
            </a:r>
            <a:r>
              <a:rPr lang="en-US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Times New Roman" pitchFamily="18" charset="0"/>
              </a:rPr>
              <a:t>My</a:t>
            </a:r>
            <a:r>
              <a:rPr lang="en-US" sz="1000" b="1" dirty="0" smtClean="0">
                <a:latin typeface="Tahoma"/>
                <a:cs typeface="Times New Roman" pitchFamily="18" charset="0"/>
              </a:rPr>
              <a:t> </a:t>
            </a:r>
            <a:r>
              <a:rPr lang="en-US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Times New Roman" pitchFamily="18" charset="0"/>
              </a:rPr>
              <a:t>IC</a:t>
            </a:r>
            <a:r>
              <a:rPr lang="en-US" sz="1000" b="1" dirty="0" smtClean="0">
                <a:latin typeface="Tahoma"/>
                <a:cs typeface="Times New Roman" pitchFamily="18" charset="0"/>
              </a:rPr>
              <a:t> </a:t>
            </a:r>
            <a:r>
              <a:rPr lang="en-US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Times New Roman" pitchFamily="18" charset="0"/>
              </a:rPr>
              <a:t>Mobile</a:t>
            </a:r>
            <a:r>
              <a:rPr lang="en-US" sz="1000" b="1" dirty="0" smtClean="0">
                <a:latin typeface="+mn-lt"/>
                <a:cs typeface="Times New Roman" pitchFamily="18" charset="0"/>
              </a:rPr>
              <a:t> </a:t>
            </a:r>
            <a:endParaRPr lang="en-US" sz="1000" b="1" dirty="0">
              <a:latin typeface="+mn-lt"/>
              <a:cs typeface="Times New Roman" pitchFamily="18" charset="0"/>
            </a:endParaRPr>
          </a:p>
          <a:p>
            <a:pPr marL="225425" lvl="1" indent="-106363" eaLnBrk="0" hangingPunct="0">
              <a:buClr>
                <a:schemeClr val="bg2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Eine</a:t>
            </a:r>
            <a:r>
              <a:rPr lang="de-DE" sz="1100" dirty="0" smtClean="0">
                <a:latin typeface="Tahoma"/>
                <a:cs typeface="Arial" charset="0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Nummer</a:t>
            </a:r>
            <a:r>
              <a:rPr lang="de-DE" sz="1100" dirty="0" smtClean="0">
                <a:latin typeface="Tahoma"/>
                <a:cs typeface="Arial" charset="0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für</a:t>
            </a:r>
            <a:r>
              <a:rPr lang="de-DE" sz="1100" dirty="0" smtClean="0">
                <a:latin typeface="Tahoma"/>
                <a:cs typeface="Arial" charset="0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eingehende</a:t>
            </a:r>
            <a:r>
              <a:rPr lang="de-DE" sz="1100" dirty="0" smtClean="0">
                <a:latin typeface="Tahoma"/>
                <a:cs typeface="Arial" charset="0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und</a:t>
            </a:r>
            <a:r>
              <a:rPr lang="de-DE" sz="1100" dirty="0" smtClean="0">
                <a:latin typeface="Tahoma"/>
                <a:cs typeface="Arial" charset="0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abgehende</a:t>
            </a:r>
            <a:r>
              <a:rPr lang="de-DE" sz="1100" dirty="0" smtClean="0">
                <a:latin typeface="Tahoma"/>
                <a:cs typeface="Arial" charset="0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Anrufe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Arial" charset="0"/>
            </a:endParaRPr>
          </a:p>
          <a:p>
            <a:pPr marL="225425" lvl="1" indent="-106363" eaLnBrk="0" hangingPunct="0">
              <a:buClr>
                <a:schemeClr val="bg2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Funktionen</a:t>
            </a:r>
            <a:r>
              <a:rPr lang="en-US" sz="1100" dirty="0" smtClean="0">
                <a:latin typeface="Tahoma"/>
                <a:cs typeface="Arial" charset="0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während</a:t>
            </a:r>
            <a:r>
              <a:rPr lang="en-US" sz="1100" dirty="0" smtClean="0">
                <a:latin typeface="Tahoma"/>
                <a:cs typeface="Arial" charset="0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des</a:t>
            </a:r>
            <a:r>
              <a:rPr lang="en-US" sz="1100" dirty="0" smtClean="0">
                <a:latin typeface="Tahoma"/>
                <a:cs typeface="Arial" charset="0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Gesprächs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Arial" charset="0"/>
            </a:endParaRPr>
          </a:p>
          <a:p>
            <a:pPr marL="225425" lvl="1" indent="-106363" eaLnBrk="0" hangingPunct="0">
              <a:buClr>
                <a:schemeClr val="bg2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Dienste</a:t>
            </a:r>
            <a:r>
              <a:rPr lang="de-DE" sz="1100" dirty="0" smtClean="0">
                <a:latin typeface="Tahoma"/>
                <a:cs typeface="Arial" charset="0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der</a:t>
            </a:r>
            <a:r>
              <a:rPr lang="de-DE" sz="1100" dirty="0" smtClean="0">
                <a:latin typeface="Tahoma"/>
                <a:cs typeface="Arial" charset="0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Alcatel-Lucent</a:t>
            </a:r>
            <a:r>
              <a:rPr lang="de-DE" sz="1100" dirty="0" smtClean="0">
                <a:latin typeface="Tahoma"/>
                <a:cs typeface="Arial" charset="0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My</a:t>
            </a:r>
            <a:r>
              <a:rPr lang="de-DE" sz="1100" dirty="0" smtClean="0">
                <a:latin typeface="Tahoma"/>
                <a:cs typeface="Arial" charset="0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IC-Familie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Arial" charset="0"/>
            </a:endParaRPr>
          </a:p>
          <a:p>
            <a:pPr marL="398463" lvl="4" indent="-173038" eaLnBrk="0" hangingPunct="0">
              <a:lnSpc>
                <a:spcPct val="95000"/>
              </a:lnSpc>
              <a:spcAft>
                <a:spcPts val="100"/>
              </a:spcAft>
              <a:buClr>
                <a:schemeClr val="bg2"/>
              </a:buClr>
              <a:buSzPct val="100000"/>
              <a:buFont typeface="Tahoma" pitchFamily="34" charset="0"/>
              <a:buChar char="−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Weiterleitungs-Optionen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Arial" charset="0"/>
            </a:endParaRPr>
          </a:p>
          <a:p>
            <a:pPr marL="398463" lvl="4" indent="-173038" eaLnBrk="0" hangingPunct="0">
              <a:lnSpc>
                <a:spcPct val="95000"/>
              </a:lnSpc>
              <a:spcAft>
                <a:spcPts val="100"/>
              </a:spcAft>
              <a:buClr>
                <a:schemeClr val="bg2"/>
              </a:buClr>
              <a:buSzPct val="100000"/>
              <a:buFont typeface="Tahoma" pitchFamily="34" charset="0"/>
              <a:buChar char="−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Namenwahl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Arial" charset="0"/>
            </a:endParaRPr>
          </a:p>
          <a:p>
            <a:pPr marL="398463" lvl="4" indent="-173038" eaLnBrk="0" hangingPunct="0">
              <a:lnSpc>
                <a:spcPct val="95000"/>
              </a:lnSpc>
              <a:spcAft>
                <a:spcPts val="100"/>
              </a:spcAft>
              <a:buClr>
                <a:schemeClr val="bg2"/>
              </a:buClr>
              <a:buSzPct val="100000"/>
              <a:buFont typeface="Tahoma" pitchFamily="34" charset="0"/>
              <a:buChar char="−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Kontaktliste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Arial" charset="0"/>
            </a:endParaRPr>
          </a:p>
          <a:p>
            <a:pPr marL="398463" lvl="4" indent="-173038" eaLnBrk="0" hangingPunct="0">
              <a:lnSpc>
                <a:spcPct val="95000"/>
              </a:lnSpc>
              <a:spcAft>
                <a:spcPts val="100"/>
              </a:spcAft>
              <a:buClr>
                <a:schemeClr val="bg2"/>
              </a:buClr>
              <a:buSzPct val="100000"/>
              <a:buFont typeface="Tahoma" pitchFamily="34" charset="0"/>
              <a:buChar char="−"/>
              <a:defRPr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Visual</a:t>
            </a:r>
            <a:r>
              <a:rPr lang="en-US" sz="1100" dirty="0" smtClean="0">
                <a:latin typeface="Tahoma"/>
                <a:cs typeface="Arial" charset="0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Voice</a:t>
            </a:r>
            <a:r>
              <a:rPr lang="en-US" sz="1100" dirty="0" smtClean="0">
                <a:latin typeface="Tahoma"/>
                <a:cs typeface="Arial" charset="0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Mail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Arial" charset="0"/>
            </a:endParaRPr>
          </a:p>
          <a:p>
            <a:pPr marL="398463" lvl="4" indent="-173038" eaLnBrk="0" hangingPunct="0">
              <a:lnSpc>
                <a:spcPct val="95000"/>
              </a:lnSpc>
              <a:spcAft>
                <a:spcPts val="100"/>
              </a:spcAft>
              <a:buClr>
                <a:schemeClr val="bg2"/>
              </a:buClr>
              <a:buSzPct val="100000"/>
              <a:buFont typeface="Tahoma" pitchFamily="34" charset="0"/>
              <a:buChar char="−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Anrufliste</a:t>
            </a:r>
            <a:endParaRPr lang="en-US" sz="1100" dirty="0" smtClean="0">
              <a:solidFill>
                <a:srgbClr val="000000"/>
              </a:solidFill>
              <a:latin typeface="Tahoma"/>
              <a:ea typeface="ＭＳ Ｐゴシック"/>
              <a:cs typeface="Arial" charset="0"/>
            </a:endParaRPr>
          </a:p>
          <a:p>
            <a:pPr marL="398463" lvl="4" indent="-173038" eaLnBrk="0" hangingPunct="0">
              <a:lnSpc>
                <a:spcPct val="95000"/>
              </a:lnSpc>
              <a:spcAft>
                <a:spcPts val="100"/>
              </a:spcAft>
              <a:buClr>
                <a:schemeClr val="bg2"/>
              </a:buClr>
              <a:buSzPct val="100000"/>
              <a:buFont typeface="Tahoma" pitchFamily="34" charset="0"/>
              <a:buChar char="−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Arial" charset="0"/>
              </a:rPr>
              <a:t>Benachrichtigung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Arial" charset="0"/>
            </a:endParaRPr>
          </a:p>
        </p:txBody>
      </p:sp>
      <p:pic>
        <p:nvPicPr>
          <p:cNvPr id="43013" name="Picture 21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750" y="1498600"/>
            <a:ext cx="402272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6" name="Straight Connector 205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bg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16" name="Title 2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ONE-NUMBER-</a:t>
            </a:r>
            <a:r>
              <a:rPr lang="en-GB" dirty="0" smtClean="0">
                <a:latin typeface="Tahoma"/>
              </a:rPr>
              <a:t/>
            </a:r>
            <a:br>
              <a:rPr lang="en-GB" dirty="0" smtClean="0">
                <a:latin typeface="Tahoma"/>
              </a:rPr>
            </a:b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SERVICE</a:t>
            </a:r>
            <a:endParaRPr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43017" name="Rectangle 41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CF0072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CF0072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CF0072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CF0072"/>
              </a:solidFill>
              <a:latin typeface="Tahoma"/>
              <a:ea typeface="ＭＳ Ｐゴシック"/>
            </a:endParaRPr>
          </a:p>
        </p:txBody>
      </p:sp>
      <p:sp>
        <p:nvSpPr>
          <p:cNvPr id="18" name="Rectangle 41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9" name="Rectangle 40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1" name="Rectangle 40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43021" name="Rectangle 41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43023" name="Rectangle 4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43024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7" name="Rectangle 413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TEAMARBEIT</a:t>
            </a:r>
            <a:r>
              <a:rPr lang="fr-FR" sz="800" b="1" dirty="0" smtClean="0">
                <a:solidFill>
                  <a:srgbClr val="34B4E4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34B4E4"/>
              </a:solidFill>
              <a:latin typeface="Tahoma"/>
              <a:ea typeface="ＭＳ Ｐゴシック"/>
            </a:endParaRPr>
          </a:p>
        </p:txBody>
      </p:sp>
      <p:sp>
        <p:nvSpPr>
          <p:cNvPr id="45061" name="Rectangle 41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45064" name="Title 3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000000"/>
                </a:solidFill>
                <a:latin typeface="Tahoma"/>
                <a:ea typeface="ＭＳ Ｐゴシック"/>
              </a:rPr>
              <a:t>TEAMARBEIT</a:t>
            </a:r>
            <a:r>
              <a:rPr lang="en-US" smtClean="0">
                <a:latin typeface="Tahoma"/>
              </a:rPr>
              <a:t> </a:t>
            </a:r>
            <a:r>
              <a:rPr lang="en-US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US" smtClean="0">
                <a:latin typeface="Tahoma"/>
              </a:rPr>
              <a:t> </a:t>
            </a:r>
            <a:br>
              <a:rPr lang="en-US" smtClean="0">
                <a:latin typeface="Tahoma"/>
              </a:rPr>
            </a:br>
            <a:r>
              <a:rPr lang="en-US" smtClean="0">
                <a:solidFill>
                  <a:srgbClr val="000000"/>
                </a:solidFill>
                <a:latin typeface="Tahoma"/>
                <a:ea typeface="ＭＳ Ｐゴシック"/>
              </a:rPr>
              <a:t>ZUSAMMENARBEIT</a:t>
            </a:r>
            <a:endParaRPr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15" name="Rectangle 41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6" name="Rectangle 40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8" name="Rectangle 40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45068" name="Rectangle 41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45069" name="Rectangle 4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45070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14412" y="1105580"/>
            <a:ext cx="4522687" cy="1018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fontAlgn="auto">
              <a:spcBef>
                <a:spcPct val="20000"/>
              </a:spcBef>
              <a:spcAft>
                <a:spcPts val="300"/>
              </a:spcAft>
              <a:buClr>
                <a:srgbClr val="00B2A9"/>
              </a:buClr>
              <a:defRPr/>
            </a:pPr>
            <a:r>
              <a:rPr lang="en-GB" sz="2000" b="1" dirty="0" smtClean="0">
                <a:solidFill>
                  <a:srgbClr val="34B4E4"/>
                </a:solidFill>
                <a:latin typeface="Tahoma"/>
                <a:ea typeface="+mj-ea"/>
                <a:cs typeface="+mj-cs"/>
              </a:rPr>
              <a:t> 	</a:t>
            </a:r>
            <a:r>
              <a:rPr lang="en-GB" sz="2000" b="1" dirty="0" smtClean="0">
                <a:solidFill>
                  <a:srgbClr val="34B4E4"/>
                </a:solidFill>
                <a:latin typeface="Tahoma"/>
                <a:ea typeface="ＭＳ Ｐゴシック"/>
                <a:cs typeface="+mj-cs"/>
              </a:rPr>
              <a:t>IHRE</a:t>
            </a:r>
            <a:r>
              <a:rPr lang="en-GB" sz="2000" b="1" dirty="0" smtClean="0">
                <a:solidFill>
                  <a:srgbClr val="34B4E4"/>
                </a:solidFill>
                <a:latin typeface="Tahoma"/>
                <a:ea typeface="+mj-ea"/>
                <a:cs typeface="+mj-cs"/>
              </a:rPr>
              <a:t> </a:t>
            </a:r>
            <a:r>
              <a:rPr lang="en-GB" sz="2000" b="1" dirty="0" smtClean="0">
                <a:solidFill>
                  <a:srgbClr val="34B4E4"/>
                </a:solidFill>
                <a:latin typeface="Tahoma"/>
                <a:ea typeface="ＭＳ Ｐゴシック"/>
                <a:cs typeface="+mj-cs"/>
              </a:rPr>
              <a:t>ANFORDERUNG</a:t>
            </a:r>
            <a:endParaRPr lang="en-GB" sz="2000" b="1" dirty="0">
              <a:solidFill>
                <a:srgbClr val="34B4E4"/>
              </a:solidFill>
              <a:latin typeface="Tahoma"/>
              <a:ea typeface="ＭＳ Ｐゴシック"/>
              <a:cs typeface="+mj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Unterstützen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Sie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Ihr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Team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bei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der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Zusammenarbeit</a:t>
            </a:r>
            <a:endParaRPr lang="en-US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9" name="Rectangle 22"/>
          <p:cNvSpPr>
            <a:spLocks noChangeArrowheads="1"/>
          </p:cNvSpPr>
          <p:nvPr/>
        </p:nvSpPr>
        <p:spPr bwMode="auto">
          <a:xfrm>
            <a:off x="214413" y="2058911"/>
            <a:ext cx="4577924" cy="3406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indent="-171450" fontAlgn="auto">
              <a:spcBef>
                <a:spcPct val="20000"/>
              </a:spcBef>
              <a:spcAft>
                <a:spcPts val="300"/>
              </a:spcAft>
              <a:buClr>
                <a:srgbClr val="00B2A9"/>
              </a:buClr>
              <a:defRPr/>
            </a:pPr>
            <a:r>
              <a:rPr lang="en-GB" sz="2000" b="1" dirty="0" smtClean="0">
                <a:solidFill>
                  <a:srgbClr val="34B4E4"/>
                </a:solidFill>
                <a:latin typeface="Tahoma"/>
                <a:ea typeface="+mj-ea"/>
                <a:cs typeface="+mj-cs"/>
              </a:rPr>
              <a:t>	</a:t>
            </a:r>
            <a:r>
              <a:rPr lang="en-GB" sz="2000" b="1" dirty="0" smtClean="0">
                <a:solidFill>
                  <a:srgbClr val="34B4E4"/>
                </a:solidFill>
                <a:latin typeface="Tahoma"/>
                <a:ea typeface="ＭＳ Ｐゴシック"/>
                <a:cs typeface="+mj-cs"/>
              </a:rPr>
              <a:t>UNSERE</a:t>
            </a:r>
            <a:r>
              <a:rPr lang="en-GB" sz="2000" b="1" dirty="0" smtClean="0">
                <a:solidFill>
                  <a:srgbClr val="34B4E4"/>
                </a:solidFill>
                <a:latin typeface="Tahoma"/>
                <a:ea typeface="+mj-ea"/>
                <a:cs typeface="+mj-cs"/>
              </a:rPr>
              <a:t> </a:t>
            </a:r>
            <a:r>
              <a:rPr lang="en-GB" sz="2000" b="1" dirty="0" smtClean="0">
                <a:solidFill>
                  <a:srgbClr val="34B4E4"/>
                </a:solidFill>
                <a:latin typeface="Tahoma"/>
                <a:ea typeface="ＭＳ Ｐゴシック"/>
                <a:cs typeface="+mj-cs"/>
              </a:rPr>
              <a:t>LÖSUNGEN</a:t>
            </a:r>
            <a:endParaRPr lang="en-GB" sz="2000" b="1" dirty="0">
              <a:solidFill>
                <a:srgbClr val="34B4E4"/>
              </a:solidFill>
              <a:latin typeface="Tahoma"/>
              <a:ea typeface="ＭＳ Ｐゴシック"/>
              <a:cs typeface="+mj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GB" dirty="0" smtClean="0">
                <a:latin typeface="Tahoma"/>
              </a:rPr>
              <a:t>Alcatel-Lucent My IC Social Networks</a:t>
            </a:r>
            <a:endParaRPr lang="en-US" dirty="0" smtClean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Alcatel-Lucent</a:t>
            </a:r>
            <a:r>
              <a:rPr lang="en-US" dirty="0" smtClean="0">
                <a:latin typeface="Tahoma"/>
                <a:cs typeface="+mn-cs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My</a:t>
            </a:r>
            <a:r>
              <a:rPr lang="en-US" dirty="0" smtClean="0">
                <a:latin typeface="Tahoma"/>
                <a:cs typeface="+mn-cs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IC</a:t>
            </a:r>
            <a:r>
              <a:rPr lang="en-US" dirty="0" smtClean="0">
                <a:latin typeface="Tahoma"/>
                <a:cs typeface="+mn-cs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Web</a:t>
            </a:r>
            <a:r>
              <a:rPr lang="en-US" dirty="0" smtClean="0">
                <a:latin typeface="Tahoma"/>
                <a:cs typeface="+mn-cs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en-US" dirty="0" smtClean="0">
                <a:latin typeface="Tahoma"/>
                <a:cs typeface="+mn-cs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Office</a:t>
            </a:r>
            <a:endParaRPr lang="en-GB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73736" indent="-173736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/>
              <a:buChar char="•"/>
            </a:pPr>
            <a:r>
              <a:rPr lang="en-GB" dirty="0" err="1" smtClean="0">
                <a:latin typeface="Tahoma"/>
              </a:rPr>
              <a:t>Audiokonferenzlösung</a:t>
            </a:r>
            <a:r>
              <a:rPr lang="en-GB" dirty="0" smtClean="0">
                <a:latin typeface="Tahoma"/>
              </a:rPr>
              <a:t> und </a:t>
            </a:r>
            <a:br>
              <a:rPr lang="en-GB" dirty="0" smtClean="0">
                <a:latin typeface="Tahoma"/>
              </a:rPr>
            </a:br>
            <a:r>
              <a:rPr lang="en-GB" dirty="0" err="1" smtClean="0">
                <a:latin typeface="Tahoma"/>
              </a:rPr>
              <a:t>Konferenzmodule</a:t>
            </a:r>
            <a:endParaRPr lang="en-GB" dirty="0" smtClean="0">
              <a:latin typeface="Tahoma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Audio-</a:t>
            </a:r>
            <a:r>
              <a:rPr lang="en-GB" dirty="0" smtClean="0">
                <a:latin typeface="Tahoma"/>
                <a:cs typeface="+mn-cs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en-GB" dirty="0" smtClean="0">
                <a:latin typeface="Tahoma"/>
                <a:cs typeface="+mn-cs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Webkonferenzen</a:t>
            </a:r>
            <a:endParaRPr lang="en-GB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Teamarbeit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mit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PIMphony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Team</a:t>
            </a:r>
            <a:endParaRPr lang="en-GB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GB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/>
                <a:ea typeface="ＭＳ Ｐゴシック"/>
                <a:cs typeface="+mn-cs"/>
              </a:rPr>
              <a:t>Videokommunikation</a:t>
            </a:r>
            <a:endParaRPr lang="en-GB" dirty="0">
              <a:solidFill>
                <a:schemeClr val="tx1">
                  <a:lumMod val="95000"/>
                  <a:lumOff val="5000"/>
                </a:schemeClr>
              </a:solidFill>
              <a:latin typeface="Tahoma"/>
              <a:ea typeface="ＭＳ Ｐゴシック"/>
              <a:cs typeface="+mn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Cloud-</a:t>
            </a:r>
            <a:r>
              <a:rPr lang="en-GB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basierte</a:t>
            </a:r>
            <a:r>
              <a:rPr lang="en-GB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Video-</a:t>
            </a:r>
            <a:r>
              <a:rPr lang="en-GB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Zusammenarbeit</a:t>
            </a:r>
            <a:endParaRPr lang="en-GB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Alcatel-Lucent RCE Fax Server</a:t>
            </a:r>
            <a:endParaRPr lang="en-GB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pic>
        <p:nvPicPr>
          <p:cNvPr id="20" name="Picture 4" descr="05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356600" y="1669462"/>
            <a:ext cx="2665369" cy="2858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90"/>
          <p:cNvSpPr>
            <a:spLocks noChangeArrowheads="1"/>
          </p:cNvSpPr>
          <p:nvPr/>
        </p:nvSpPr>
        <p:spPr bwMode="auto">
          <a:xfrm>
            <a:off x="3105150" y="933450"/>
            <a:ext cx="5588907" cy="2585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600"/>
              </a:spcAft>
              <a:buNone/>
            </a:pPr>
            <a:r>
              <a:rPr lang="en-US" sz="1600" b="1" i="0" dirty="0">
                <a:solidFill>
                  <a:srgbClr val="CF0072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US" sz="1600" b="1" i="0" u="sng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VORTEILE</a:t>
            </a:r>
          </a:p>
          <a:p>
            <a:pPr marL="402336" lvl="1" indent="-22860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>
                <a:srgbClr val="9850B2"/>
              </a:buClr>
              <a:buFont typeface="Wingdings"/>
              <a:buChar char="§"/>
            </a:pPr>
            <a:r>
              <a:rPr lang="en-US" sz="1200" b="0" i="0" dirty="0" err="1">
                <a:latin typeface="Arial"/>
                <a:ea typeface="+mn-ea"/>
                <a:cs typeface="Arial"/>
              </a:rPr>
              <a:t>Anzeige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des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Präsenzstatus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für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 smtClean="0">
                <a:latin typeface="Arial"/>
                <a:ea typeface="+mn-ea"/>
                <a:cs typeface="Arial"/>
              </a:rPr>
              <a:t>alle</a:t>
            </a:r>
            <a:r>
              <a:rPr lang="en-US" sz="1200" b="0" i="0" dirty="0" smtClean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 smtClean="0">
                <a:latin typeface="Arial"/>
                <a:ea typeface="+mn-ea"/>
                <a:cs typeface="Arial"/>
              </a:rPr>
              <a:t>Kontakte</a:t>
            </a:r>
            <a:r>
              <a:rPr lang="en-US" sz="1200" b="0" i="0" dirty="0" smtClean="0">
                <a:latin typeface="Arial"/>
                <a:ea typeface="+mn-ea"/>
                <a:cs typeface="Arial"/>
              </a:rPr>
              <a:t>,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sowohl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intern (TK-Anlage, Outlook, Active Directory)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als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auch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extern (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Soziale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Netzwerke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: Facebook, Yahoo, Microsoft MSN, Skype)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sowie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Verfügbarkeit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des Outlook-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Kalenders</a:t>
            </a:r>
            <a:endParaRPr lang="en-US" sz="1200" b="0" i="0" dirty="0">
              <a:latin typeface="Arial"/>
              <a:ea typeface="+mn-ea"/>
              <a:cs typeface="Arial"/>
            </a:endParaRPr>
          </a:p>
          <a:p>
            <a:pPr marL="402336" lvl="1" indent="-22860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>
                <a:srgbClr val="9850B2"/>
              </a:buClr>
              <a:buFont typeface="Wingdings"/>
              <a:buChar char="§"/>
            </a:pPr>
            <a:endParaRPr lang="en-US" sz="1200" dirty="0" smtClean="0"/>
          </a:p>
          <a:p>
            <a:pPr marL="402336" lvl="1" indent="-22860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>
                <a:srgbClr val="9850B2"/>
              </a:buClr>
              <a:buFont typeface="Wingdings"/>
              <a:buChar char="§"/>
            </a:pPr>
            <a:r>
              <a:rPr lang="en-US" sz="1200" b="0" i="0" dirty="0" err="1">
                <a:latin typeface="Arial"/>
                <a:ea typeface="+mn-ea"/>
                <a:cs typeface="Arial"/>
              </a:rPr>
              <a:t>Gesamtliste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der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Kontakte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enthält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sowohl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interne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als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auch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Arial"/>
                <a:ea typeface="+mn-ea"/>
                <a:cs typeface="Arial"/>
              </a:rPr>
              <a:t>externe</a:t>
            </a:r>
            <a:r>
              <a:rPr lang="en-US" sz="1200" b="0" i="0" dirty="0">
                <a:latin typeface="Arial"/>
                <a:ea typeface="+mn-ea"/>
                <a:cs typeface="Arial"/>
              </a:rPr>
              <a:t> </a:t>
            </a:r>
            <a:r>
              <a:rPr lang="en-US" sz="1200" b="0" i="0" dirty="0" err="1" smtClean="0">
                <a:latin typeface="Arial"/>
                <a:ea typeface="+mn-ea"/>
                <a:cs typeface="Arial"/>
              </a:rPr>
              <a:t>Ansprechpartner</a:t>
            </a:r>
            <a:endParaRPr lang="en-US" sz="1200" b="0" i="0" dirty="0" smtClean="0">
              <a:latin typeface="Arial"/>
              <a:ea typeface="+mn-ea"/>
              <a:cs typeface="Arial"/>
            </a:endParaRPr>
          </a:p>
          <a:p>
            <a:pPr marL="173736" lvl="1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>
                <a:srgbClr val="9850B2"/>
              </a:buClr>
            </a:pPr>
            <a:endParaRPr lang="en-US" sz="1200" dirty="0" smtClean="0"/>
          </a:p>
          <a:p>
            <a:pPr marL="402336" lvl="1" indent="-22860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>
                <a:srgbClr val="9850B2"/>
              </a:buClr>
              <a:buFont typeface="Wingdings"/>
              <a:buChar char="§"/>
            </a:pPr>
            <a:r>
              <a:rPr lang="en-US" sz="1200" b="0" i="0" dirty="0" err="1">
                <a:latin typeface="Tahoma"/>
                <a:ea typeface="+mn-ea"/>
                <a:cs typeface="Arial"/>
              </a:rPr>
              <a:t>Automatische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 smtClean="0">
                <a:latin typeface="Tahoma"/>
                <a:ea typeface="+mn-ea"/>
                <a:cs typeface="Arial"/>
              </a:rPr>
              <a:t>Benachrichtigung</a:t>
            </a:r>
            <a:r>
              <a:rPr lang="en-US" sz="1200" b="0" i="0" dirty="0" smtClean="0">
                <a:latin typeface="Tahoma"/>
                <a:ea typeface="+mn-ea"/>
                <a:cs typeface="Arial"/>
              </a:rPr>
              <a:t>,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wenn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ein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Kontakt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„online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geht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“</a:t>
            </a:r>
          </a:p>
          <a:p>
            <a:pPr marL="402336" lvl="1" indent="-22860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>
                <a:srgbClr val="9850B2"/>
              </a:buClr>
              <a:buFont typeface="Wingdings"/>
              <a:buChar char="§"/>
            </a:pPr>
            <a:endParaRPr lang="en-US" sz="1200" dirty="0" smtClean="0">
              <a:latin typeface="+mj-lt"/>
            </a:endParaRPr>
          </a:p>
          <a:p>
            <a:pPr marL="402336" lvl="1" indent="-228600" algn="l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>
                <a:srgbClr val="9850B2"/>
              </a:buClr>
              <a:buFont typeface="Wingdings"/>
              <a:buChar char="§"/>
            </a:pPr>
            <a:r>
              <a:rPr lang="en-US" sz="1200" b="0" i="0" dirty="0" err="1">
                <a:latin typeface="Tahoma"/>
                <a:ea typeface="+mn-ea"/>
                <a:cs typeface="Arial"/>
              </a:rPr>
              <a:t>Nutzung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des </a:t>
            </a:r>
            <a:r>
              <a:rPr lang="en-US" sz="1200" b="0" i="0" dirty="0" err="1" smtClean="0">
                <a:latin typeface="Tahoma"/>
                <a:ea typeface="+mn-ea"/>
                <a:cs typeface="Arial"/>
              </a:rPr>
              <a:t>geeignetsten</a:t>
            </a:r>
            <a:r>
              <a:rPr lang="en-US" sz="1200" b="0" i="0" dirty="0" smtClean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 smtClean="0">
                <a:latin typeface="Tahoma"/>
                <a:ea typeface="+mn-ea"/>
                <a:cs typeface="Arial"/>
              </a:rPr>
              <a:t>Dienstes</a:t>
            </a:r>
            <a:r>
              <a:rPr lang="en-US" sz="1200" b="0" i="0" dirty="0" smtClean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 smtClean="0">
                <a:latin typeface="Tahoma"/>
                <a:ea typeface="+mn-ea"/>
                <a:cs typeface="Arial"/>
              </a:rPr>
              <a:t>für</a:t>
            </a:r>
            <a:r>
              <a:rPr lang="en-US" sz="1200" b="0" i="0" dirty="0" smtClean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die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Kommunikation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mit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dem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Gesprächspartner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,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sobald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dieser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online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geht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–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dadurch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deutliche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200" b="0" i="0" dirty="0" err="1">
                <a:latin typeface="Tahoma"/>
                <a:ea typeface="+mn-ea"/>
                <a:cs typeface="Arial"/>
              </a:rPr>
              <a:t>Steigerung</a:t>
            </a:r>
            <a:r>
              <a:rPr lang="en-US" sz="1200" b="0" i="0" dirty="0">
                <a:latin typeface="Tahoma"/>
                <a:ea typeface="+mn-ea"/>
                <a:cs typeface="Arial"/>
              </a:rPr>
              <a:t> der </a:t>
            </a:r>
            <a:r>
              <a:rPr lang="en-US" sz="1200" b="0" i="0" dirty="0" err="1" smtClean="0">
                <a:latin typeface="Tahoma"/>
                <a:ea typeface="+mn-ea"/>
                <a:cs typeface="Arial"/>
              </a:rPr>
              <a:t>Produktivität</a:t>
            </a:r>
            <a:endParaRPr lang="en-US" sz="1200" b="0" i="0" dirty="0">
              <a:latin typeface="Tahoma"/>
              <a:ea typeface="+mn-ea"/>
              <a:cs typeface="Arial"/>
            </a:endParaRPr>
          </a:p>
        </p:txBody>
      </p:sp>
      <p:sp>
        <p:nvSpPr>
          <p:cNvPr id="46083" name="Rectangle 191"/>
          <p:cNvSpPr>
            <a:spLocks noChangeArrowheads="1"/>
          </p:cNvSpPr>
          <p:nvPr/>
        </p:nvSpPr>
        <p:spPr bwMode="auto">
          <a:xfrm>
            <a:off x="2880976" y="4115363"/>
            <a:ext cx="5933849" cy="2208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8872" indent="-118872" algn="l">
              <a:spcAft>
                <a:spcPts val="300"/>
              </a:spcAft>
              <a:buNone/>
            </a:pPr>
            <a:r>
              <a:rPr lang="en-US" sz="1400" b="1" i="0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	</a:t>
            </a:r>
            <a:r>
              <a:rPr lang="en-US" sz="1400" b="1" i="0" u="sng" dirty="0">
                <a:solidFill>
                  <a:srgbClr val="34B4E4"/>
                </a:solidFill>
                <a:latin typeface="Tahoma"/>
                <a:ea typeface="+mn-ea"/>
                <a:cs typeface="Arial"/>
              </a:rPr>
              <a:t>BASISLÖSUNGEN</a:t>
            </a:r>
          </a:p>
          <a:p>
            <a:pPr marL="173736" indent="-173736" algn="l">
              <a:buClr>
                <a:srgbClr val="00B0F0"/>
              </a:buClr>
              <a:buSzPct val="88000"/>
              <a:buFont typeface="Wingdings"/>
              <a:buChar char="§"/>
            </a:pPr>
            <a:r>
              <a:rPr lang="en-US" sz="1100" b="0" i="0" dirty="0" err="1">
                <a:latin typeface="Tahoma"/>
                <a:ea typeface="+mn-ea"/>
                <a:cs typeface="Arial"/>
              </a:rPr>
              <a:t>Sofwarelösung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: Outlook-Plug-in </a:t>
            </a:r>
          </a:p>
          <a:p>
            <a:pPr marL="173736" indent="-173736" algn="l">
              <a:buClr>
                <a:srgbClr val="00B0F0"/>
              </a:buClr>
              <a:buSzPct val="88000"/>
              <a:buFont typeface="Wingdings"/>
              <a:buChar char="§"/>
            </a:pPr>
            <a:r>
              <a:rPr lang="en-US" sz="1100" b="0" i="0" dirty="0" err="1">
                <a:latin typeface="Tahoma"/>
                <a:ea typeface="+mn-ea"/>
                <a:cs typeface="Arial"/>
              </a:rPr>
              <a:t>Verwendung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von Outlook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als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universelle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Kommunikationsschnittstelle</a:t>
            </a:r>
            <a:endParaRPr lang="en-US" sz="1100" b="0" i="0" dirty="0">
              <a:latin typeface="Tahoma"/>
              <a:ea typeface="+mn-ea"/>
              <a:cs typeface="Arial"/>
            </a:endParaRPr>
          </a:p>
          <a:p>
            <a:pPr marL="173736" indent="-173736" algn="l">
              <a:buClr>
                <a:srgbClr val="00B0F0"/>
              </a:buClr>
              <a:buSzPct val="88000"/>
              <a:buFont typeface="Wingdings"/>
              <a:buChar char="§"/>
            </a:pPr>
            <a:r>
              <a:rPr lang="en-US" sz="1100" b="0" i="0" dirty="0" err="1">
                <a:latin typeface="Tahoma"/>
                <a:ea typeface="+mn-ea"/>
                <a:cs typeface="Arial"/>
              </a:rPr>
              <a:t>Stellt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über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Ihre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Arial"/>
                <a:ea typeface="+mn-ea"/>
                <a:cs typeface="Arial"/>
              </a:rPr>
              <a:t>OmniPCX</a:t>
            </a:r>
            <a:r>
              <a:rPr lang="en-US" sz="1100" b="0" i="0" dirty="0">
                <a:latin typeface="Arial"/>
                <a:ea typeface="+mn-ea"/>
                <a:cs typeface="Arial"/>
              </a:rPr>
              <a:t> Office RCE 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-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Nebenstelle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eine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konvergente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Kommunikationslösung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bereit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, die die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wichtigsten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sozialen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Netzwerke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in die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Telefoniedienste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 smtClean="0">
                <a:latin typeface="Tahoma"/>
                <a:ea typeface="+mn-ea"/>
                <a:cs typeface="Arial"/>
              </a:rPr>
              <a:t>einbindet</a:t>
            </a:r>
            <a:endParaRPr lang="en-US" sz="1100" dirty="0" smtClean="0">
              <a:latin typeface="+mj-lt"/>
            </a:endParaRPr>
          </a:p>
          <a:p>
            <a:pPr marL="173736" indent="-173736" algn="l">
              <a:buClr>
                <a:srgbClr val="00B0F0"/>
              </a:buClr>
              <a:buSzPct val="88000"/>
              <a:buFont typeface="Wingdings"/>
              <a:buChar char="§"/>
            </a:pPr>
            <a:r>
              <a:rPr lang="en-US" sz="1100" b="1" i="0" dirty="0" err="1">
                <a:latin typeface="Tahoma"/>
                <a:ea typeface="+mn-ea"/>
                <a:cs typeface="Arial"/>
              </a:rPr>
              <a:t>Präsenz</a:t>
            </a:r>
            <a:r>
              <a:rPr lang="en-US" sz="1100" b="1" i="0" dirty="0">
                <a:latin typeface="Tahoma"/>
                <a:ea typeface="+mn-ea"/>
                <a:cs typeface="Arial"/>
              </a:rPr>
              <a:t> / </a:t>
            </a:r>
            <a:r>
              <a:rPr lang="en-US" sz="1100" b="1" i="0" dirty="0" err="1">
                <a:latin typeface="Tahoma"/>
                <a:ea typeface="+mn-ea"/>
                <a:cs typeface="Arial"/>
              </a:rPr>
              <a:t>Zusammenarbeit</a:t>
            </a:r>
            <a:r>
              <a:rPr lang="en-US" sz="1100" b="1" i="0" dirty="0">
                <a:latin typeface="Tahoma"/>
                <a:ea typeface="+mn-ea"/>
                <a:cs typeface="Arial"/>
              </a:rPr>
              <a:t>: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Alle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Netzwerkdienste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smtClean="0">
                <a:latin typeface="Tahoma"/>
                <a:ea typeface="+mn-ea"/>
                <a:cs typeface="Arial"/>
              </a:rPr>
              <a:t>in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einer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speziellen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Identität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 smtClean="0">
                <a:latin typeface="Tahoma"/>
                <a:ea typeface="+mn-ea"/>
                <a:cs typeface="Arial"/>
              </a:rPr>
              <a:t>zusammengefasst</a:t>
            </a:r>
            <a:r>
              <a:rPr lang="en-US" sz="1100" dirty="0" smtClean="0">
                <a:latin typeface="Tahoma"/>
                <a:cs typeface="Arial"/>
              </a:rPr>
              <a:t>: </a:t>
            </a:r>
            <a:r>
              <a:rPr lang="en-US" sz="1100" b="0" i="0" dirty="0" err="1" smtClean="0">
                <a:latin typeface="Tahoma"/>
                <a:ea typeface="+mn-ea"/>
                <a:cs typeface="Arial"/>
              </a:rPr>
              <a:t>Optimierter</a:t>
            </a:r>
            <a:r>
              <a:rPr lang="en-US" sz="1100" b="0" i="0" dirty="0" smtClean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Service,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abgestimmt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auf den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Benutzerkontext</a:t>
            </a:r>
            <a:endParaRPr lang="en-US" sz="1100" b="0" i="0" dirty="0">
              <a:latin typeface="Tahoma"/>
              <a:ea typeface="+mn-ea"/>
              <a:cs typeface="Arial"/>
            </a:endParaRPr>
          </a:p>
          <a:p>
            <a:pPr marL="173736" indent="-173736" algn="l">
              <a:buClr>
                <a:srgbClr val="00B0F0"/>
              </a:buClr>
              <a:buFont typeface="Arial"/>
              <a:buChar char="•"/>
            </a:pPr>
            <a:r>
              <a:rPr lang="en-US" sz="1100" b="1" i="0" dirty="0" err="1">
                <a:latin typeface="Tahoma"/>
                <a:ea typeface="+mn-ea"/>
                <a:cs typeface="Arial"/>
              </a:rPr>
              <a:t>Konversationsfunktionen</a:t>
            </a:r>
            <a:r>
              <a:rPr lang="en-US" sz="1100" b="1" i="0" dirty="0">
                <a:latin typeface="Tahoma"/>
                <a:ea typeface="+mn-ea"/>
                <a:cs typeface="Arial"/>
              </a:rPr>
              <a:t>: 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Click-to-Dial</a:t>
            </a:r>
            <a:r>
              <a:rPr lang="en-US" sz="1100" b="0" i="0" dirty="0" smtClean="0">
                <a:latin typeface="Tahoma"/>
                <a:ea typeface="+mn-ea"/>
                <a:cs typeface="Arial"/>
              </a:rPr>
              <a:t>, 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IM</a:t>
            </a:r>
            <a:r>
              <a:rPr lang="en-US" sz="1100" b="0" i="0" dirty="0" smtClean="0">
                <a:latin typeface="Tahoma"/>
                <a:ea typeface="+mn-ea"/>
                <a:cs typeface="Arial"/>
              </a:rPr>
              <a:t>, 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E-Mail, </a:t>
            </a:r>
            <a:r>
              <a:rPr lang="en-US" sz="1100" b="0" i="0" dirty="0" smtClean="0">
                <a:latin typeface="Tahoma"/>
                <a:ea typeface="+mn-ea"/>
                <a:cs typeface="Arial"/>
              </a:rPr>
              <a:t>SMS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, Pounce (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sofortige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Benachrichtigung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,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wenn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ein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Benutzer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online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geht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)</a:t>
            </a:r>
          </a:p>
          <a:p>
            <a:pPr marL="173736" indent="-173736" algn="l">
              <a:buClr>
                <a:srgbClr val="00B0F0"/>
              </a:buClr>
              <a:buFont typeface="Arial"/>
              <a:buChar char="•"/>
            </a:pPr>
            <a:r>
              <a:rPr lang="en-US" sz="1100" b="1" i="0" dirty="0" err="1">
                <a:latin typeface="Tahoma"/>
                <a:ea typeface="+mn-ea"/>
                <a:cs typeface="Arial"/>
              </a:rPr>
              <a:t>Telefonie</a:t>
            </a:r>
            <a:r>
              <a:rPr lang="en-US" sz="1100" b="1" i="0" dirty="0">
                <a:latin typeface="Tahoma"/>
                <a:ea typeface="+mn-ea"/>
                <a:cs typeface="Arial"/>
              </a:rPr>
              <a:t>: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Anrufsteuerung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, Popup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für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eingehende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und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ausgehende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Anrufe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,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Benachrichtigung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über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verpasste</a:t>
            </a:r>
            <a:r>
              <a:rPr lang="en-US" sz="1100" b="0" i="0" dirty="0">
                <a:latin typeface="Tahoma"/>
                <a:ea typeface="+mn-ea"/>
                <a:cs typeface="Arial"/>
              </a:rPr>
              <a:t> </a:t>
            </a:r>
            <a:r>
              <a:rPr lang="en-US" sz="1100" b="0" i="0" dirty="0" err="1">
                <a:latin typeface="Tahoma"/>
                <a:ea typeface="+mn-ea"/>
                <a:cs typeface="Arial"/>
              </a:rPr>
              <a:t>Anrufe</a:t>
            </a:r>
            <a:endParaRPr lang="en-US" sz="1100" b="0" i="0" dirty="0">
              <a:latin typeface="Tahoma"/>
              <a:ea typeface="+mn-ea"/>
              <a:cs typeface="Arial"/>
            </a:endParaRPr>
          </a:p>
        </p:txBody>
      </p:sp>
      <p:cxnSp>
        <p:nvCxnSpPr>
          <p:cNvPr id="207" name="Straight Connector 206"/>
          <p:cNvCxnSpPr/>
          <p:nvPr/>
        </p:nvCxnSpPr>
        <p:spPr>
          <a:xfrm flipV="1">
            <a:off x="2939780" y="3884754"/>
            <a:ext cx="5905770" cy="10661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6" name="Title 215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45525" cy="719137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00" b="1" i="0">
                <a:solidFill>
                  <a:srgbClr val="000000"/>
                </a:solidFill>
                <a:latin typeface="Tahoma"/>
                <a:ea typeface="+mj-ea"/>
                <a:cs typeface="+mj-cs"/>
              </a:rPr>
              <a:t>ALCATEL-LUCENT MY IC SOCIAL NETWORKS</a:t>
            </a:r>
          </a:p>
        </p:txBody>
      </p:sp>
      <p:pic>
        <p:nvPicPr>
          <p:cNvPr id="16" name="Image 15" descr="My IC Social Networks_New_PETI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521" y="1034142"/>
            <a:ext cx="2341054" cy="4956629"/>
          </a:xfrm>
          <a:prstGeom prst="rect">
            <a:avLst/>
          </a:prstGeom>
        </p:spPr>
      </p:pic>
      <p:sp>
        <p:nvSpPr>
          <p:cNvPr id="15" name="Rectangle 41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TEAMARBEIT</a:t>
            </a:r>
            <a:r>
              <a:rPr lang="fr-FR" sz="800" b="1" dirty="0" smtClean="0">
                <a:solidFill>
                  <a:srgbClr val="34B4E4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34B4E4"/>
              </a:solidFill>
              <a:latin typeface="Tahoma"/>
              <a:ea typeface="ＭＳ Ｐゴシック"/>
            </a:endParaRPr>
          </a:p>
        </p:txBody>
      </p:sp>
      <p:sp>
        <p:nvSpPr>
          <p:cNvPr id="17" name="Rectangle 41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8" name="Rectangle 41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9" name="Rectangle 40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0" name="Rectangle 408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1" name="Rectangle 41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2" name="Rectangle 42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3" name="Rectangle 40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90"/>
          <p:cNvSpPr>
            <a:spLocks noChangeArrowheads="1"/>
          </p:cNvSpPr>
          <p:nvPr/>
        </p:nvSpPr>
        <p:spPr bwMode="auto">
          <a:xfrm>
            <a:off x="4019550" y="1479550"/>
            <a:ext cx="417957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</a:pPr>
            <a:r>
              <a:rPr lang="en-GB" sz="1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	</a:t>
            </a:r>
            <a:r>
              <a:rPr lang="en-GB" sz="1600" b="1" u="sng" dirty="0" smtClean="0">
                <a:solidFill>
                  <a:srgbClr val="34B4E4"/>
                </a:solidFill>
                <a:latin typeface="Tahoma"/>
                <a:ea typeface="ＭＳ Ｐゴシック"/>
              </a:rPr>
              <a:t>VORTEILE</a:t>
            </a:r>
            <a:endParaRPr lang="en-GB" sz="1600" b="1" u="sng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My</a:t>
            </a:r>
            <a:r>
              <a:rPr lang="en-US" sz="1400" dirty="0" smtClean="0">
                <a:latin typeface="Tahoma"/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IC</a:t>
            </a:r>
            <a:r>
              <a:rPr lang="en-US" sz="1400" dirty="0" smtClean="0">
                <a:latin typeface="Tahoma"/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Web</a:t>
            </a:r>
            <a:r>
              <a:rPr lang="en-US" sz="1400" dirty="0" smtClean="0">
                <a:latin typeface="Tahoma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en-US" sz="1400" dirty="0" smtClean="0">
                <a:latin typeface="Tahoma"/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Office</a:t>
            </a:r>
            <a:r>
              <a:rPr lang="en-US" sz="1400" dirty="0" smtClean="0">
                <a:latin typeface="Tahoma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ist</a:t>
            </a:r>
            <a:r>
              <a:rPr lang="en-US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eine web-basierte Lösung, die in Verbindung mit allen Endgeräten genutzt werden kann</a:t>
            </a:r>
            <a:endParaRPr lang="nl-NL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Konfiguration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Geschäftstelefon-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Mobilitätsoptionen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per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Fernzugang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einem</a:t>
            </a:r>
            <a:r>
              <a:rPr lang="de-DE" sz="1400" dirty="0" smtClean="0">
                <a:latin typeface="Tahoma"/>
              </a:rPr>
              <a:t> </a:t>
            </a:r>
            <a:br>
              <a:rPr lang="de-DE" sz="1400" dirty="0" smtClean="0">
                <a:latin typeface="Tahoma"/>
              </a:rPr>
            </a:b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dem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Internet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verbundenen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Computer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46083" name="Rectangle 191"/>
          <p:cNvSpPr>
            <a:spLocks noChangeArrowheads="1"/>
          </p:cNvSpPr>
          <p:nvPr/>
        </p:nvSpPr>
        <p:spPr bwMode="auto">
          <a:xfrm>
            <a:off x="350838" y="4090988"/>
            <a:ext cx="2849562" cy="2039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34B4E4"/>
                </a:solidFill>
                <a:latin typeface="Tahoma"/>
                <a:ea typeface="ＭＳ Ｐゴシック"/>
              </a:rPr>
              <a:t>BASISLÖSUNGEN</a:t>
            </a:r>
            <a:endParaRPr lang="en-GB" sz="1400" b="1" u="sng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PC-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basierte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 Web-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Oberfläche</a:t>
            </a:r>
            <a:r>
              <a:rPr lang="en-US" sz="1100" dirty="0" smtClean="0">
                <a:latin typeface="Tahoma" pitchFamily="34" charset="0"/>
              </a:rPr>
              <a:t> </a:t>
            </a:r>
            <a:endParaRPr lang="en-US" sz="1100" dirty="0">
              <a:latin typeface="Tahoma" pitchFamily="34" charset="0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Aussehen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Funktion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der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My IC-Familie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Kompatibel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vielen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Browsern</a:t>
            </a:r>
            <a:r>
              <a:rPr lang="en-US" sz="1100" dirty="0" smtClean="0">
                <a:latin typeface="Tahoma"/>
              </a:rPr>
              <a:t> </a:t>
            </a:r>
            <a:br>
              <a:rPr lang="en-US" sz="1100" dirty="0" smtClean="0">
                <a:latin typeface="Tahoma"/>
              </a:rPr>
            </a:b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(z.</a:t>
            </a:r>
            <a:r>
              <a:rPr lang="en-US" sz="1100" dirty="0" smtClean="0">
                <a:latin typeface="Tahoma"/>
              </a:rPr>
              <a:t> 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B.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Microsoft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Internet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Explorer</a:t>
            </a:r>
            <a:r>
              <a:rPr lang="en-US" sz="1100" b="1" baseline="30000" dirty="0" smtClean="0">
                <a:latin typeface="Tahoma" pitchFamily="34" charset="0"/>
              </a:rPr>
              <a:t> </a:t>
            </a:r>
            <a:r>
              <a:rPr lang="en-US" sz="1100" b="1" baseline="30000" dirty="0" smtClean="0">
                <a:solidFill>
                  <a:srgbClr val="000000"/>
                </a:solidFill>
                <a:latin typeface="Arial"/>
                <a:ea typeface="ＭＳ Ｐゴシック"/>
              </a:rPr>
              <a:t>®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,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Mozilla</a:t>
            </a:r>
            <a:r>
              <a:rPr lang="en-US" sz="1100" b="1" baseline="30000" dirty="0" smtClean="0">
                <a:latin typeface="Tahoma" pitchFamily="34" charset="0"/>
              </a:rPr>
              <a:t> </a:t>
            </a:r>
            <a:r>
              <a:rPr lang="en-US" sz="1100" b="1" baseline="30000" dirty="0" smtClean="0">
                <a:solidFill>
                  <a:srgbClr val="000000"/>
                </a:solidFill>
                <a:latin typeface="Arial"/>
                <a:ea typeface="ＭＳ Ｐゴシック"/>
              </a:rPr>
              <a:t>®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Firefox</a:t>
            </a:r>
            <a:r>
              <a:rPr lang="en-US" sz="1100" b="1" baseline="30000" dirty="0" smtClean="0">
                <a:latin typeface="Tahoma" pitchFamily="34" charset="0"/>
              </a:rPr>
              <a:t> </a:t>
            </a:r>
            <a:r>
              <a:rPr lang="en-US" sz="1100" b="1" baseline="30000" dirty="0" smtClean="0">
                <a:solidFill>
                  <a:srgbClr val="000000"/>
                </a:solidFill>
                <a:latin typeface="Arial"/>
                <a:ea typeface="ＭＳ Ｐゴシック"/>
              </a:rPr>
              <a:t>®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,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Apple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Safari</a:t>
            </a:r>
            <a:r>
              <a:rPr lang="en-US" sz="1100" b="1" baseline="30000" dirty="0" smtClean="0">
                <a:solidFill>
                  <a:srgbClr val="000000"/>
                </a:solidFill>
                <a:latin typeface="Arial"/>
                <a:ea typeface="ＭＳ Ｐゴシック"/>
              </a:rPr>
              <a:t>®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)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Sicherer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Zugriff</a:t>
            </a:r>
            <a:r>
              <a:rPr lang="en-US" sz="1100" dirty="0" smtClean="0">
                <a:latin typeface="Tahoma" pitchFamily="34" charset="0"/>
              </a:rPr>
              <a:t> </a:t>
            </a: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latin typeface="Tahoma" pitchFamily="34" charset="0"/>
              </a:rPr>
              <a:t>Dienste</a:t>
            </a:r>
            <a:r>
              <a:rPr lang="en-US" sz="1100" dirty="0" smtClean="0">
                <a:latin typeface="Tahoma" pitchFamily="34" charset="0"/>
              </a:rPr>
              <a:t> der Alcatel-Lucent My IC-</a:t>
            </a:r>
            <a:r>
              <a:rPr lang="en-US" sz="1100" dirty="0" err="1" smtClean="0">
                <a:latin typeface="Tahoma" pitchFamily="34" charset="0"/>
              </a:rPr>
              <a:t>Familie</a:t>
            </a:r>
            <a:endParaRPr lang="en-US" sz="1100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endParaRPr lang="en-US" sz="1100" dirty="0">
              <a:latin typeface="Tahoma" pitchFamily="34" charset="0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</a:pP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46084" name="Rectangle 193"/>
          <p:cNvSpPr>
            <a:spLocks noChangeArrowheads="1"/>
          </p:cNvSpPr>
          <p:nvPr/>
        </p:nvSpPr>
        <p:spPr bwMode="auto">
          <a:xfrm>
            <a:off x="3047999" y="4206028"/>
            <a:ext cx="2579077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Weiterleitungs-Optionen</a:t>
            </a:r>
            <a:endParaRPr lang="en-US" sz="1100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Anrufkonfiguration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Namenwahl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Kontaktliste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Visuelle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 Mailbox</a:t>
            </a: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Anrufliste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 </a:t>
            </a: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UDA-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Erweiterung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: 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Unterstützung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 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zusätzlicher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 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Informationen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 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wie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 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mehrere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 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Nummern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 (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mobil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, 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privat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…), 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Firmenname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, 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Nutzerbild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…</a:t>
            </a: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latin typeface="Tahoma"/>
                <a:cs typeface="Arial"/>
              </a:rPr>
              <a:t>Funktionen</a:t>
            </a:r>
            <a:r>
              <a:rPr lang="en-US" sz="1100" dirty="0" smtClean="0">
                <a:latin typeface="Tahoma"/>
                <a:cs typeface="Arial"/>
              </a:rPr>
              <a:t> </a:t>
            </a:r>
            <a:r>
              <a:rPr lang="en-US" sz="1100" dirty="0" err="1" smtClean="0">
                <a:latin typeface="Tahoma"/>
                <a:cs typeface="Arial"/>
              </a:rPr>
              <a:t>im</a:t>
            </a:r>
            <a:r>
              <a:rPr lang="en-US" sz="1100" dirty="0" smtClean="0">
                <a:latin typeface="Tahoma"/>
                <a:cs typeface="Arial"/>
              </a:rPr>
              <a:t> </a:t>
            </a:r>
            <a:r>
              <a:rPr lang="en-US" sz="1100" dirty="0" err="1" smtClean="0">
                <a:latin typeface="Tahoma"/>
                <a:cs typeface="Arial"/>
              </a:rPr>
              <a:t>Gespräch</a:t>
            </a:r>
            <a:r>
              <a:rPr lang="en-US" sz="1100" dirty="0" smtClean="0">
                <a:latin typeface="Tahoma"/>
                <a:cs typeface="Arial"/>
              </a:rPr>
              <a:t>: </a:t>
            </a:r>
            <a:r>
              <a:rPr lang="en-US" sz="1100" dirty="0" err="1" smtClean="0">
                <a:latin typeface="Tahoma"/>
                <a:cs typeface="Arial"/>
              </a:rPr>
              <a:t>Halten</a:t>
            </a:r>
            <a:r>
              <a:rPr lang="en-US" sz="1100" dirty="0" smtClean="0">
                <a:latin typeface="Tahoma"/>
                <a:cs typeface="Arial"/>
              </a:rPr>
              <a:t>, </a:t>
            </a:r>
            <a:r>
              <a:rPr lang="en-US" sz="1100" dirty="0" err="1" smtClean="0">
                <a:latin typeface="Tahoma"/>
                <a:cs typeface="Arial"/>
              </a:rPr>
              <a:t>Weiterleiten</a:t>
            </a:r>
            <a:r>
              <a:rPr lang="en-US" sz="1100" dirty="0" smtClean="0">
                <a:latin typeface="Tahoma"/>
                <a:cs typeface="Arial"/>
              </a:rPr>
              <a:t>, </a:t>
            </a:r>
            <a:r>
              <a:rPr lang="en-US" sz="1100" dirty="0" err="1" smtClean="0">
                <a:latin typeface="Tahoma"/>
                <a:cs typeface="Arial"/>
              </a:rPr>
              <a:t>Verbinden</a:t>
            </a:r>
            <a:endParaRPr lang="en-US" sz="1100" dirty="0" smtClean="0">
              <a:latin typeface="Tahoma"/>
              <a:cs typeface="Arial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endParaRPr lang="en-GB" sz="1100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cxnSp>
        <p:nvCxnSpPr>
          <p:cNvPr id="207" name="Straight Connector 206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86" name="Title 2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US" smtClean="0">
                <a:latin typeface="Tahoma"/>
              </a:rPr>
              <a:t/>
            </a:r>
            <a:br>
              <a:rPr lang="en-US" smtClean="0">
                <a:latin typeface="Tahoma"/>
              </a:rPr>
            </a:br>
            <a:r>
              <a:rPr lang="en-US" smtClean="0">
                <a:solidFill>
                  <a:srgbClr val="000000"/>
                </a:solidFill>
                <a:latin typeface="Tahoma"/>
                <a:ea typeface="ＭＳ Ｐゴシック"/>
              </a:rPr>
              <a:t>MY</a:t>
            </a:r>
            <a:r>
              <a:rPr lang="en-US" smtClean="0">
                <a:latin typeface="Tahoma"/>
              </a:rPr>
              <a:t> </a:t>
            </a:r>
            <a:r>
              <a:rPr lang="en-US" smtClean="0">
                <a:solidFill>
                  <a:srgbClr val="000000"/>
                </a:solidFill>
                <a:latin typeface="Tahoma"/>
                <a:ea typeface="ＭＳ Ｐゴシック"/>
              </a:rPr>
              <a:t>IC</a:t>
            </a:r>
            <a:r>
              <a:rPr lang="en-US" smtClean="0">
                <a:latin typeface="Tahoma"/>
              </a:rPr>
              <a:t> </a:t>
            </a:r>
            <a:r>
              <a:rPr lang="en-US" smtClean="0">
                <a:solidFill>
                  <a:srgbClr val="000000"/>
                </a:solidFill>
                <a:latin typeface="Tahoma"/>
                <a:ea typeface="ＭＳ Ｐゴシック"/>
              </a:rPr>
              <a:t>WEB</a:t>
            </a:r>
            <a:r>
              <a:rPr lang="en-US" smtClean="0">
                <a:latin typeface="Tahoma"/>
              </a:rPr>
              <a:t> </a:t>
            </a:r>
            <a:r>
              <a:rPr lang="en-US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en-US" smtClean="0">
                <a:latin typeface="Tahoma"/>
              </a:rPr>
              <a:t> </a:t>
            </a:r>
            <a:r>
              <a:rPr lang="en-US" smtClean="0">
                <a:solidFill>
                  <a:srgbClr val="000000"/>
                </a:solidFill>
                <a:latin typeface="Tahoma"/>
                <a:ea typeface="ＭＳ Ｐゴシック"/>
              </a:rPr>
              <a:t>OFFICE</a:t>
            </a:r>
            <a:endParaRPr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46087" name="Rectangle 4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TEAMARBEIT</a:t>
            </a:r>
            <a:r>
              <a:rPr lang="fr-FR" sz="800" b="1" dirty="0" smtClean="0">
                <a:solidFill>
                  <a:srgbClr val="34B4E4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34B4E4"/>
              </a:solidFill>
              <a:latin typeface="Tahoma"/>
              <a:ea typeface="ＭＳ Ｐゴシック"/>
            </a:endParaRPr>
          </a:p>
        </p:txBody>
      </p:sp>
      <p:sp>
        <p:nvSpPr>
          <p:cNvPr id="46088" name="Rectangle 41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4" name="Rectangle 41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5" name="Rectangle 40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7" name="Rectangle 40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46092" name="Rectangle 41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46093" name="Rectangle 4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46094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pic>
        <p:nvPicPr>
          <p:cNvPr id="46095" name="Picture 2" descr="D:\lancement\Projet-OxO\Office_2011-Fall-2011\Sales companion\Photos used with the Sales Companion\MyICWeb-event-1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228850" y="1443038"/>
            <a:ext cx="1385888" cy="232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3" descr="D:\lancement\Projet-OxO\Office_2011-Fall-2011\MyIC Family\routing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 rot="864164">
            <a:off x="911294" y="1692138"/>
            <a:ext cx="1081087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4" descr="D:\lancement\Projet-OxO\Office_2011-Fall-2011\MyIC Family\visual voice mail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7879502" y="3500211"/>
            <a:ext cx="1071563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5" descr="D:\lancement\Projet-OxO\Office_2011-Fall-2011\MyIC Family\settings.jpg"/>
          <p:cNvPicPr>
            <a:picLocks noChangeAspect="1" noChangeArrowheads="1"/>
          </p:cNvPicPr>
          <p:nvPr/>
        </p:nvPicPr>
        <p:blipFill>
          <a:blip r:embed="rId14" cstate="email"/>
          <a:stretch>
            <a:fillRect/>
          </a:stretch>
        </p:blipFill>
        <p:spPr bwMode="auto">
          <a:xfrm>
            <a:off x="7872086" y="184772"/>
            <a:ext cx="1059873" cy="179139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" name="Groupe 22"/>
          <p:cNvGrpSpPr/>
          <p:nvPr/>
        </p:nvGrpSpPr>
        <p:grpSpPr>
          <a:xfrm>
            <a:off x="6419416" y="4252684"/>
            <a:ext cx="1379121" cy="1923241"/>
            <a:chOff x="4721245" y="3966520"/>
            <a:chExt cx="1792484" cy="2499692"/>
          </a:xfrm>
        </p:grpSpPr>
        <p:pic>
          <p:nvPicPr>
            <p:cNvPr id="28" name="Picture 8" descr="D:\DOCUME~1\cerny1\LOCALS~1\Temp\msohtmlclip1\01\clip_image001.png"/>
            <p:cNvPicPr>
              <a:picLocks noChangeAspect="1" noChangeArrowheads="1"/>
            </p:cNvPicPr>
            <p:nvPr/>
          </p:nvPicPr>
          <p:blipFill>
            <a:blip r:embed="rId15" cstate="email"/>
            <a:srcRect/>
            <a:stretch>
              <a:fillRect/>
            </a:stretch>
          </p:blipFill>
          <p:spPr bwMode="auto">
            <a:xfrm>
              <a:off x="4721245" y="3966520"/>
              <a:ext cx="1792484" cy="2499692"/>
            </a:xfrm>
            <a:prstGeom prst="rect">
              <a:avLst/>
            </a:prstGeom>
            <a:noFill/>
          </p:spPr>
        </p:pic>
        <p:sp>
          <p:nvSpPr>
            <p:cNvPr id="29" name="Rectangle à coins arrondis 27"/>
            <p:cNvSpPr/>
            <p:nvPr/>
          </p:nvSpPr>
          <p:spPr>
            <a:xfrm>
              <a:off x="4721245" y="4683211"/>
              <a:ext cx="382096" cy="407773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90"/>
          <p:cNvSpPr>
            <a:spLocks noChangeArrowheads="1"/>
          </p:cNvSpPr>
          <p:nvPr/>
        </p:nvSpPr>
        <p:spPr bwMode="auto">
          <a:xfrm>
            <a:off x="5922963" y="1430338"/>
            <a:ext cx="2808287" cy="2223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</a:pPr>
            <a:r>
              <a:rPr lang="en-GB" sz="1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	</a:t>
            </a:r>
            <a:r>
              <a:rPr lang="en-GB" sz="1600" b="1" u="sng" dirty="0" smtClean="0">
                <a:solidFill>
                  <a:srgbClr val="34B4E4"/>
                </a:solidFill>
                <a:latin typeface="Tahoma"/>
                <a:ea typeface="ＭＳ Ｐゴシック"/>
              </a:rPr>
              <a:t>VORTEILE</a:t>
            </a:r>
            <a:endParaRPr lang="en-GB" sz="1600" b="1" u="sng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Kostensenkung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spcAft>
                <a:spcPts val="300"/>
              </a:spcAft>
              <a:buClr>
                <a:schemeClr val="accent1"/>
              </a:buClr>
              <a:buSzPct val="100000"/>
              <a:buFont typeface="Tahoma" pitchFamily="34" charset="0"/>
              <a:buChar char="−"/>
            </a:pP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Schnelle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Amortisierung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im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Vergleich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ausgelagerten</a:t>
            </a:r>
            <a:r>
              <a:rPr lang="de-DE" sz="1200" dirty="0" smtClean="0">
                <a:latin typeface="Tahoma"/>
              </a:rPr>
              <a:t> </a:t>
            </a:r>
            <a:br>
              <a:rPr lang="de-DE" sz="1200" dirty="0" smtClean="0">
                <a:latin typeface="Tahoma"/>
              </a:rPr>
            </a:b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Audiokonferenzdiensten</a:t>
            </a:r>
            <a:endParaRPr lang="en-GB" sz="12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79400" lvl="2" indent="-163513" eaLnBrk="0" hangingPunct="0">
              <a:spcAft>
                <a:spcPts val="600"/>
              </a:spcAft>
              <a:buClr>
                <a:schemeClr val="accent1"/>
              </a:buClr>
              <a:buSzPct val="100000"/>
              <a:buFont typeface="Tahoma" pitchFamily="34" charset="0"/>
              <a:buChar char="−"/>
            </a:pPr>
            <a:r>
              <a:rPr lang="en-GB" sz="12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Senkung</a:t>
            </a:r>
            <a:r>
              <a:rPr lang="en-GB" sz="1200" dirty="0" smtClean="0">
                <a:latin typeface="Tahoma"/>
              </a:rPr>
              <a:t> </a:t>
            </a:r>
            <a:r>
              <a:rPr lang="en-GB" sz="12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der</a:t>
            </a:r>
            <a:r>
              <a:rPr lang="en-GB" sz="1200" dirty="0" smtClean="0">
                <a:latin typeface="Tahoma"/>
              </a:rPr>
              <a:t> </a:t>
            </a:r>
            <a:r>
              <a:rPr lang="en-GB" sz="12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Reisekosten</a:t>
            </a:r>
            <a:endParaRPr lang="en-GB" sz="12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Effizientere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Teamarbeit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spcAft>
                <a:spcPts val="300"/>
              </a:spcAft>
              <a:buClr>
                <a:schemeClr val="accent1"/>
              </a:buClr>
              <a:buSzPct val="100000"/>
              <a:buFont typeface="Tahoma" pitchFamily="34" charset="0"/>
              <a:buChar char="−"/>
            </a:pPr>
            <a:r>
              <a:rPr lang="en-GB" sz="12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Wöchentliche</a:t>
            </a:r>
            <a:r>
              <a:rPr lang="en-GB" sz="1200" dirty="0" smtClean="0">
                <a:latin typeface="Tahoma"/>
              </a:rPr>
              <a:t> </a:t>
            </a:r>
            <a:r>
              <a:rPr lang="en-GB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Team-Meetings</a:t>
            </a:r>
            <a:endParaRPr lang="en-GB" sz="12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spcAft>
                <a:spcPts val="300"/>
              </a:spcAft>
              <a:buClr>
                <a:schemeClr val="accent1"/>
              </a:buClr>
              <a:buSzPct val="100000"/>
              <a:buFont typeface="Tahoma" pitchFamily="34" charset="0"/>
              <a:buChar char="−"/>
            </a:pPr>
            <a:r>
              <a:rPr lang="en-GB" sz="12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Projektgruppen</a:t>
            </a:r>
            <a:endParaRPr lang="en-GB" sz="12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49155" name="Rectangle 191"/>
          <p:cNvSpPr>
            <a:spLocks noChangeArrowheads="1"/>
          </p:cNvSpPr>
          <p:nvPr/>
        </p:nvSpPr>
        <p:spPr bwMode="auto">
          <a:xfrm>
            <a:off x="357188" y="4094163"/>
            <a:ext cx="2717800" cy="515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34B4E4"/>
                </a:solidFill>
                <a:latin typeface="Tahoma"/>
                <a:ea typeface="ＭＳ Ｐゴシック"/>
              </a:rPr>
              <a:t>BASISLÖSUNGEN</a:t>
            </a:r>
            <a:endParaRPr lang="en-GB" sz="1400" b="1" u="sng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Konferenz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drei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Teilnehmern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49156" name="Rectangle 193"/>
          <p:cNvSpPr>
            <a:spLocks noChangeArrowheads="1"/>
          </p:cNvSpPr>
          <p:nvPr/>
        </p:nvSpPr>
        <p:spPr bwMode="auto">
          <a:xfrm>
            <a:off x="3203574" y="4094163"/>
            <a:ext cx="3197225" cy="153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34B4E4"/>
                </a:solidFill>
                <a:latin typeface="Tahoma"/>
                <a:ea typeface="ＭＳ Ｐゴシック"/>
              </a:rPr>
              <a:t>ZUSATZOPTIONEN</a:t>
            </a:r>
            <a:endParaRPr lang="en-GB" sz="1400" b="1" u="sng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Konferenzbrücke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6</a:t>
            </a:r>
            <a:r>
              <a:rPr lang="en-GB" sz="1100" dirty="0" smtClean="0">
                <a:latin typeface="Tahoma"/>
              </a:rPr>
              <a:t> 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Teilnehmer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Sitzungsleiter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plus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5</a:t>
            </a:r>
            <a:r>
              <a:rPr lang="en-GB" sz="1100" dirty="0" smtClean="0">
                <a:latin typeface="Tahoma"/>
              </a:rPr>
              <a:t> 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Teilnehmer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Leicht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organisieren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aktivieren;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durch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Authentifizierungscode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geschützt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Einfacher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Zugriff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sprachgeführtem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Menü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Akustische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Benachrichtigung,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wenn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Teilnehmer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hinzukommen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bzw.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auflegen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pic>
        <p:nvPicPr>
          <p:cNvPr id="49157" name="Object 19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-1386"/>
          <a:stretch>
            <a:fillRect/>
          </a:stretch>
        </p:blipFill>
        <p:spPr bwMode="auto">
          <a:xfrm>
            <a:off x="4157663" y="1328738"/>
            <a:ext cx="946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6" name="Straight Connector 205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59" name="Title 2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>
                <a:solidFill>
                  <a:srgbClr val="000000"/>
                </a:solidFill>
                <a:latin typeface="Tahoma"/>
                <a:ea typeface="ＭＳ Ｐゴシック"/>
              </a:rPr>
              <a:t>AUDIO-</a:t>
            </a:r>
            <a:r>
              <a:rPr lang="en-GB" smtClean="0">
                <a:latin typeface="Tahoma"/>
              </a:rPr>
              <a:t/>
            </a:r>
            <a:br>
              <a:rPr lang="en-GB" smtClean="0">
                <a:latin typeface="Tahoma"/>
              </a:rPr>
            </a:br>
            <a:r>
              <a:rPr lang="en-GB" smtClean="0">
                <a:solidFill>
                  <a:srgbClr val="000000"/>
                </a:solidFill>
                <a:latin typeface="Tahoma"/>
                <a:ea typeface="ＭＳ Ｐゴシック"/>
              </a:rPr>
              <a:t>KONFERENZEN</a:t>
            </a:r>
            <a:endParaRPr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grpSp>
        <p:nvGrpSpPr>
          <p:cNvPr id="49160" name="Group 218"/>
          <p:cNvGrpSpPr>
            <a:grpSpLocks/>
          </p:cNvGrpSpPr>
          <p:nvPr/>
        </p:nvGrpSpPr>
        <p:grpSpPr bwMode="auto">
          <a:xfrm>
            <a:off x="681038" y="1382713"/>
            <a:ext cx="2646362" cy="2481262"/>
            <a:chOff x="606049" y="1382233"/>
            <a:chExt cx="2647514" cy="2481495"/>
          </a:xfrm>
        </p:grpSpPr>
        <p:pic>
          <p:nvPicPr>
            <p:cNvPr id="49172" name="Object 20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37954" y="1382233"/>
              <a:ext cx="2615609" cy="1945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173" name="Picture 195" descr="2-3-1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6049" y="2443909"/>
              <a:ext cx="2232842" cy="1419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9161" name="Object 199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622675" y="2371725"/>
            <a:ext cx="2132013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2" name="Rectangle 197"/>
          <p:cNvSpPr>
            <a:spLocks noChangeArrowheads="1"/>
          </p:cNvSpPr>
          <p:nvPr/>
        </p:nvSpPr>
        <p:spPr bwMode="auto">
          <a:xfrm>
            <a:off x="3632200" y="3409950"/>
            <a:ext cx="19954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en-GB" sz="1000" smtClean="0">
                <a:solidFill>
                  <a:srgbClr val="000000"/>
                </a:solidFill>
                <a:latin typeface="Tahoma"/>
                <a:ea typeface="ＭＳ Ｐゴシック"/>
              </a:rPr>
              <a:t>Teilnehmer</a:t>
            </a:r>
            <a:endParaRPr lang="en-GB" sz="100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49163" name="Rectangle 197"/>
          <p:cNvSpPr>
            <a:spLocks noChangeArrowheads="1"/>
          </p:cNvSpPr>
          <p:nvPr/>
        </p:nvSpPr>
        <p:spPr bwMode="auto">
          <a:xfrm>
            <a:off x="3635375" y="2011363"/>
            <a:ext cx="19954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en-GB" sz="1000" smtClean="0">
                <a:solidFill>
                  <a:srgbClr val="000000"/>
                </a:solidFill>
                <a:latin typeface="Tahoma"/>
                <a:ea typeface="ＭＳ Ｐゴシック"/>
              </a:rPr>
              <a:t>Master</a:t>
            </a:r>
            <a:endParaRPr lang="en-GB" sz="100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49164" name="Rectangle 41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TEAMARBEIT</a:t>
            </a:r>
            <a:r>
              <a:rPr lang="fr-FR" sz="800" b="1" dirty="0" smtClean="0">
                <a:solidFill>
                  <a:srgbClr val="34B4E4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34B4E4"/>
              </a:solidFill>
              <a:latin typeface="Tahoma"/>
              <a:ea typeface="ＭＳ Ｐゴシック"/>
            </a:endParaRPr>
          </a:p>
        </p:txBody>
      </p:sp>
      <p:sp>
        <p:nvSpPr>
          <p:cNvPr id="49165" name="Rectangle 415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4" name="Rectangle 41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7" name="Rectangle 408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49169" name="Rectangle 41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49170" name="Rectangle 420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49171" name="Rectangle 401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2" name="Rectangle 401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5"/>
          <p:cNvSpPr>
            <a:spLocks noGrp="1"/>
          </p:cNvSpPr>
          <p:nvPr>
            <p:ph idx="1"/>
          </p:nvPr>
        </p:nvSpPr>
        <p:spPr>
          <a:xfrm>
            <a:off x="249238" y="1370013"/>
            <a:ext cx="8588375" cy="4525962"/>
          </a:xfrm>
        </p:spPr>
        <p:txBody>
          <a:bodyPr/>
          <a:lstStyle/>
          <a:p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Kundenbegrüßung</a:t>
            </a:r>
            <a:endParaRPr lang="en-GB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Effiziente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Desktop-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Umgebung</a:t>
            </a:r>
            <a:endParaRPr lang="en-GB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Standortinterne</a:t>
            </a:r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Mobilität</a:t>
            </a:r>
            <a:endParaRPr lang="en-GB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Standortunabhängige</a:t>
            </a:r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Mobilität</a:t>
            </a:r>
            <a:endParaRPr lang="en-GB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Teamarbeit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Zusammenarbeit</a:t>
            </a:r>
            <a:endParaRPr lang="en-GB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/>
              </a:rPr>
              <a:t>Konvergentes</a:t>
            </a:r>
            <a:r>
              <a:rPr lang="en-GB" dirty="0" smtClean="0">
                <a:solidFill>
                  <a:srgbClr val="000000"/>
                </a:solidFill>
                <a:ea typeface="ＭＳ Ｐゴシック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ea typeface="ＭＳ Ｐゴシック"/>
              </a:rPr>
              <a:t>Sprach</a:t>
            </a:r>
            <a:r>
              <a:rPr lang="en-GB" dirty="0" smtClean="0">
                <a:solidFill>
                  <a:srgbClr val="000000"/>
                </a:solidFill>
                <a:ea typeface="ＭＳ Ｐゴシック"/>
              </a:rPr>
              <a:t>- und</a:t>
            </a:r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Datennetzwerk</a:t>
            </a:r>
            <a:endParaRPr lang="en-GB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Hotel-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Gastgewerbe</a:t>
            </a:r>
            <a:endParaRPr lang="en-GB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Zukunftssichere</a:t>
            </a:r>
            <a:r>
              <a:rPr lang="en-GB" dirty="0" smtClean="0">
                <a:latin typeface="Tahoma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Lösungen</a:t>
            </a:r>
            <a:endParaRPr lang="en-GB"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16387" name="Title 4"/>
          <p:cNvSpPr>
            <a:spLocks noGrp="1"/>
          </p:cNvSpPr>
          <p:nvPr>
            <p:ph type="title"/>
          </p:nvPr>
        </p:nvSpPr>
        <p:spPr>
          <a:xfrm>
            <a:off x="192088" y="241300"/>
            <a:ext cx="8645525" cy="1143000"/>
          </a:xfrm>
        </p:spPr>
        <p:txBody>
          <a:bodyPr/>
          <a:lstStyle/>
          <a:p>
            <a:r>
              <a:rPr lang="de-DE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OpenTouch</a:t>
            </a:r>
            <a:r>
              <a:rPr lang="de-DE" baseline="300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TM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</a:rPr>
              <a:t> Suite für KMU</a:t>
            </a:r>
            <a:r>
              <a:rPr lang="de-DE" dirty="0" smtClean="0">
                <a:latin typeface="Tahoma"/>
              </a:rPr>
              <a:t/>
            </a:r>
            <a:br>
              <a:rPr lang="de-DE" dirty="0" smtClean="0">
                <a:latin typeface="Tahoma"/>
              </a:rPr>
            </a:b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IHRE</a:t>
            </a:r>
            <a:r>
              <a:rPr lang="de-DE" dirty="0" smtClean="0">
                <a:latin typeface="Tahoma"/>
              </a:rPr>
              <a:t> </a:t>
            </a: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BEDÜRFNISSE,</a:t>
            </a:r>
            <a:r>
              <a:rPr lang="de-DE" dirty="0" smtClean="0">
                <a:latin typeface="Tahoma"/>
              </a:rPr>
              <a:t> </a:t>
            </a: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UNSERE</a:t>
            </a:r>
            <a:r>
              <a:rPr lang="de-DE" dirty="0" smtClean="0">
                <a:latin typeface="Tahoma"/>
              </a:rPr>
              <a:t> </a:t>
            </a:r>
            <a:r>
              <a:rPr lang="de-DE" b="0" dirty="0" smtClean="0">
                <a:solidFill>
                  <a:srgbClr val="000000"/>
                </a:solidFill>
                <a:latin typeface="Tahoma"/>
                <a:ea typeface="ＭＳ Ｐゴシック"/>
              </a:rPr>
              <a:t>LÖSUNGEN</a:t>
            </a:r>
            <a:endParaRPr b="0"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49652" y="6238875"/>
            <a:ext cx="158954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90"/>
          <p:cNvSpPr>
            <a:spLocks noChangeArrowheads="1"/>
          </p:cNvSpPr>
          <p:nvPr/>
        </p:nvSpPr>
        <p:spPr bwMode="auto">
          <a:xfrm>
            <a:off x="4111625" y="1489075"/>
            <a:ext cx="4575175" cy="2039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</a:pPr>
            <a:r>
              <a:rPr lang="en-GB" sz="1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	</a:t>
            </a:r>
            <a:r>
              <a:rPr lang="en-GB" sz="1600" b="1" u="sng" dirty="0" smtClean="0">
                <a:solidFill>
                  <a:srgbClr val="34B4E4"/>
                </a:solidFill>
                <a:latin typeface="Tahoma"/>
                <a:ea typeface="ＭＳ Ｐゴシック"/>
              </a:rPr>
              <a:t>VORTEILE</a:t>
            </a:r>
            <a:endParaRPr lang="en-GB" sz="1600" b="1" u="sng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Steigert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die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Zusammenarbeit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ermöglicht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kreativen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Austausch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externen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Teilnehmern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Ermöglicht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spontanes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Brainstorming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in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Gruppe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sowie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Sitzungen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Problemlösung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Ist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zeitsparend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senkt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Kosten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Reisen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Verwaltung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Ermöglicht</a:t>
            </a:r>
            <a:r>
              <a:rPr lang="en-US" sz="1400" dirty="0" smtClean="0">
                <a:latin typeface="Tahoma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qualitativ</a:t>
            </a:r>
            <a:r>
              <a:rPr lang="en-US" sz="1400" dirty="0" smtClean="0">
                <a:latin typeface="Tahoma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hochwertige</a:t>
            </a:r>
            <a:r>
              <a:rPr lang="en-US" sz="1400" dirty="0" smtClean="0">
                <a:latin typeface="Tahoma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Audiokonferenzen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50179" name="Rectangle 191"/>
          <p:cNvSpPr>
            <a:spLocks noChangeArrowheads="1"/>
          </p:cNvSpPr>
          <p:nvPr/>
        </p:nvSpPr>
        <p:spPr bwMode="auto">
          <a:xfrm>
            <a:off x="350838" y="4090988"/>
            <a:ext cx="3713162" cy="1869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34B4E4"/>
                </a:solidFill>
                <a:latin typeface="Tahoma"/>
                <a:ea typeface="ＭＳ Ｐゴシック"/>
              </a:rPr>
              <a:t>BASISLÖSUNGEN</a:t>
            </a:r>
            <a:endParaRPr lang="en-GB" sz="1400" b="1" u="sng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SIP-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Konnektivität</a:t>
            </a:r>
            <a:r>
              <a:rPr lang="en-US" sz="1100" dirty="0" smtClean="0">
                <a:latin typeface="Tahoma" pitchFamily="34" charset="0"/>
              </a:rPr>
              <a:t> </a:t>
            </a:r>
            <a:endParaRPr lang="en-US" sz="1100" dirty="0">
              <a:latin typeface="Tahoma" pitchFamily="34" charset="0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PoE-Unterstützung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(Power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over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Ethernet)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4</a:t>
            </a:r>
            <a:r>
              <a:rPr 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/>
              </a:rPr>
              <a:t> </a:t>
            </a:r>
            <a:r>
              <a:rPr 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 + 1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gleichzeitige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Verbindungen</a:t>
            </a:r>
            <a:r>
              <a:rPr lang="en-US" sz="1100" dirty="0" smtClean="0">
                <a:latin typeface="Tahoma" pitchFamily="34" charset="0"/>
              </a:rPr>
              <a:t> </a:t>
            </a:r>
            <a:endParaRPr lang="en-US" sz="1100" dirty="0">
              <a:latin typeface="Tahoma" pitchFamily="34" charset="0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Bis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zu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4</a:t>
            </a:r>
            <a:r>
              <a:rPr lang="en-US" sz="1100" dirty="0" smtClean="0">
                <a:latin typeface="Tahoma"/>
              </a:rPr>
              <a:t> 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Benutzerprofile</a:t>
            </a:r>
            <a:r>
              <a:rPr lang="en-US" sz="1100" dirty="0" smtClean="0">
                <a:latin typeface="Tahoma" pitchFamily="34" charset="0"/>
              </a:rPr>
              <a:t> </a:t>
            </a:r>
            <a:endParaRPr lang="en-US" sz="1100" dirty="0">
              <a:latin typeface="Tahoma" pitchFamily="34" charset="0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Gesprächsaufzeichnung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auf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SD-Speicherkarte</a:t>
            </a:r>
            <a:r>
              <a:rPr lang="en-US" sz="1100" dirty="0" smtClean="0">
                <a:latin typeface="Tahoma" pitchFamily="34" charset="0"/>
              </a:rPr>
              <a:t> </a:t>
            </a: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smtClean="0">
                <a:latin typeface="Tahoma" pitchFamily="34" charset="0"/>
              </a:rPr>
              <a:t>Die </a:t>
            </a:r>
            <a:r>
              <a:rPr lang="en-US" sz="1100" dirty="0" err="1" smtClean="0">
                <a:latin typeface="Tahoma" pitchFamily="34" charset="0"/>
              </a:rPr>
              <a:t>Konferenz-Bedienerführung</a:t>
            </a:r>
            <a:r>
              <a:rPr lang="en-US" sz="1100" dirty="0" smtClean="0">
                <a:latin typeface="Tahoma" pitchFamily="34" charset="0"/>
              </a:rPr>
              <a:t> </a:t>
            </a:r>
            <a:r>
              <a:rPr lang="en-US" sz="1100" dirty="0" err="1" smtClean="0">
                <a:latin typeface="Tahoma" pitchFamily="34" charset="0"/>
              </a:rPr>
              <a:t>ermöglicht</a:t>
            </a:r>
            <a:r>
              <a:rPr lang="en-US" sz="1100" dirty="0" smtClean="0">
                <a:latin typeface="Tahoma" pitchFamily="34" charset="0"/>
              </a:rPr>
              <a:t> </a:t>
            </a:r>
            <a:r>
              <a:rPr lang="en-US" sz="1100" dirty="0" err="1" smtClean="0">
                <a:latin typeface="Tahoma" pitchFamily="34" charset="0"/>
              </a:rPr>
              <a:t>Gruppenanrufe</a:t>
            </a:r>
            <a:endParaRPr lang="en-US" sz="1100" dirty="0" smtClean="0">
              <a:latin typeface="Tahoma" pitchFamily="34" charset="0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LDAP-Client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Direktzugriff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auf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das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Verzeichnis</a:t>
            </a:r>
            <a:r>
              <a:rPr lang="en-US" sz="1100" dirty="0" smtClean="0">
                <a:latin typeface="Tahoma" pitchFamily="34" charset="0"/>
              </a:rPr>
              <a:t> </a:t>
            </a: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latin typeface="Tahoma" pitchFamily="34" charset="0"/>
              </a:rPr>
              <a:t>Einfache</a:t>
            </a:r>
            <a:r>
              <a:rPr lang="en-US" sz="1100" dirty="0" smtClean="0">
                <a:latin typeface="Tahoma" pitchFamily="34" charset="0"/>
              </a:rPr>
              <a:t> </a:t>
            </a:r>
            <a:r>
              <a:rPr lang="en-US" sz="1100" dirty="0" err="1" smtClean="0">
                <a:latin typeface="Tahoma" pitchFamily="34" charset="0"/>
              </a:rPr>
              <a:t>Konfiguration</a:t>
            </a:r>
            <a:r>
              <a:rPr lang="en-US" sz="1100" dirty="0" smtClean="0">
                <a:latin typeface="Tahoma" pitchFamily="34" charset="0"/>
              </a:rPr>
              <a:t> </a:t>
            </a:r>
            <a:r>
              <a:rPr lang="en-US" sz="1100" dirty="0" err="1" smtClean="0">
                <a:latin typeface="Tahoma" pitchFamily="34" charset="0"/>
              </a:rPr>
              <a:t>über</a:t>
            </a:r>
            <a:r>
              <a:rPr lang="en-US" sz="1100" dirty="0" smtClean="0">
                <a:latin typeface="Tahoma" pitchFamily="34" charset="0"/>
              </a:rPr>
              <a:t> die </a:t>
            </a:r>
            <a:r>
              <a:rPr lang="en-US" sz="1100" dirty="0" err="1" smtClean="0">
                <a:latin typeface="Tahoma" pitchFamily="34" charset="0"/>
              </a:rPr>
              <a:t>Weboberfläche</a:t>
            </a:r>
            <a:endParaRPr lang="en-US" sz="1100" dirty="0" smtClean="0">
              <a:latin typeface="Tahoma" pitchFamily="34" charset="0"/>
            </a:endParaRPr>
          </a:p>
        </p:txBody>
      </p:sp>
      <p:pic>
        <p:nvPicPr>
          <p:cNvPr id="50180" name="Picture 23" descr="Pictures_AL OT 4135IP CMYK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4723" y="1543125"/>
            <a:ext cx="3175000" cy="211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Rectangle 193"/>
          <p:cNvSpPr>
            <a:spLocks noChangeArrowheads="1"/>
          </p:cNvSpPr>
          <p:nvPr/>
        </p:nvSpPr>
        <p:spPr bwMode="auto">
          <a:xfrm>
            <a:off x="3798888" y="4094163"/>
            <a:ext cx="4595812" cy="1192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34B4E4"/>
                </a:solidFill>
                <a:latin typeface="Tahoma"/>
                <a:ea typeface="ＭＳ Ｐゴシック"/>
              </a:rPr>
              <a:t>ZUSATZOPTIONEN</a:t>
            </a:r>
            <a:endParaRPr lang="en-GB" sz="1400" b="1" u="sng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Erweiterung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große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Räume: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Das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Kugelmikrofon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des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Geräts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kann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um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weitere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Richtmikrofone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erweitert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werden,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um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Aufnahmebereich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30</a:t>
            </a:r>
            <a:r>
              <a:rPr lang="de-DE" sz="1100" dirty="0" smtClean="0">
                <a:latin typeface="Tahoma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</a:t>
            </a:r>
            <a:r>
              <a:rPr lang="de-DE" sz="1100" baseline="30000" dirty="0" smtClean="0">
                <a:solidFill>
                  <a:srgbClr val="000000"/>
                </a:solidFill>
                <a:latin typeface="Tahoma"/>
                <a:ea typeface="ＭＳ Ｐゴシック"/>
              </a:rPr>
              <a:t>2</a:t>
            </a:r>
            <a:r>
              <a:rPr lang="de-DE" sz="1100" dirty="0" smtClean="0">
                <a:latin typeface="Tahoma"/>
              </a:rPr>
              <a:t/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verdoppeln.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cxnSp>
        <p:nvCxnSpPr>
          <p:cNvPr id="215" name="Straight Connector 214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83" name="Title 2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GB" smtClean="0">
                <a:latin typeface="Tahoma"/>
              </a:rPr>
              <a:t> </a:t>
            </a:r>
            <a:r>
              <a:rPr lang="en-GB" smtClean="0">
                <a:solidFill>
                  <a:srgbClr val="000000"/>
                </a:solidFill>
                <a:latin typeface="Tahoma"/>
                <a:ea typeface="ＭＳ Ｐゴシック"/>
              </a:rPr>
              <a:t>OMNITOUCH</a:t>
            </a:r>
            <a:r>
              <a:rPr lang="en-GB" smtClean="0">
                <a:latin typeface="Tahoma"/>
              </a:rPr>
              <a:t> </a:t>
            </a:r>
            <a:r>
              <a:rPr lang="en-GB" smtClean="0">
                <a:solidFill>
                  <a:srgbClr val="000000"/>
                </a:solidFill>
                <a:latin typeface="Tahoma"/>
                <a:ea typeface="ＭＳ Ｐゴシック"/>
              </a:rPr>
              <a:t>4135</a:t>
            </a:r>
            <a:r>
              <a:rPr lang="en-GB" smtClean="0">
                <a:latin typeface="Tahoma"/>
              </a:rPr>
              <a:t> </a:t>
            </a:r>
            <a:br>
              <a:rPr lang="en-GB" smtClean="0">
                <a:latin typeface="Tahoma"/>
              </a:rPr>
            </a:br>
            <a:r>
              <a:rPr lang="en-GB" smtClean="0">
                <a:solidFill>
                  <a:srgbClr val="000000"/>
                </a:solidFill>
                <a:latin typeface="Tahoma"/>
                <a:ea typeface="ＭＳ Ｐゴシック"/>
              </a:rPr>
              <a:t>IP-KONFERENZTELEFON</a:t>
            </a:r>
            <a:endParaRPr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50184" name="Rectangle 41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TEAMARBEIT</a:t>
            </a:r>
            <a:r>
              <a:rPr lang="fr-FR" sz="800" b="1" dirty="0" smtClean="0">
                <a:solidFill>
                  <a:srgbClr val="34B4E4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34B4E4"/>
              </a:solidFill>
              <a:latin typeface="Tahoma"/>
              <a:ea typeface="ＭＳ Ｐゴシック"/>
            </a:endParaRPr>
          </a:p>
        </p:txBody>
      </p:sp>
      <p:sp>
        <p:nvSpPr>
          <p:cNvPr id="50185" name="Rectangle 41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8" name="Rectangle 41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9" name="Rectangle 40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1" name="Rectangle 408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50189" name="Rectangle 41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50190" name="Rectangle 42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50191" name="Rectangle 40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88"/>
          <p:cNvSpPr>
            <a:spLocks noChangeArrowheads="1"/>
          </p:cNvSpPr>
          <p:nvPr/>
        </p:nvSpPr>
        <p:spPr bwMode="auto">
          <a:xfrm>
            <a:off x="3838575" y="1096963"/>
            <a:ext cx="4905375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</a:pPr>
            <a:r>
              <a:rPr lang="en-GB" sz="1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	</a:t>
            </a:r>
            <a:r>
              <a:rPr lang="en-GB" sz="1600" b="1" u="sng" dirty="0" smtClean="0">
                <a:solidFill>
                  <a:srgbClr val="34B4E4"/>
                </a:solidFill>
                <a:latin typeface="Tahoma"/>
                <a:ea typeface="ＭＳ Ｐゴシック"/>
              </a:rPr>
              <a:t>VORTEILE</a:t>
            </a:r>
            <a:endParaRPr lang="en-GB" sz="1600" b="1" u="sng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Rentabilität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nach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weniger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als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einem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Jahr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durch</a:t>
            </a:r>
            <a:r>
              <a:rPr lang="de-DE" sz="1400" dirty="0" smtClean="0">
                <a:latin typeface="Tahoma"/>
              </a:rPr>
              <a:t> </a:t>
            </a:r>
            <a:br>
              <a:rPr lang="de-DE" sz="1400" dirty="0" smtClean="0">
                <a:latin typeface="Tahoma"/>
              </a:rPr>
            </a:b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Austausch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unternehmensinternen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Audio-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Webkonferenzanwendungen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Steigerung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Produktivität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Effizienz</a:t>
            </a:r>
            <a:endParaRPr lang="de-DE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spcAft>
                <a:spcPts val="0"/>
              </a:spcAft>
              <a:buClr>
                <a:schemeClr val="accent1"/>
              </a:buClr>
              <a:buSzPct val="100000"/>
              <a:buFont typeface="Tahoma" pitchFamily="34" charset="0"/>
              <a:buChar char="−"/>
            </a:pPr>
            <a:r>
              <a:rPr lang="de-DE" sz="1200" i="1" dirty="0" smtClean="0">
                <a:solidFill>
                  <a:srgbClr val="000000"/>
                </a:solidFill>
                <a:latin typeface="Tahoma"/>
                <a:ea typeface="ＭＳ Ｐゴシック"/>
              </a:rPr>
              <a:t>Ad-hoc-</a:t>
            </a:r>
            <a:r>
              <a:rPr lang="de-DE" sz="1200" i="1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200" i="1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ereignisbasierte</a:t>
            </a:r>
            <a:r>
              <a:rPr lang="de-DE" sz="1200" i="1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Kommunikation</a:t>
            </a:r>
            <a:r>
              <a:rPr lang="de-DE" sz="1200" i="1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200" i="1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Funktionen</a:t>
            </a:r>
            <a:r>
              <a:rPr lang="de-DE" sz="1200" i="1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werden</a:t>
            </a:r>
            <a:r>
              <a:rPr lang="de-DE" sz="1200" i="1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den</a:t>
            </a:r>
            <a:r>
              <a:rPr lang="de-DE" sz="1200" i="1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Anforderungen</a:t>
            </a:r>
            <a:r>
              <a:rPr lang="de-DE" sz="1200" i="1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aller</a:t>
            </a:r>
            <a:r>
              <a:rPr lang="de-DE" sz="1200" i="1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Benutzer</a:t>
            </a:r>
            <a:r>
              <a:rPr lang="de-DE" sz="1200" i="1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gerecht</a:t>
            </a:r>
            <a:endParaRPr lang="fr-FR" sz="12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spcAft>
                <a:spcPts val="0"/>
              </a:spcAft>
              <a:buClr>
                <a:schemeClr val="accent1"/>
              </a:buClr>
              <a:buSzPct val="100000"/>
              <a:buFont typeface="Tahoma" pitchFamily="34" charset="0"/>
              <a:buChar char="−"/>
            </a:pP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Durch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anwesenheitsbasierte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i="1" dirty="0" smtClean="0">
                <a:solidFill>
                  <a:srgbClr val="000000"/>
                </a:solidFill>
                <a:latin typeface="Tahoma"/>
                <a:ea typeface="ＭＳ Ｐゴシック"/>
              </a:rPr>
              <a:t>Ad-hoc-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Kommunikation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erübrigen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sich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asynchrone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Tools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zur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Reduzierung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von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E-Mails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zeitaufwändiger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Voice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Mails</a:t>
            </a:r>
            <a:endParaRPr lang="en-US" sz="12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Flexible</a:t>
            </a:r>
            <a:r>
              <a:rPr lang="en-US" sz="1400" dirty="0" smtClean="0">
                <a:latin typeface="Tahoma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Implementierungsoptionen</a:t>
            </a:r>
            <a:endParaRPr lang="de-DE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spcAft>
                <a:spcPts val="0"/>
              </a:spcAft>
              <a:buClr>
                <a:schemeClr val="accent1"/>
              </a:buClr>
              <a:buSzPct val="100000"/>
              <a:buFont typeface="Tahoma" pitchFamily="34" charset="0"/>
              <a:buChar char="−"/>
            </a:pP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Implementierung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von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Audio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und/oder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Web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multimediale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Zusammenarbeit</a:t>
            </a:r>
            <a:r>
              <a:rPr lang="en-US" sz="1200" dirty="0" smtClean="0">
                <a:latin typeface="Tahoma" pitchFamily="34" charset="0"/>
              </a:rPr>
              <a:t> </a:t>
            </a:r>
            <a:endParaRPr lang="fr-FR" sz="1200" dirty="0">
              <a:latin typeface="Tahoma" pitchFamily="34" charset="0"/>
            </a:endParaRPr>
          </a:p>
        </p:txBody>
      </p:sp>
      <p:sp>
        <p:nvSpPr>
          <p:cNvPr id="52227" name="Rectangle 190"/>
          <p:cNvSpPr>
            <a:spLocks noChangeArrowheads="1"/>
          </p:cNvSpPr>
          <p:nvPr/>
        </p:nvSpPr>
        <p:spPr bwMode="auto">
          <a:xfrm>
            <a:off x="4260850" y="5930900"/>
            <a:ext cx="4067175" cy="515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34B4E4"/>
                </a:solidFill>
                <a:latin typeface="Tahoma"/>
                <a:ea typeface="ＭＳ Ｐゴシック"/>
              </a:rPr>
              <a:t>ZUSATZOPTIONEN</a:t>
            </a:r>
            <a:endParaRPr lang="en-GB" sz="1400" b="1" u="sng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Zwei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zusätzliche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Ports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Audio-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oder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Webkonferenzen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pic>
        <p:nvPicPr>
          <p:cNvPr id="52228" name="Picture 2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6413" y="1566863"/>
            <a:ext cx="1760537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43" name="Picture 21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40270" y="1665288"/>
            <a:ext cx="889485" cy="116371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52245" name="Picture 21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9125" y="2742264"/>
            <a:ext cx="757596" cy="616873"/>
          </a:xfrm>
          <a:prstGeom prst="rect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52230" name="Rectangle 219"/>
          <p:cNvSpPr>
            <a:spLocks noChangeArrowheads="1"/>
          </p:cNvSpPr>
          <p:nvPr/>
        </p:nvSpPr>
        <p:spPr bwMode="auto">
          <a:xfrm>
            <a:off x="4260850" y="4254500"/>
            <a:ext cx="4654550" cy="1531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Funktionsumfang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:</a:t>
            </a:r>
            <a:r>
              <a:rPr lang="en-US" sz="1100" dirty="0" smtClean="0">
                <a:latin typeface="Tahoma" pitchFamily="34" charset="0"/>
              </a:rPr>
              <a:t> </a:t>
            </a:r>
            <a:endParaRPr lang="en-US" sz="1100" dirty="0">
              <a:latin typeface="Tahoma" pitchFamily="34" charset="0"/>
            </a:endParaRP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chemeClr val="accent1"/>
              </a:buClr>
              <a:buSzPct val="100000"/>
              <a:buFont typeface="Tahoma" pitchFamily="34" charset="0"/>
              <a:buChar char="−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Konferenzen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Modi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„geplant“,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„wiederkehrend“,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„Meet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Me“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„</a:t>
            </a:r>
            <a:r>
              <a:rPr lang="de-DE" sz="1100" i="1" dirty="0" smtClean="0">
                <a:solidFill>
                  <a:srgbClr val="000000"/>
                </a:solidFill>
                <a:latin typeface="Tahoma"/>
                <a:ea typeface="ＭＳ Ｐゴシック"/>
              </a:rPr>
              <a:t>ad</a:t>
            </a:r>
            <a:r>
              <a:rPr lang="de-DE" sz="1100" i="1" dirty="0" smtClean="0">
                <a:latin typeface="Tahoma"/>
              </a:rPr>
              <a:t> </a:t>
            </a:r>
            <a:r>
              <a:rPr lang="de-DE" sz="1100" i="1" dirty="0" smtClean="0">
                <a:solidFill>
                  <a:srgbClr val="000000"/>
                </a:solidFill>
                <a:latin typeface="Tahoma"/>
                <a:ea typeface="ＭＳ Ｐゴシック"/>
              </a:rPr>
              <a:t>hoc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“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chemeClr val="accent1"/>
              </a:buClr>
              <a:buSzPct val="100000"/>
              <a:buFont typeface="Tahoma" pitchFamily="34" charset="0"/>
              <a:buChar char="−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Gemeinsame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Nutzung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Desktops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Anwendungen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datenbasierte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Zusammenarbeit</a:t>
            </a:r>
            <a:r>
              <a:rPr lang="en-US" sz="1100" dirty="0" smtClean="0">
                <a:latin typeface="Tahoma" pitchFamily="34" charset="0"/>
              </a:rPr>
              <a:t> </a:t>
            </a:r>
            <a:endParaRPr lang="en-US" sz="1100" dirty="0">
              <a:latin typeface="Tahoma" pitchFamily="34" charset="0"/>
            </a:endParaRP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chemeClr val="accent1"/>
              </a:buClr>
              <a:buSzPct val="100000"/>
              <a:buFont typeface="Tahoma" pitchFamily="34" charset="0"/>
              <a:buChar char="−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Anwesenheitserkennung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Telefon-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Online-Anzeigen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chemeClr val="accent1"/>
              </a:buClr>
              <a:buSzPct val="100000"/>
              <a:buFont typeface="Tahoma" pitchFamily="34" charset="0"/>
              <a:buChar char="−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Audio-Aufnahmen,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Instant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Messaging-Archivierung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Unterstützung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mehrerer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Sprachen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chemeClr val="accent1"/>
              </a:buClr>
              <a:buSzPct val="100000"/>
            </a:pPr>
            <a:r>
              <a:rPr lang="fr-FR" sz="1100" dirty="0" smtClean="0">
                <a:latin typeface="Tahoma" pitchFamily="34" charset="0"/>
              </a:rPr>
              <a:t> </a:t>
            </a:r>
            <a:endParaRPr lang="fr-FR" sz="1100" dirty="0">
              <a:latin typeface="Tahoma" pitchFamily="34" charset="0"/>
            </a:endParaRPr>
          </a:p>
        </p:txBody>
      </p:sp>
      <p:sp>
        <p:nvSpPr>
          <p:cNvPr id="52231" name="Rectangle 219"/>
          <p:cNvSpPr>
            <a:spLocks noChangeArrowheads="1"/>
          </p:cNvSpPr>
          <p:nvPr/>
        </p:nvSpPr>
        <p:spPr bwMode="auto">
          <a:xfrm>
            <a:off x="355600" y="4025900"/>
            <a:ext cx="3971925" cy="2313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34B4E4"/>
                </a:solidFill>
                <a:latin typeface="Tahoma"/>
                <a:ea typeface="ＭＳ Ｐゴシック"/>
              </a:rPr>
              <a:t>BASISLÖSUNGEN</a:t>
            </a:r>
            <a:endParaRPr lang="en-GB" sz="1400" b="1" u="sng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OmniTouch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8660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My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Teamwork™</a:t>
            </a:r>
            <a:r>
              <a:rPr lang="en-US" sz="1100" dirty="0" smtClean="0">
                <a:latin typeface="Tahoma"/>
              </a:rPr>
              <a:t> </a:t>
            </a:r>
            <a:br>
              <a:rPr lang="en-US" sz="1100" dirty="0" smtClean="0">
                <a:latin typeface="Tahoma"/>
              </a:rPr>
            </a:b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Office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Edition: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Software-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browserbasierte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Lösung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,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die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vor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Ort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implementiert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wird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die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weder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proprietäre</a:t>
            </a:r>
            <a:r>
              <a:rPr lang="en-US" sz="1100" dirty="0" smtClean="0">
                <a:latin typeface="Tahoma"/>
              </a:rPr>
              <a:t> </a:t>
            </a:r>
            <a:br>
              <a:rPr lang="en-US" sz="1100" dirty="0" smtClean="0">
                <a:latin typeface="Tahoma"/>
              </a:rPr>
            </a:b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Hardware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noch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ein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Client-Download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erforderlich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ist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Softwarepakete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Paket-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Preisangebot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8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oder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12</a:t>
            </a:r>
            <a:r>
              <a:rPr lang="de-DE" sz="1100" dirty="0" smtClean="0">
                <a:latin typeface="Tahoma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Ports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einschließlich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Softwarelizenzen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OmniPCX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Office-RCE-SIP-Leitungen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Kapazität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: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chemeClr val="accent1"/>
              </a:buClr>
              <a:buSzPct val="100000"/>
              <a:buFont typeface="Tahoma" pitchFamily="34" charset="0"/>
              <a:buChar char="−"/>
            </a:pPr>
            <a:r>
              <a:rPr lang="fr-FR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Bis</a:t>
            </a:r>
            <a:r>
              <a:rPr lang="fr-FR" sz="1100" dirty="0" smtClean="0">
                <a:latin typeface="Tahoma"/>
              </a:rPr>
              <a:t> </a:t>
            </a:r>
            <a:r>
              <a:rPr lang="fr-FR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zu</a:t>
            </a:r>
            <a:r>
              <a:rPr lang="fr-FR" sz="1100" dirty="0" smtClean="0">
                <a:latin typeface="Tahoma"/>
              </a:rPr>
              <a:t> </a:t>
            </a:r>
            <a:r>
              <a:rPr lang="fr-FR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44</a:t>
            </a:r>
            <a:r>
              <a:rPr lang="fr-FR" sz="1100" dirty="0" smtClean="0">
                <a:latin typeface="Tahoma"/>
              </a:rPr>
              <a:t> </a:t>
            </a:r>
            <a:r>
              <a:rPr lang="fr-FR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Audiokonferenzports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chemeClr val="accent1"/>
              </a:buClr>
              <a:buSzPct val="100000"/>
              <a:buFont typeface="Tahoma" pitchFamily="34" charset="0"/>
              <a:buChar char="−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Bis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zu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120</a:t>
            </a:r>
            <a:r>
              <a:rPr lang="en-US" sz="1100" dirty="0" smtClean="0">
                <a:latin typeface="Tahoma"/>
              </a:rPr>
              <a:t> 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Datenkonferenzports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chemeClr val="accent1"/>
              </a:buClr>
              <a:buSzPct val="100000"/>
              <a:buFont typeface="Tahoma" pitchFamily="34" charset="0"/>
              <a:buChar char="−"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Maximal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3.000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IM-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Benutzer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cxnSp>
        <p:nvCxnSpPr>
          <p:cNvPr id="211" name="Straight Connector 210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233" name="Title 219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45525" cy="922337"/>
          </a:xfrm>
        </p:spPr>
        <p:txBody>
          <a:bodyPr/>
          <a:lstStyle/>
          <a:p>
            <a:pPr eaLnBrk="1" hangingPunct="1"/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AUDIO-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GB" dirty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WEBKONFERENZEN</a:t>
            </a:r>
            <a:endParaRPr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52235" name="Rectangle 41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4" name="Rectangle 417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5" name="Rectangle 40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7" name="Rectangle 408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52239" name="Rectangle 41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52240" name="Rectangle 42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52241" name="Rectangle 40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2" name="Rectangle 413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TEAMARBEIT</a:t>
            </a:r>
            <a:r>
              <a:rPr lang="fr-FR" sz="800" b="1" dirty="0" smtClean="0">
                <a:solidFill>
                  <a:srgbClr val="34B4E4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34B4E4"/>
              </a:solidFill>
              <a:latin typeface="Tahoma"/>
              <a:ea typeface="ＭＳ Ｐゴシック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90"/>
          <p:cNvSpPr>
            <a:spLocks noChangeArrowheads="1"/>
          </p:cNvSpPr>
          <p:nvPr/>
        </p:nvSpPr>
        <p:spPr bwMode="auto">
          <a:xfrm>
            <a:off x="5845175" y="1928813"/>
            <a:ext cx="2808288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</a:pPr>
            <a:r>
              <a:rPr lang="en-GB" sz="1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	</a:t>
            </a:r>
            <a:r>
              <a:rPr lang="en-GB" sz="1600" b="1" u="sng" dirty="0" smtClean="0">
                <a:solidFill>
                  <a:srgbClr val="34B4E4"/>
                </a:solidFill>
                <a:latin typeface="Tahoma"/>
                <a:ea typeface="ＭＳ Ｐゴシック"/>
              </a:rPr>
              <a:t>VORTEILE</a:t>
            </a:r>
            <a:endParaRPr lang="en-GB" sz="1600" b="1" u="sng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Einfache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Überwachung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der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Teamaktivitäten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Verbesserte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Teamarbeit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Höhere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Kundenzufriedenheit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53251" name="Rectangle 191"/>
          <p:cNvSpPr>
            <a:spLocks noChangeArrowheads="1"/>
          </p:cNvSpPr>
          <p:nvPr/>
        </p:nvSpPr>
        <p:spPr bwMode="auto">
          <a:xfrm>
            <a:off x="357188" y="4094163"/>
            <a:ext cx="2917825" cy="1192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34B4E4"/>
                </a:solidFill>
                <a:latin typeface="Tahoma"/>
                <a:ea typeface="ＭＳ Ｐゴシック"/>
              </a:rPr>
              <a:t>BASISLÖSUNGEN</a:t>
            </a:r>
            <a:endParaRPr lang="en-GB" sz="1400" b="1" u="sng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PIMphony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Team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Team-Assistant-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Überwachungsfunktionen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Einfache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effiziente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Anrufüberwachung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-verteilung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53252" name="Rectangle 192"/>
          <p:cNvSpPr>
            <a:spLocks noChangeArrowheads="1"/>
          </p:cNvSpPr>
          <p:nvPr/>
        </p:nvSpPr>
        <p:spPr bwMode="auto">
          <a:xfrm>
            <a:off x="3511550" y="4094163"/>
            <a:ext cx="3452813" cy="833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34B4E4"/>
                </a:solidFill>
                <a:latin typeface="Tahoma"/>
                <a:ea typeface="ＭＳ Ｐゴシック"/>
              </a:rPr>
              <a:t>ZUSATZOPTIONEN</a:t>
            </a:r>
            <a:endParaRPr lang="en-GB" sz="1400" b="1" u="sng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PIMphony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IP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Media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chemeClr val="accent1"/>
              </a:buClr>
              <a:buSzPct val="100000"/>
              <a:buFont typeface="Tahoma" pitchFamily="34" charset="0"/>
              <a:buChar char="−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VoIP-Audio-Medien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auf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dem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PC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chemeClr val="accent1"/>
              </a:buClr>
              <a:buSzPct val="100000"/>
              <a:buFont typeface="Tahoma" pitchFamily="34" charset="0"/>
              <a:buChar char="−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USB-Headset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pic>
        <p:nvPicPr>
          <p:cNvPr id="53253" name="Object 19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1813" y="1292225"/>
            <a:ext cx="5060950" cy="243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5" name="Straight Connector 204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255" name="Title 2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TEAMARBEIT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PIMPHONY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TEAM</a:t>
            </a:r>
            <a:endParaRPr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53256" name="Rectangle 41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TEAMARBEIT</a:t>
            </a:r>
            <a:r>
              <a:rPr lang="fr-FR" sz="800" b="1" dirty="0" smtClean="0">
                <a:solidFill>
                  <a:srgbClr val="34B4E4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34B4E4"/>
              </a:solidFill>
              <a:latin typeface="Tahoma"/>
              <a:ea typeface="ＭＳ Ｐゴシック"/>
            </a:endParaRPr>
          </a:p>
        </p:txBody>
      </p:sp>
      <p:sp>
        <p:nvSpPr>
          <p:cNvPr id="53257" name="Rectangle 41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8" name="Rectangle 41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9" name="Rectangle 40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1" name="Rectangle 408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53261" name="Rectangle 41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53263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6" name="Rectangle 42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90"/>
          <p:cNvSpPr>
            <a:spLocks noChangeArrowheads="1"/>
          </p:cNvSpPr>
          <p:nvPr/>
        </p:nvSpPr>
        <p:spPr bwMode="auto">
          <a:xfrm>
            <a:off x="5273492" y="1072064"/>
            <a:ext cx="3290887" cy="2039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</a:pPr>
            <a:r>
              <a:rPr lang="en-US" sz="1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	</a:t>
            </a:r>
            <a:r>
              <a:rPr lang="en-US" sz="1600" b="1" u="sng" dirty="0" smtClean="0">
                <a:solidFill>
                  <a:srgbClr val="34B4E4"/>
                </a:solidFill>
                <a:latin typeface="Tahoma"/>
                <a:ea typeface="ＭＳ Ｐゴシック"/>
              </a:rPr>
              <a:t>VORTEILE</a:t>
            </a:r>
            <a:endParaRPr lang="en-GB" sz="1600" b="1" u="sng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marL="117475" indent="-117475">
              <a:spcAft>
                <a:spcPts val="300"/>
              </a:spcAft>
              <a:buClr>
                <a:srgbClr val="7961AA"/>
              </a:buClr>
              <a:buSzPct val="150000"/>
            </a:pPr>
            <a:r>
              <a:rPr lang="en-US" sz="1400" b="1" dirty="0" smtClean="0">
                <a:latin typeface="Tahoma"/>
              </a:rPr>
              <a:t> 	</a:t>
            </a:r>
            <a:r>
              <a:rPr lang="en-US" sz="1400" b="1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Videokommunikation</a:t>
            </a:r>
            <a:r>
              <a:rPr lang="en-US" sz="1400" b="1" dirty="0" smtClean="0">
                <a:latin typeface="Tahoma" pitchFamily="34" charset="0"/>
              </a:rPr>
              <a:t> </a:t>
            </a:r>
            <a:endParaRPr lang="en-US" sz="1400" b="1" dirty="0">
              <a:latin typeface="Tahoma" pitchFamily="34" charset="0"/>
            </a:endParaRPr>
          </a:p>
          <a:p>
            <a:pPr marL="117475" indent="-117475" eaLnBrk="0" hangingPunct="0">
              <a:spcAft>
                <a:spcPts val="3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Kosteneffiziente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Videokonferenzen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über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das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Internet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Qualitativ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hochwertige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Lösung</a:t>
            </a:r>
            <a:r>
              <a:rPr lang="de-DE" sz="1400" dirty="0" smtClean="0">
                <a:latin typeface="Tahoma"/>
              </a:rPr>
              <a:t> </a:t>
            </a:r>
            <a:br>
              <a:rPr lang="de-DE" sz="1400" dirty="0" smtClean="0">
                <a:latin typeface="Tahoma"/>
              </a:rPr>
            </a:b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alle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Endpunkte,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Benutzer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Orte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Erstklassige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Videoqualität,</a:t>
            </a:r>
            <a:r>
              <a:rPr lang="de-DE" sz="1400" dirty="0" smtClean="0">
                <a:latin typeface="Tahoma"/>
              </a:rPr>
              <a:t> </a:t>
            </a:r>
            <a:br>
              <a:rPr lang="de-DE" sz="1400" dirty="0" smtClean="0">
                <a:latin typeface="Tahoma"/>
              </a:rPr>
            </a:b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unabhängig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Bandbreite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54275" name="Rectangle 191"/>
          <p:cNvSpPr>
            <a:spLocks noChangeArrowheads="1"/>
          </p:cNvSpPr>
          <p:nvPr/>
        </p:nvSpPr>
        <p:spPr bwMode="auto">
          <a:xfrm>
            <a:off x="350838" y="4090988"/>
            <a:ext cx="3476625" cy="2269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34B4E4"/>
                </a:solidFill>
                <a:latin typeface="Tahoma"/>
                <a:ea typeface="ＭＳ Ｐゴシック"/>
              </a:rPr>
              <a:t>BASISLÖSUNGEN</a:t>
            </a:r>
            <a:endParaRPr lang="en-GB" sz="1400" b="1" u="sng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lnSpc>
                <a:spcPts val="1000"/>
              </a:lnSpc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050" dirty="0" err="1" smtClean="0">
                <a:latin typeface="+mn-lt"/>
                <a:cs typeface="Arial"/>
              </a:rPr>
              <a:t>LifeSize</a:t>
            </a:r>
            <a:r>
              <a:rPr lang="en-US" sz="1050" baseline="30000" dirty="0" smtClean="0">
                <a:latin typeface="+mn-lt"/>
                <a:cs typeface="Arial"/>
              </a:rPr>
              <a:t>®  </a:t>
            </a:r>
            <a:r>
              <a:rPr lang="en-US" sz="1050" dirty="0" smtClean="0">
                <a:latin typeface="+mn-lt"/>
                <a:cs typeface="Arial"/>
              </a:rPr>
              <a:t>Passport Unity 50: </a:t>
            </a:r>
            <a:r>
              <a:rPr lang="en-US" sz="1050" dirty="0" err="1" smtClean="0">
                <a:latin typeface="+mn-lt"/>
                <a:cs typeface="Arial"/>
              </a:rPr>
              <a:t>für</a:t>
            </a:r>
            <a:r>
              <a:rPr lang="en-US" sz="1050" dirty="0" smtClean="0">
                <a:latin typeface="+mn-lt"/>
                <a:cs typeface="Arial"/>
              </a:rPr>
              <a:t> Desktop-</a:t>
            </a:r>
            <a:r>
              <a:rPr lang="en-US" sz="1050" dirty="0" err="1" smtClean="0">
                <a:latin typeface="+mn-lt"/>
                <a:cs typeface="Arial"/>
              </a:rPr>
              <a:t>Benutzer</a:t>
            </a:r>
            <a:r>
              <a:rPr lang="en-US" sz="1050" dirty="0" smtClean="0">
                <a:latin typeface="+mn-lt"/>
                <a:cs typeface="Arial"/>
              </a:rPr>
              <a:t> (All-in-One; </a:t>
            </a:r>
            <a:r>
              <a:rPr lang="en-US" sz="1050" dirty="0" err="1" smtClean="0">
                <a:latin typeface="+mn-lt"/>
                <a:cs typeface="Arial"/>
              </a:rPr>
              <a:t>Kamera</a:t>
            </a:r>
            <a:r>
              <a:rPr lang="en-US" sz="1050" dirty="0" smtClean="0">
                <a:latin typeface="+mn-lt"/>
                <a:cs typeface="Arial"/>
              </a:rPr>
              <a:t>, Codec und </a:t>
            </a:r>
            <a:r>
              <a:rPr lang="en-US" sz="1050" dirty="0" err="1" smtClean="0">
                <a:latin typeface="+mn-lt"/>
                <a:cs typeface="Arial"/>
              </a:rPr>
              <a:t>Bildschirm</a:t>
            </a:r>
            <a:r>
              <a:rPr lang="en-US" sz="1050" dirty="0" smtClean="0">
                <a:latin typeface="+mn-lt"/>
                <a:cs typeface="Arial"/>
              </a:rPr>
              <a:t> in </a:t>
            </a:r>
            <a:r>
              <a:rPr lang="en-US" sz="1050" dirty="0" err="1" smtClean="0">
                <a:latin typeface="+mn-lt"/>
                <a:cs typeface="Arial"/>
              </a:rPr>
              <a:t>einem</a:t>
            </a:r>
            <a:r>
              <a:rPr lang="en-US" sz="1050" dirty="0" smtClean="0">
                <a:latin typeface="+mn-lt"/>
                <a:cs typeface="Arial"/>
              </a:rPr>
              <a:t> </a:t>
            </a:r>
            <a:r>
              <a:rPr lang="en-US" sz="1050" dirty="0" err="1" smtClean="0">
                <a:latin typeface="+mn-lt"/>
                <a:cs typeface="Arial"/>
              </a:rPr>
              <a:t>Paket</a:t>
            </a:r>
            <a:r>
              <a:rPr lang="en-US" sz="1050" dirty="0" smtClean="0">
                <a:latin typeface="+mn-lt"/>
                <a:cs typeface="Arial"/>
              </a:rPr>
              <a:t>)</a:t>
            </a:r>
            <a:endParaRPr lang="de-DE" sz="1050" dirty="0" smtClean="0">
              <a:solidFill>
                <a:srgbClr val="000000"/>
              </a:solidFill>
              <a:latin typeface="+mn-lt"/>
              <a:ea typeface="ＭＳ Ｐゴシック"/>
            </a:endParaRPr>
          </a:p>
          <a:p>
            <a:pPr marL="117475" indent="-117475" eaLnBrk="0" hangingPunct="0">
              <a:lnSpc>
                <a:spcPts val="1000"/>
              </a:lnSpc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050" dirty="0" err="1" smtClean="0">
                <a:solidFill>
                  <a:srgbClr val="000000"/>
                </a:solidFill>
                <a:latin typeface="+mn-lt"/>
                <a:ea typeface="ＭＳ Ｐゴシック"/>
              </a:rPr>
              <a:t>LifeSize</a:t>
            </a:r>
            <a:r>
              <a:rPr lang="de-DE" sz="1050" baseline="30000" dirty="0" smtClean="0">
                <a:solidFill>
                  <a:srgbClr val="000000"/>
                </a:solidFill>
                <a:latin typeface="+mn-lt"/>
                <a:ea typeface="ＭＳ Ｐゴシック"/>
              </a:rPr>
              <a:t>®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err="1" smtClean="0">
                <a:solidFill>
                  <a:srgbClr val="000000"/>
                </a:solidFill>
                <a:latin typeface="+mn-lt"/>
                <a:ea typeface="ＭＳ Ｐゴシック"/>
              </a:rPr>
              <a:t>Passport</a:t>
            </a:r>
            <a:r>
              <a:rPr lang="de-DE" sz="1050" dirty="0" smtClean="0">
                <a:latin typeface="+mn-lt"/>
              </a:rPr>
              <a:t>: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Desktop-basiert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für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Einzelbüros,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Telearbeiter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und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Räume,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die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für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die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Zusammenarbeit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vorgesehen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sind</a:t>
            </a:r>
            <a:endParaRPr lang="en-US" sz="1050" dirty="0">
              <a:solidFill>
                <a:srgbClr val="000000"/>
              </a:solidFill>
              <a:latin typeface="+mn-lt"/>
              <a:ea typeface="ＭＳ Ｐゴシック"/>
            </a:endParaRPr>
          </a:p>
          <a:p>
            <a:pPr marL="117475" indent="-117475" eaLnBrk="0" hangingPunct="0">
              <a:lnSpc>
                <a:spcPts val="1000"/>
              </a:lnSpc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050" dirty="0" err="1" smtClean="0">
                <a:solidFill>
                  <a:srgbClr val="000000"/>
                </a:solidFill>
                <a:latin typeface="+mn-lt"/>
                <a:ea typeface="ＭＳ Ｐゴシック"/>
              </a:rPr>
              <a:t>LifeSize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Express 220: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für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kleine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Konferenzräume</a:t>
            </a:r>
            <a:r>
              <a:rPr lang="de-DE" sz="1050" dirty="0" smtClean="0">
                <a:latin typeface="+mn-lt"/>
              </a:rPr>
              <a:t> </a:t>
            </a:r>
            <a:br>
              <a:rPr lang="de-DE" sz="1050" dirty="0" smtClean="0">
                <a:latin typeface="+mn-lt"/>
              </a:rPr>
            </a:b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und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Arbeitsgruppen</a:t>
            </a:r>
            <a:endParaRPr lang="en-US" sz="1050" dirty="0">
              <a:solidFill>
                <a:srgbClr val="000000"/>
              </a:solidFill>
              <a:latin typeface="+mn-lt"/>
              <a:ea typeface="ＭＳ Ｐゴシック"/>
            </a:endParaRPr>
          </a:p>
          <a:p>
            <a:pPr marL="117475" indent="-117475" eaLnBrk="0" hangingPunct="0">
              <a:lnSpc>
                <a:spcPts val="1000"/>
              </a:lnSpc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050" dirty="0" err="1" smtClean="0">
                <a:solidFill>
                  <a:srgbClr val="000000"/>
                </a:solidFill>
                <a:latin typeface="+mn-lt"/>
                <a:ea typeface="ＭＳ Ｐゴシック"/>
              </a:rPr>
              <a:t>LifeSize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Team 220: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für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Konferenzräume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mit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bis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zu</a:t>
            </a:r>
            <a:r>
              <a:rPr lang="de-DE" sz="1050" dirty="0" smtClean="0">
                <a:latin typeface="+mn-lt"/>
              </a:rPr>
              <a:t> </a:t>
            </a:r>
            <a:br>
              <a:rPr lang="de-DE" sz="1050" dirty="0" smtClean="0">
                <a:latin typeface="+mn-lt"/>
              </a:rPr>
            </a:b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drei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entfernten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Teilnehmern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(integrierte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MCU</a:t>
            </a:r>
            <a:r>
              <a:rPr lang="de-DE" sz="1050" dirty="0" smtClean="0">
                <a:latin typeface="+mn-lt"/>
              </a:rPr>
              <a:t> </a:t>
            </a:r>
            <a:br>
              <a:rPr lang="de-DE" sz="1050" dirty="0" smtClean="0">
                <a:latin typeface="+mn-lt"/>
              </a:rPr>
            </a:b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zur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Verbindung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mehrerer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Standorte)</a:t>
            </a:r>
            <a:r>
              <a:rPr lang="en-US" sz="1050" dirty="0" smtClean="0">
                <a:latin typeface="+mn-lt"/>
              </a:rPr>
              <a:t> </a:t>
            </a:r>
            <a:endParaRPr lang="en-US" sz="1050" dirty="0">
              <a:latin typeface="+mn-lt"/>
            </a:endParaRPr>
          </a:p>
          <a:p>
            <a:pPr marL="117475" indent="-117475" eaLnBrk="0" hangingPunct="0">
              <a:lnSpc>
                <a:spcPts val="1000"/>
              </a:lnSpc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Raumsysteme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mit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qualitativ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hochwertigem</a:t>
            </a:r>
            <a:r>
              <a:rPr lang="de-DE" sz="1050" dirty="0" smtClean="0">
                <a:latin typeface="+mn-lt"/>
              </a:rPr>
              <a:t> </a:t>
            </a:r>
            <a:br>
              <a:rPr lang="de-DE" sz="1050" dirty="0" smtClean="0">
                <a:latin typeface="+mn-lt"/>
              </a:rPr>
            </a:b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Video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und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geringer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Bandbreiten-Anforderung</a:t>
            </a:r>
            <a:endParaRPr lang="en-US" sz="1050" dirty="0">
              <a:solidFill>
                <a:srgbClr val="000000"/>
              </a:solidFill>
              <a:latin typeface="+mn-lt"/>
              <a:ea typeface="ＭＳ Ｐゴシック"/>
            </a:endParaRPr>
          </a:p>
          <a:p>
            <a:pPr marL="117475" indent="-117475" eaLnBrk="0" hangingPunct="0">
              <a:lnSpc>
                <a:spcPts val="1000"/>
              </a:lnSpc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Auf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Standards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basierend</a:t>
            </a:r>
            <a:r>
              <a:rPr lang="de-DE" sz="1050" dirty="0" smtClean="0">
                <a:latin typeface="+mn-lt"/>
              </a:rPr>
              <a:t> </a:t>
            </a:r>
            <a:br>
              <a:rPr lang="de-DE" sz="1050" dirty="0" smtClean="0">
                <a:latin typeface="+mn-lt"/>
              </a:rPr>
            </a:b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(SIP,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H.264,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H.263,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offene</a:t>
            </a:r>
            <a:r>
              <a:rPr lang="de-DE" sz="1050" dirty="0" smtClean="0">
                <a:latin typeface="+mn-lt"/>
              </a:rPr>
              <a:t> </a:t>
            </a:r>
            <a:r>
              <a:rPr lang="de-DE" sz="1050" dirty="0" smtClean="0">
                <a:solidFill>
                  <a:srgbClr val="000000"/>
                </a:solidFill>
                <a:latin typeface="+mn-lt"/>
                <a:ea typeface="ＭＳ Ｐゴシック"/>
              </a:rPr>
              <a:t>APIs)</a:t>
            </a:r>
            <a:endParaRPr lang="en-US" sz="1050" dirty="0">
              <a:solidFill>
                <a:srgbClr val="000000"/>
              </a:solidFill>
              <a:latin typeface="+mn-lt"/>
              <a:ea typeface="ＭＳ Ｐゴシック"/>
            </a:endParaRPr>
          </a:p>
        </p:txBody>
      </p:sp>
      <p:sp>
        <p:nvSpPr>
          <p:cNvPr id="54276" name="Rectangle 192"/>
          <p:cNvSpPr>
            <a:spLocks noChangeArrowheads="1"/>
          </p:cNvSpPr>
          <p:nvPr/>
        </p:nvSpPr>
        <p:spPr bwMode="auto">
          <a:xfrm>
            <a:off x="3938588" y="4090988"/>
            <a:ext cx="3287712" cy="1577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34B4E4"/>
                </a:solidFill>
                <a:latin typeface="Tahoma"/>
                <a:ea typeface="ＭＳ Ｐゴシック"/>
              </a:rPr>
              <a:t>ZUSATZOPTIONEN</a:t>
            </a:r>
            <a:endParaRPr lang="en-GB" sz="1400" b="1" u="sng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lnSpc>
                <a:spcPts val="1200"/>
              </a:lnSpc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LifeSize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Camera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(Focus™,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10x™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oder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200™)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lnSpc>
                <a:spcPts val="1200"/>
              </a:lnSpc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LifeSize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smtClean="0">
                <a:solidFill>
                  <a:srgbClr val="000000"/>
                </a:solidFill>
                <a:latin typeface="Tahoma"/>
                <a:ea typeface="ＭＳ Ｐゴシック"/>
              </a:rPr>
              <a:t>Phone™ </a:t>
            </a:r>
            <a:r>
              <a:rPr lang="en-US" sz="1100" smtClean="0">
                <a:latin typeface="Tahoma"/>
                <a:cs typeface="Arial"/>
              </a:rPr>
              <a:t>2. Generation</a:t>
            </a:r>
            <a:r>
              <a:rPr lang="de-DE" sz="1100" smtClean="0">
                <a:solidFill>
                  <a:srgbClr val="000000"/>
                </a:solidFill>
                <a:latin typeface="Tahoma"/>
                <a:ea typeface="ＭＳ Ｐゴシック"/>
              </a:rPr>
              <a:t>:</a:t>
            </a:r>
            <a:r>
              <a:rPr lang="de-DE" sz="1100" smtClean="0">
                <a:latin typeface="Tahoma"/>
              </a:rPr>
              <a:t> </a:t>
            </a:r>
          </a:p>
          <a:p>
            <a:pPr marL="361950" indent="-180975" eaLnBrk="0" hangingPunct="0">
              <a:lnSpc>
                <a:spcPts val="1200"/>
              </a:lnSpc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100" smtClean="0">
                <a:solidFill>
                  <a:srgbClr val="000000"/>
                </a:solidFill>
                <a:latin typeface="Tahoma"/>
                <a:ea typeface="ＭＳ Ｐゴシック"/>
              </a:rPr>
              <a:t>HD-Audiokonferenztelefon</a:t>
            </a:r>
            <a:endParaRPr lang="de-DE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lnSpc>
                <a:spcPts val="1200"/>
              </a:lnSpc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100" smtClean="0">
                <a:solidFill>
                  <a:srgbClr val="000000"/>
                </a:solidFill>
                <a:latin typeface="Tahoma"/>
                <a:ea typeface="ＭＳ Ｐゴシック"/>
              </a:rPr>
              <a:t>LifeSize Digital</a:t>
            </a:r>
            <a:r>
              <a:rPr lang="de-DE" sz="110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MicPod™</a:t>
            </a:r>
            <a:r>
              <a:rPr lang="de-DE" sz="1100" smtClean="0">
                <a:solidFill>
                  <a:srgbClr val="000000"/>
                </a:solidFill>
                <a:latin typeface="Tahoma"/>
                <a:ea typeface="ＭＳ Ｐゴシック"/>
              </a:rPr>
              <a:t>:</a:t>
            </a:r>
            <a:r>
              <a:rPr lang="de-DE" sz="1100" smtClean="0">
                <a:latin typeface="Tahoma"/>
              </a:rPr>
              <a:t> </a:t>
            </a:r>
          </a:p>
          <a:p>
            <a:pPr marL="361950" indent="-180975" eaLnBrk="0" hangingPunct="0">
              <a:lnSpc>
                <a:spcPts val="1200"/>
              </a:lnSpc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100" smtClean="0">
                <a:solidFill>
                  <a:srgbClr val="000000"/>
                </a:solidFill>
                <a:latin typeface="Tahoma"/>
                <a:ea typeface="ＭＳ Ｐゴシック"/>
              </a:rPr>
              <a:t>Kompaktes</a:t>
            </a:r>
            <a:r>
              <a:rPr lang="de-DE" sz="1100" smtClean="0">
                <a:latin typeface="Tahoma"/>
              </a:rPr>
              <a:t> </a:t>
            </a:r>
            <a:r>
              <a:rPr lang="de-DE" sz="1100" smtClean="0">
                <a:solidFill>
                  <a:srgbClr val="000000"/>
                </a:solidFill>
                <a:latin typeface="Tahoma"/>
                <a:ea typeface="ＭＳ Ｐゴシック"/>
              </a:rPr>
              <a:t>HD-Audiomikrofon</a:t>
            </a:r>
            <a:endParaRPr lang="de-DE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lnSpc>
                <a:spcPts val="1200"/>
              </a:lnSpc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LifeSize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Networker™</a:t>
            </a:r>
            <a:r>
              <a:rPr lang="de-DE" sz="1100" smtClean="0">
                <a:solidFill>
                  <a:srgbClr val="000000"/>
                </a:solidFill>
                <a:latin typeface="Tahoma"/>
                <a:ea typeface="ＭＳ Ｐゴシック"/>
              </a:rPr>
              <a:t>:</a:t>
            </a:r>
            <a:r>
              <a:rPr lang="de-DE" sz="1100" smtClean="0">
                <a:latin typeface="Tahoma"/>
              </a:rPr>
              <a:t> </a:t>
            </a:r>
          </a:p>
          <a:p>
            <a:pPr marL="361950" indent="-180975" eaLnBrk="0" hangingPunct="0">
              <a:lnSpc>
                <a:spcPts val="1200"/>
              </a:lnSpc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100" smtClean="0">
                <a:solidFill>
                  <a:srgbClr val="000000"/>
                </a:solidFill>
                <a:latin typeface="Tahoma"/>
                <a:ea typeface="ＭＳ Ｐゴシック"/>
              </a:rPr>
              <a:t>ISDN-Gateway</a:t>
            </a:r>
            <a:r>
              <a:rPr lang="de-DE" sz="110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Verbindung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LifeSize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smtClean="0">
                <a:solidFill>
                  <a:srgbClr val="000000"/>
                </a:solidFill>
                <a:latin typeface="Tahoma"/>
                <a:ea typeface="ＭＳ Ｐゴシック"/>
              </a:rPr>
              <a:t>IP-Videosystemen</a:t>
            </a:r>
            <a:r>
              <a:rPr lang="de-DE" sz="1100" smtClean="0">
                <a:latin typeface="Tahoma"/>
              </a:rPr>
              <a:t> </a:t>
            </a:r>
            <a:r>
              <a:rPr lang="de-DE" sz="1100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de-DE" sz="110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ISDN-Videosystemen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pic>
        <p:nvPicPr>
          <p:cNvPr id="54279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3090" y="1100052"/>
            <a:ext cx="4403045" cy="20582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212" name="Straight Connector 211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281" name="Title 2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ＭＳ Ｐゴシック"/>
              </a:rPr>
              <a:t>VIDEOKOMMUNIKATION</a:t>
            </a:r>
            <a:endParaRPr dirty="0" smtClean="0">
              <a:solidFill>
                <a:schemeClr val="tx1">
                  <a:lumMod val="95000"/>
                  <a:lumOff val="5000"/>
                </a:schemeClr>
              </a:solidFill>
              <a:latin typeface="Tahoma"/>
              <a:ea typeface="ＭＳ Ｐゴシック"/>
            </a:endParaRPr>
          </a:p>
        </p:txBody>
      </p:sp>
      <p:sp>
        <p:nvSpPr>
          <p:cNvPr id="54283" name="Rectangle 41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0" name="Rectangle 41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1" name="Rectangle 40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3" name="Rectangle 40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54287" name="Rectangle 41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54288" name="Rectangle 4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54289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6" name="Rectangle 413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TEAMARBEIT</a:t>
            </a:r>
            <a:r>
              <a:rPr lang="fr-FR" sz="800" b="1" dirty="0" smtClean="0">
                <a:solidFill>
                  <a:srgbClr val="34B4E4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34B4E4"/>
              </a:solidFill>
              <a:latin typeface="Tahoma"/>
              <a:ea typeface="ＭＳ Ｐゴシック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90"/>
          <p:cNvSpPr>
            <a:spLocks noChangeArrowheads="1"/>
          </p:cNvSpPr>
          <p:nvPr/>
        </p:nvSpPr>
        <p:spPr bwMode="auto">
          <a:xfrm>
            <a:off x="4847573" y="1190906"/>
            <a:ext cx="4229192" cy="272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Aft>
                <a:spcPts val="600"/>
              </a:spcAft>
              <a:buSzPct val="100000"/>
            </a:pPr>
            <a:r>
              <a:rPr lang="en-US" sz="1400" b="1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	</a:t>
            </a:r>
            <a:r>
              <a:rPr lang="en-US" sz="1600" b="1" u="sng" dirty="0">
                <a:solidFill>
                  <a:srgbClr val="34B4E4"/>
                </a:solidFill>
                <a:latin typeface="Tahoma" pitchFamily="34" charset="0"/>
                <a:sym typeface="Arial" charset="0"/>
              </a:rPr>
              <a:t>VORTEILE</a:t>
            </a:r>
          </a:p>
          <a:p>
            <a:pPr marL="117475" indent="-117475" eaLnBrk="0" hangingPunct="0">
              <a:spcBef>
                <a:spcPct val="20000"/>
              </a:spcBef>
              <a:spcAft>
                <a:spcPts val="600"/>
              </a:spcAft>
              <a:buClr>
                <a:srgbClr val="CF0072"/>
              </a:buClr>
              <a:buFont typeface="Arial" charset="0"/>
              <a:buChar char="•"/>
            </a:pPr>
            <a:r>
              <a:rPr lang="en-US" sz="1300" dirty="0" err="1">
                <a:solidFill>
                  <a:srgbClr val="404040"/>
                </a:solidFill>
                <a:latin typeface="Tahoma" pitchFamily="34" charset="0"/>
                <a:cs typeface="Tahoma" pitchFamily="34" charset="0"/>
                <a:sym typeface="Arial" charset="0"/>
              </a:rPr>
              <a:t>Hochauflösende</a:t>
            </a:r>
            <a:r>
              <a:rPr lang="en-US" sz="1300" dirty="0">
                <a:solidFill>
                  <a:srgbClr val="404040"/>
                </a:solidFill>
                <a:latin typeface="Tahoma" pitchFamily="34" charset="0"/>
                <a:cs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404040"/>
                </a:solidFill>
                <a:latin typeface="Tahoma" pitchFamily="34" charset="0"/>
                <a:cs typeface="Tahoma" pitchFamily="34" charset="0"/>
                <a:sym typeface="Arial" charset="0"/>
              </a:rPr>
              <a:t>Videokonferenzsysteme</a:t>
            </a:r>
            <a:endParaRPr lang="en-US" sz="1300" dirty="0">
              <a:solidFill>
                <a:srgbClr val="404040"/>
              </a:solidFill>
              <a:latin typeface="Tahoma" pitchFamily="34" charset="0"/>
              <a:cs typeface="Tahoma" pitchFamily="34" charset="0"/>
              <a:sym typeface="Arial" charset="0"/>
            </a:endParaRPr>
          </a:p>
          <a:p>
            <a:pPr marL="117475" indent="-117475" eaLnBrk="0" hangingPunct="0">
              <a:spcBef>
                <a:spcPct val="20000"/>
              </a:spcBef>
              <a:spcAft>
                <a:spcPts val="600"/>
              </a:spcAft>
              <a:buClr>
                <a:srgbClr val="CF0072"/>
              </a:buClr>
              <a:buFont typeface="Arial" charset="0"/>
              <a:buChar char="•"/>
            </a:pP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Flexible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Videokonferenzen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in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Unternehmen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mit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benutzerabhängigen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Gebühren</a:t>
            </a:r>
            <a:endParaRPr lang="en-US" sz="13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117475" indent="-117475" eaLnBrk="0" hangingPunct="0">
              <a:spcBef>
                <a:spcPct val="20000"/>
              </a:spcBef>
              <a:spcAft>
                <a:spcPts val="600"/>
              </a:spcAft>
              <a:buClr>
                <a:srgbClr val="CF0072"/>
              </a:buClr>
              <a:buFont typeface="Arial" charset="0"/>
              <a:buChar char="•"/>
            </a:pP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Schnelle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Amortisierung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durch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Reduzierung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der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Reisekosten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</a:p>
          <a:p>
            <a:pPr marL="117475" indent="-117475" eaLnBrk="0" hangingPunct="0">
              <a:spcBef>
                <a:spcPct val="20000"/>
              </a:spcBef>
              <a:spcAft>
                <a:spcPts val="600"/>
              </a:spcAft>
              <a:buClr>
                <a:srgbClr val="CF0072"/>
              </a:buClr>
              <a:buFont typeface="Arial" charset="0"/>
              <a:buChar char="•"/>
            </a:pP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Höhere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Effizienz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der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Arbeitsgruppe</a:t>
            </a:r>
            <a:endParaRPr lang="en-US" sz="13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117475" indent="-117475" eaLnBrk="0" hangingPunct="0">
              <a:spcBef>
                <a:spcPct val="20000"/>
              </a:spcBef>
              <a:spcAft>
                <a:spcPts val="600"/>
              </a:spcAft>
              <a:buClr>
                <a:srgbClr val="CF0072"/>
              </a:buClr>
              <a:buFont typeface="Arial" charset="0"/>
              <a:buChar char="•"/>
            </a:pP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KMU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können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ihre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Benutzer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-Community in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Echtzeit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neu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konfigurieren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,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da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LifeSize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Connections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mit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Lizenzen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für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1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Jahr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und </a:t>
            </a:r>
            <a:r>
              <a:rPr lang="en-US" sz="1300" dirty="0" smtClean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X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Benutzer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angeboten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wird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.</a:t>
            </a:r>
          </a:p>
        </p:txBody>
      </p:sp>
      <p:sp>
        <p:nvSpPr>
          <p:cNvPr id="54275" name="Rectangle 191"/>
          <p:cNvSpPr>
            <a:spLocks noChangeArrowheads="1"/>
          </p:cNvSpPr>
          <p:nvPr/>
        </p:nvSpPr>
        <p:spPr bwMode="auto">
          <a:xfrm>
            <a:off x="192088" y="4303713"/>
            <a:ext cx="3476625" cy="194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SzPct val="100000"/>
            </a:pPr>
            <a:r>
              <a:rPr lang="en-US" sz="1400" b="1" u="sng" dirty="0">
                <a:solidFill>
                  <a:srgbClr val="34B4E4"/>
                </a:solidFill>
                <a:latin typeface="Tahoma" pitchFamily="34" charset="0"/>
                <a:sym typeface="Arial" charset="0"/>
              </a:rPr>
              <a:t>BASISLÖSUNGEN</a:t>
            </a:r>
          </a:p>
          <a:p>
            <a:pPr marL="117475" indent="-117475" eaLnBrk="0" hangingPunct="0">
              <a:spcBef>
                <a:spcPct val="20000"/>
              </a:spcBef>
              <a:spcAft>
                <a:spcPts val="600"/>
              </a:spcAft>
              <a:buSzPct val="100000"/>
            </a:pPr>
            <a:r>
              <a:rPr lang="en-US" sz="1100" b="1" dirty="0" err="1">
                <a:latin typeface="Tahoma" pitchFamily="34" charset="0"/>
                <a:sym typeface="Arial" charset="0"/>
              </a:rPr>
              <a:t>LifeSize</a:t>
            </a:r>
            <a:r>
              <a:rPr lang="en-US" sz="1100" b="1" dirty="0">
                <a:latin typeface="Tahoma" pitchFamily="34" charset="0"/>
                <a:sym typeface="Arial" charset="0"/>
              </a:rPr>
              <a:t> </a:t>
            </a:r>
            <a:r>
              <a:rPr lang="en-US" sz="1100" b="1" baseline="30000" dirty="0">
                <a:latin typeface="Tahoma" pitchFamily="34" charset="0"/>
                <a:sym typeface="Arial" charset="0"/>
              </a:rPr>
              <a:t>®</a:t>
            </a:r>
            <a:r>
              <a:rPr lang="en-US" sz="1100" b="1" dirty="0">
                <a:latin typeface="Tahoma" pitchFamily="34" charset="0"/>
                <a:sym typeface="Arial" charset="0"/>
              </a:rPr>
              <a:t> Connections™ </a:t>
            </a:r>
          </a:p>
          <a:p>
            <a:pPr marL="117475" indent="-117475" eaLnBrk="0" hangingPunct="0">
              <a:spcBef>
                <a:spcPct val="20000"/>
              </a:spcBef>
              <a:spcAft>
                <a:spcPts val="600"/>
              </a:spcAft>
              <a:buClr>
                <a:srgbClr val="CF0072"/>
              </a:buClr>
              <a:buFont typeface="Arial" charset="0"/>
              <a:buChar char="•"/>
            </a:pPr>
            <a:r>
              <a:rPr lang="en-US" sz="1150" dirty="0">
                <a:latin typeface="Tahoma" pitchFamily="34" charset="0"/>
                <a:cs typeface="Tahoma" pitchFamily="34" charset="0"/>
                <a:sym typeface="Arial" charset="0"/>
              </a:rPr>
              <a:t>Cloud-</a:t>
            </a:r>
            <a:r>
              <a:rPr lang="en-US" sz="1150" dirty="0" err="1">
                <a:latin typeface="Tahoma" pitchFamily="34" charset="0"/>
                <a:cs typeface="Tahoma" pitchFamily="34" charset="0"/>
                <a:sym typeface="Arial" charset="0"/>
              </a:rPr>
              <a:t>basierte</a:t>
            </a:r>
            <a:r>
              <a:rPr lang="en-US" sz="1150" dirty="0">
                <a:latin typeface="Tahoma" pitchFamily="34" charset="0"/>
                <a:cs typeface="Tahoma" pitchFamily="34" charset="0"/>
                <a:sym typeface="Arial" charset="0"/>
              </a:rPr>
              <a:t> </a:t>
            </a:r>
            <a:r>
              <a:rPr lang="en-US" sz="1150" dirty="0" err="1">
                <a:latin typeface="Tahoma" pitchFamily="34" charset="0"/>
                <a:cs typeface="Tahoma" pitchFamily="34" charset="0"/>
                <a:sym typeface="Arial" charset="0"/>
              </a:rPr>
              <a:t>Dienste</a:t>
            </a:r>
            <a:r>
              <a:rPr lang="en-US" sz="1150" dirty="0">
                <a:latin typeface="Tahoma" pitchFamily="34" charset="0"/>
                <a:cs typeface="Tahoma" pitchFamily="34" charset="0"/>
                <a:sym typeface="Arial" charset="0"/>
              </a:rPr>
              <a:t> </a:t>
            </a:r>
            <a:r>
              <a:rPr lang="en-US" sz="1150" dirty="0" err="1">
                <a:latin typeface="Tahoma" pitchFamily="34" charset="0"/>
                <a:cs typeface="Tahoma" pitchFamily="34" charset="0"/>
                <a:sym typeface="Arial" charset="0"/>
              </a:rPr>
              <a:t>bieten</a:t>
            </a:r>
            <a:r>
              <a:rPr lang="en-US" sz="1150" dirty="0">
                <a:latin typeface="Tahoma" pitchFamily="34" charset="0"/>
                <a:cs typeface="Tahoma" pitchFamily="34" charset="0"/>
                <a:sym typeface="Arial" charset="0"/>
              </a:rPr>
              <a:t> KMU </a:t>
            </a:r>
            <a:r>
              <a:rPr lang="en-US" sz="1150" dirty="0" err="1">
                <a:latin typeface="Tahoma" pitchFamily="34" charset="0"/>
                <a:cs typeface="Tahoma" pitchFamily="34" charset="0"/>
                <a:sym typeface="Arial" charset="0"/>
              </a:rPr>
              <a:t>neue</a:t>
            </a:r>
            <a:r>
              <a:rPr lang="en-US" sz="1150" dirty="0">
                <a:latin typeface="Tahoma" pitchFamily="34" charset="0"/>
                <a:cs typeface="Tahoma" pitchFamily="34" charset="0"/>
                <a:sym typeface="Arial" charset="0"/>
              </a:rPr>
              <a:t> </a:t>
            </a:r>
            <a:r>
              <a:rPr lang="en-US" sz="1150" dirty="0" err="1">
                <a:latin typeface="Tahoma" pitchFamily="34" charset="0"/>
                <a:cs typeface="Tahoma" pitchFamily="34" charset="0"/>
                <a:sym typeface="Arial" charset="0"/>
              </a:rPr>
              <a:t>Geschäftsmöglichkeiten</a:t>
            </a:r>
            <a:r>
              <a:rPr lang="en-US" sz="1150" dirty="0">
                <a:latin typeface="Tahoma" pitchFamily="34" charset="0"/>
                <a:cs typeface="Tahoma" pitchFamily="34" charset="0"/>
                <a:sym typeface="Arial" charset="0"/>
              </a:rPr>
              <a:t>, </a:t>
            </a:r>
            <a:r>
              <a:rPr lang="en-US" sz="1150" dirty="0" err="1">
                <a:latin typeface="Tahoma" pitchFamily="34" charset="0"/>
                <a:cs typeface="Tahoma" pitchFamily="34" charset="0"/>
                <a:sym typeface="Arial" charset="0"/>
              </a:rPr>
              <a:t>für</a:t>
            </a:r>
            <a:r>
              <a:rPr lang="en-US" sz="1150" dirty="0">
                <a:latin typeface="Tahoma" pitchFamily="34" charset="0"/>
                <a:cs typeface="Tahoma" pitchFamily="34" charset="0"/>
                <a:sym typeface="Arial" charset="0"/>
              </a:rPr>
              <a:t> die </a:t>
            </a:r>
            <a:r>
              <a:rPr lang="en-US" sz="1150" dirty="0" err="1">
                <a:latin typeface="Tahoma" pitchFamily="34" charset="0"/>
                <a:cs typeface="Tahoma" pitchFamily="34" charset="0"/>
                <a:sym typeface="Arial" charset="0"/>
              </a:rPr>
              <a:t>keine</a:t>
            </a:r>
            <a:r>
              <a:rPr lang="en-US" sz="1150" dirty="0">
                <a:latin typeface="Tahoma" pitchFamily="34" charset="0"/>
                <a:cs typeface="Tahoma" pitchFamily="34" charset="0"/>
                <a:sym typeface="Arial" charset="0"/>
              </a:rPr>
              <a:t> </a:t>
            </a:r>
            <a:r>
              <a:rPr lang="en-US" sz="1150" dirty="0" err="1">
                <a:latin typeface="Tahoma" pitchFamily="34" charset="0"/>
                <a:cs typeface="Tahoma" pitchFamily="34" charset="0"/>
                <a:sym typeface="Arial" charset="0"/>
              </a:rPr>
              <a:t>Vorabinvestitionen</a:t>
            </a:r>
            <a:r>
              <a:rPr lang="en-US" sz="1150" dirty="0">
                <a:latin typeface="Tahoma" pitchFamily="34" charset="0"/>
                <a:cs typeface="Tahoma" pitchFamily="34" charset="0"/>
                <a:sym typeface="Arial" charset="0"/>
              </a:rPr>
              <a:t> </a:t>
            </a:r>
            <a:r>
              <a:rPr lang="en-US" sz="1150" dirty="0" err="1">
                <a:latin typeface="Tahoma" pitchFamily="34" charset="0"/>
                <a:cs typeface="Tahoma" pitchFamily="34" charset="0"/>
                <a:sym typeface="Arial" charset="0"/>
              </a:rPr>
              <a:t>erforderlich</a:t>
            </a:r>
            <a:r>
              <a:rPr lang="en-US" sz="1150" dirty="0">
                <a:latin typeface="Tahoma" pitchFamily="34" charset="0"/>
                <a:cs typeface="Tahoma" pitchFamily="34" charset="0"/>
                <a:sym typeface="Arial" charset="0"/>
              </a:rPr>
              <a:t> </a:t>
            </a:r>
            <a:r>
              <a:rPr lang="en-US" sz="1150" dirty="0" err="1">
                <a:latin typeface="Tahoma" pitchFamily="34" charset="0"/>
                <a:cs typeface="Tahoma" pitchFamily="34" charset="0"/>
                <a:sym typeface="Arial" charset="0"/>
              </a:rPr>
              <a:t>sind</a:t>
            </a:r>
            <a:endParaRPr lang="en-US" sz="1150" dirty="0">
              <a:latin typeface="Tahoma" pitchFamily="34" charset="0"/>
              <a:cs typeface="Tahoma" pitchFamily="34" charset="0"/>
              <a:sym typeface="Arial" charset="0"/>
            </a:endParaRPr>
          </a:p>
          <a:p>
            <a:pPr marL="117475" indent="-117475" eaLnBrk="0" hangingPunct="0">
              <a:spcBef>
                <a:spcPct val="20000"/>
              </a:spcBef>
              <a:spcAft>
                <a:spcPts val="600"/>
              </a:spcAft>
              <a:buClr>
                <a:srgbClr val="CF0072"/>
              </a:buClr>
              <a:buFont typeface="Arial" charset="0"/>
              <a:buChar char="•"/>
            </a:pPr>
            <a:r>
              <a:rPr lang="en-US" sz="1150" dirty="0" err="1">
                <a:latin typeface="Tahoma" pitchFamily="34" charset="0"/>
                <a:cs typeface="Tahoma" pitchFamily="34" charset="0"/>
                <a:sym typeface="Arial" charset="0"/>
              </a:rPr>
              <a:t>Einjahreslizenzen</a:t>
            </a:r>
            <a:r>
              <a:rPr lang="en-US" sz="1150" dirty="0">
                <a:latin typeface="Tahoma" pitchFamily="34" charset="0"/>
                <a:cs typeface="Tahoma" pitchFamily="34" charset="0"/>
                <a:sym typeface="Arial" charset="0"/>
              </a:rPr>
              <a:t> </a:t>
            </a:r>
            <a:r>
              <a:rPr lang="en-US" sz="1150" dirty="0" err="1">
                <a:latin typeface="Tahoma" pitchFamily="34" charset="0"/>
                <a:cs typeface="Tahoma" pitchFamily="34" charset="0"/>
                <a:sym typeface="Arial" charset="0"/>
              </a:rPr>
              <a:t>für</a:t>
            </a:r>
            <a:r>
              <a:rPr lang="en-US" sz="1150" dirty="0">
                <a:latin typeface="Tahoma" pitchFamily="34" charset="0"/>
                <a:cs typeface="Tahoma" pitchFamily="34" charset="0"/>
                <a:sym typeface="Arial" charset="0"/>
              </a:rPr>
              <a:t> Desktop (</a:t>
            </a:r>
            <a:r>
              <a:rPr lang="en-US" sz="1150" dirty="0" err="1">
                <a:latin typeface="Tahoma" pitchFamily="34" charset="0"/>
                <a:cs typeface="Tahoma" pitchFamily="34" charset="0"/>
                <a:sym typeface="Arial" charset="0"/>
              </a:rPr>
              <a:t>kostenlose</a:t>
            </a:r>
            <a:r>
              <a:rPr lang="en-US" sz="1150" dirty="0">
                <a:latin typeface="Tahoma" pitchFamily="34" charset="0"/>
                <a:cs typeface="Tahoma" pitchFamily="34" charset="0"/>
                <a:sym typeface="Arial" charset="0"/>
              </a:rPr>
              <a:t> </a:t>
            </a:r>
            <a:r>
              <a:rPr lang="en-US" sz="1150" dirty="0" err="1">
                <a:latin typeface="Tahoma" pitchFamily="34" charset="0"/>
                <a:cs typeface="Tahoma" pitchFamily="34" charset="0"/>
                <a:sym typeface="Arial" charset="0"/>
              </a:rPr>
              <a:t>Anwendung</a:t>
            </a:r>
            <a:r>
              <a:rPr lang="en-US" sz="1150" dirty="0">
                <a:latin typeface="Tahoma" pitchFamily="34" charset="0"/>
                <a:cs typeface="Tahoma" pitchFamily="34" charset="0"/>
                <a:sym typeface="Arial" charset="0"/>
              </a:rPr>
              <a:t>)</a:t>
            </a:r>
          </a:p>
          <a:p>
            <a:pPr marL="117475" indent="-117475" eaLnBrk="0" hangingPunct="0">
              <a:spcBef>
                <a:spcPct val="20000"/>
              </a:spcBef>
              <a:spcAft>
                <a:spcPts val="600"/>
              </a:spcAft>
              <a:buClr>
                <a:srgbClr val="CF0072"/>
              </a:buClr>
              <a:buFont typeface="Arial" charset="0"/>
              <a:buChar char="•"/>
            </a:pPr>
            <a:r>
              <a:rPr lang="en-US" sz="1150" dirty="0" err="1">
                <a:latin typeface="Tahoma" pitchFamily="34" charset="0"/>
                <a:cs typeface="Tahoma" pitchFamily="34" charset="0"/>
                <a:sym typeface="Arial" charset="0"/>
              </a:rPr>
              <a:t>Einjahreslizenzen</a:t>
            </a:r>
            <a:r>
              <a:rPr lang="en-US" sz="1150" dirty="0">
                <a:latin typeface="Tahoma" pitchFamily="34" charset="0"/>
                <a:cs typeface="Tahoma" pitchFamily="34" charset="0"/>
                <a:sym typeface="Arial" charset="0"/>
              </a:rPr>
              <a:t> </a:t>
            </a:r>
            <a:r>
              <a:rPr lang="en-US" sz="1150" dirty="0" err="1">
                <a:latin typeface="Tahoma" pitchFamily="34" charset="0"/>
                <a:cs typeface="Tahoma" pitchFamily="34" charset="0"/>
                <a:sym typeface="Arial" charset="0"/>
              </a:rPr>
              <a:t>für</a:t>
            </a:r>
            <a:r>
              <a:rPr lang="en-US" sz="1150" dirty="0">
                <a:latin typeface="Tahoma" pitchFamily="34" charset="0"/>
                <a:cs typeface="Tahoma" pitchFamily="34" charset="0"/>
                <a:sym typeface="Arial" charset="0"/>
              </a:rPr>
              <a:t> Video </a:t>
            </a:r>
            <a:r>
              <a:rPr lang="en-US" sz="1150" dirty="0" err="1">
                <a:latin typeface="Tahoma" pitchFamily="34" charset="0"/>
                <a:cs typeface="Tahoma" pitchFamily="34" charset="0"/>
                <a:sym typeface="Arial" charset="0"/>
              </a:rPr>
              <a:t>LifeSize-Endpunkte</a:t>
            </a:r>
            <a:endParaRPr lang="en-US" sz="1150" dirty="0">
              <a:latin typeface="Tahoma" pitchFamily="34" charset="0"/>
              <a:cs typeface="Tahoma" pitchFamily="34" charset="0"/>
              <a:sym typeface="Arial" charset="0"/>
            </a:endParaRPr>
          </a:p>
        </p:txBody>
      </p:sp>
      <p:cxnSp>
        <p:nvCxnSpPr>
          <p:cNvPr id="212" name="Straight Connector 211"/>
          <p:cNvCxnSpPr/>
          <p:nvPr/>
        </p:nvCxnSpPr>
        <p:spPr>
          <a:xfrm>
            <a:off x="360363" y="4178300"/>
            <a:ext cx="8537575" cy="1588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5" name="Title 2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SzPct val="100000"/>
            </a:pPr>
            <a:r>
              <a:rPr smtClean="0">
                <a:solidFill>
                  <a:srgbClr val="000000"/>
                </a:solidFill>
                <a:sym typeface="Arial" charset="0"/>
              </a:rPr>
              <a:t>CLOUD-BASIERTE VIDEO-ZUSAMMENARBEIT</a:t>
            </a:r>
          </a:p>
        </p:txBody>
      </p:sp>
      <p:sp>
        <p:nvSpPr>
          <p:cNvPr id="15366" name="Rectangle 413"/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34B4E4"/>
                </a:solidFill>
                <a:latin typeface="Tahoma" pitchFamily="34" charset="0"/>
                <a:sym typeface="Arial" charset="0"/>
              </a:rPr>
              <a:t>TEAMARBEIT &amp;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34B4E4"/>
                </a:solidFill>
                <a:latin typeface="Tahoma" pitchFamily="34" charset="0"/>
                <a:sym typeface="Arial" charset="0"/>
              </a:rPr>
              <a:t>ZUSAMMENARBEIT</a:t>
            </a:r>
          </a:p>
        </p:txBody>
      </p:sp>
      <p:sp>
        <p:nvSpPr>
          <p:cNvPr id="15367" name="Rectangle 415"/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STANDORTUNABHÄNGIGE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MOBILITÄT</a:t>
            </a:r>
          </a:p>
        </p:txBody>
      </p:sp>
      <p:sp>
        <p:nvSpPr>
          <p:cNvPr id="20" name="Rectangle 417"/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STANDORTINTERNE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MOBILITÄT</a:t>
            </a:r>
          </a:p>
        </p:txBody>
      </p:sp>
      <p:sp>
        <p:nvSpPr>
          <p:cNvPr id="21" name="Rectangle 401"/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EFFIZIENTE DESKTOP-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UMGEBUNG</a:t>
            </a:r>
          </a:p>
        </p:txBody>
      </p:sp>
      <p:sp>
        <p:nvSpPr>
          <p:cNvPr id="23" name="Rectangle 408"/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ZUKUNFTSSICHERE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LÖSUNGEN</a:t>
            </a:r>
          </a:p>
        </p:txBody>
      </p:sp>
      <p:sp>
        <p:nvSpPr>
          <p:cNvPr id="15371" name="Rectangle 410"/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5372" name="Rectangle 420"/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5373" name="Rectangle 40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KUNDEN-</a:t>
            </a:r>
            <a:b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</a:b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BEGRÜSSUNG</a:t>
            </a:r>
          </a:p>
        </p:txBody>
      </p:sp>
      <p:sp>
        <p:nvSpPr>
          <p:cNvPr id="17" name="Cloud 55"/>
          <p:cNvSpPr/>
          <p:nvPr/>
        </p:nvSpPr>
        <p:spPr bwMode="auto">
          <a:xfrm>
            <a:off x="1488296" y="1370452"/>
            <a:ext cx="2444178" cy="2271074"/>
          </a:xfrm>
          <a:prstGeom prst="cloud">
            <a:avLst/>
          </a:prstGeom>
          <a:solidFill>
            <a:schemeClr val="bg1">
              <a:lumMod val="85000"/>
            </a:schemeClr>
          </a:solidFill>
          <a:ln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spcBef>
                <a:spcPct val="15000"/>
              </a:spcBef>
              <a:buFont typeface="Wingdings" pitchFamily="2" charset="2"/>
              <a:buNone/>
              <a:defRPr/>
            </a:pPr>
            <a:endParaRPr lang="fr-FR" dirty="0">
              <a:solidFill>
                <a:schemeClr val="tx1"/>
              </a:solidFill>
            </a:endParaRPr>
          </a:p>
        </p:txBody>
      </p:sp>
      <p:pic>
        <p:nvPicPr>
          <p:cNvPr id="15378" name="Picture 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16250" y="2852738"/>
            <a:ext cx="32702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9" name="Picture 8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000" y="2101850"/>
            <a:ext cx="315913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19"/>
          <p:cNvSpPr txBox="1">
            <a:spLocks noChangeArrowheads="1"/>
          </p:cNvSpPr>
          <p:nvPr/>
        </p:nvSpPr>
        <p:spPr bwMode="auto">
          <a:xfrm>
            <a:off x="3097213" y="2552700"/>
            <a:ext cx="582612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SzPct val="100000"/>
            </a:pPr>
            <a:r>
              <a:rPr lang="en-US" sz="900" b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GAST</a:t>
            </a:r>
          </a:p>
        </p:txBody>
      </p:sp>
      <p:pic>
        <p:nvPicPr>
          <p:cNvPr id="15381" name="Picture 1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6638" y="2936875"/>
            <a:ext cx="188912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2" name="Picture 7" descr="http://cdn4.iconfinder.com/data/icons/devine_icons/128/PNG/System%20and%20Internet/Firewall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3175" y="2755900"/>
            <a:ext cx="354013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3" name="Picture 4" descr="http://www.whatthetech.com/blog/wp-content/uploads/2010/04/ie8_logo.jpg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13138" y="2235200"/>
            <a:ext cx="333375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4" name="Picture 6" descr="Call in HD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1188" y="2679700"/>
            <a:ext cx="330200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5" name="Picture 2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7675" y="2016125"/>
            <a:ext cx="54451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6" descr="http://meship.com/Blog/wp-content/uploads/2011/03/cloud-server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-986"/>
          <a:stretch>
            <a:fillRect/>
          </a:stretch>
        </p:blipFill>
        <p:spPr bwMode="auto">
          <a:xfrm>
            <a:off x="2400536" y="1897991"/>
            <a:ext cx="496811" cy="674544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30" name="Rectangle 29"/>
          <p:cNvSpPr/>
          <p:nvPr/>
        </p:nvSpPr>
        <p:spPr>
          <a:xfrm>
            <a:off x="2262188" y="1477963"/>
            <a:ext cx="127000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buSzPct val="100000"/>
            </a:pPr>
            <a:r>
              <a:rPr lang="en-US" sz="1200" b="1">
                <a:solidFill>
                  <a:srgbClr val="002A50"/>
                </a:solidFill>
                <a:latin typeface="Tahoma" pitchFamily="34" charset="0"/>
                <a:sym typeface="Arial" charset="0"/>
              </a:rPr>
              <a:t>LifeSize® </a:t>
            </a:r>
          </a:p>
          <a:p>
            <a:pPr eaLnBrk="0" hangingPunct="0">
              <a:buSzPct val="100000"/>
            </a:pPr>
            <a:r>
              <a:rPr lang="en-US" sz="1200" b="1">
                <a:solidFill>
                  <a:srgbClr val="002A50"/>
                </a:solidFill>
                <a:latin typeface="Tahoma" pitchFamily="34" charset="0"/>
                <a:sym typeface="Arial" charset="0"/>
              </a:rPr>
              <a:t>Connections™</a:t>
            </a:r>
          </a:p>
        </p:txBody>
      </p:sp>
      <p:pic>
        <p:nvPicPr>
          <p:cNvPr id="15388" name="Picture 4" descr="Room 200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331788" y="2836863"/>
            <a:ext cx="1068387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7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4071938" y="2917825"/>
            <a:ext cx="585787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3" name="Straight Arrow Connector 10"/>
          <p:cNvCxnSpPr>
            <a:stCxn id="31" idx="0"/>
          </p:cNvCxnSpPr>
          <p:nvPr/>
        </p:nvCxnSpPr>
        <p:spPr bwMode="auto">
          <a:xfrm flipV="1">
            <a:off x="865188" y="2332038"/>
            <a:ext cx="623887" cy="504825"/>
          </a:xfrm>
          <a:prstGeom prst="straightConnector1">
            <a:avLst/>
          </a:prstGeom>
          <a:noFill/>
          <a:ln w="1524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triangle" w="sm" len="sm"/>
            <a:tailEnd type="triangle" w="sm" len="sm"/>
          </a:ln>
          <a:effectLst/>
        </p:spPr>
      </p:cxnSp>
      <p:cxnSp>
        <p:nvCxnSpPr>
          <p:cNvPr id="34" name="Straight Arrow Connector 44"/>
          <p:cNvCxnSpPr>
            <a:stCxn id="32" idx="0"/>
          </p:cNvCxnSpPr>
          <p:nvPr/>
        </p:nvCxnSpPr>
        <p:spPr bwMode="auto">
          <a:xfrm flipH="1" flipV="1">
            <a:off x="3846513" y="2235200"/>
            <a:ext cx="517525" cy="682625"/>
          </a:xfrm>
          <a:prstGeom prst="straightConnector1">
            <a:avLst/>
          </a:prstGeom>
          <a:noFill/>
          <a:ln w="152400" cap="flat" cmpd="sng" algn="ctr">
            <a:solidFill>
              <a:schemeClr val="accent6">
                <a:lumMod val="60000"/>
                <a:lumOff val="40000"/>
              </a:schemeClr>
            </a:solidFill>
            <a:prstDash val="solid"/>
            <a:round/>
            <a:headEnd type="triangle" w="sm" len="sm"/>
            <a:tailEnd type="triangle" w="sm" len="sm"/>
          </a:ln>
          <a:effectLst/>
        </p:spPr>
      </p:cxnSp>
      <p:sp>
        <p:nvSpPr>
          <p:cNvPr id="35" name="Rectangle 191"/>
          <p:cNvSpPr>
            <a:spLocks noChangeArrowheads="1"/>
          </p:cNvSpPr>
          <p:nvPr/>
        </p:nvSpPr>
        <p:spPr bwMode="auto">
          <a:xfrm>
            <a:off x="3696633" y="4242734"/>
            <a:ext cx="5407025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indent="-171450" eaLnBrk="0" hangingPunct="0">
              <a:buClr>
                <a:srgbClr val="CF0072"/>
              </a:buClr>
              <a:buFont typeface="Arial" charset="0"/>
              <a:buChar char="•"/>
            </a:pPr>
            <a:r>
              <a:rPr lang="en-US" sz="1150" u="sng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Funktionen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: 9-Wege-Anrufe, 720p30,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Einladen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von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Gästen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,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Anrufen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beliebiger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Teilnehmer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,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einfache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,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webbasierte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Verwaltung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,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gleichzeitige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gemeinsame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Nutzung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von HD-Video und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Daten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,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sichere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Verschlüsselung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von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Medien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und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Signalen</a:t>
            </a:r>
            <a:endParaRPr lang="en-US" sz="115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171450" indent="-171450" eaLnBrk="0" hangingPunct="0">
              <a:buClr>
                <a:srgbClr val="CF0072"/>
              </a:buClr>
              <a:buFont typeface="Arial" charset="0"/>
              <a:buChar char="•"/>
            </a:pPr>
            <a:r>
              <a:rPr lang="en-US" sz="1150" u="sng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Leistungsmerkmale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: </a:t>
            </a:r>
          </a:p>
          <a:p>
            <a:pPr marL="628650" lvl="1" indent="-171450" eaLnBrk="0" hangingPunct="0">
              <a:buClr>
                <a:srgbClr val="CF0072"/>
              </a:buClr>
              <a:buFont typeface="Arial" charset="0"/>
              <a:buChar char="•"/>
            </a:pP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Bridging: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Herstellung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von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Verbindungen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in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der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Cloud</a:t>
            </a:r>
          </a:p>
          <a:p>
            <a:pPr marL="628650" lvl="1" indent="-171450" eaLnBrk="0" hangingPunct="0">
              <a:buClr>
                <a:srgbClr val="CF0072"/>
              </a:buClr>
              <a:buFont typeface="Arial" charset="0"/>
              <a:buChar char="•"/>
            </a:pP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Datenverkehr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über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Firewall: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Jeder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Benutzer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stellt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mithilfe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50" dirty="0" err="1" smtClean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abgehender</a:t>
            </a:r>
            <a:r>
              <a:rPr lang="en-US" sz="1150" dirty="0" smtClean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Pakete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von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seinen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CPE-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Verzeichnisdiensten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eine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Verbindung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zur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Cloud </a:t>
            </a:r>
            <a:r>
              <a:rPr lang="en-US" sz="1150" dirty="0" smtClean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her </a:t>
            </a:r>
            <a:endParaRPr lang="en-US" sz="115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628650" lvl="1" indent="-171450" eaLnBrk="0" hangingPunct="0">
              <a:buClr>
                <a:srgbClr val="CF0072"/>
              </a:buClr>
              <a:buFont typeface="Arial" charset="0"/>
              <a:buChar char="•"/>
            </a:pP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Webverwaltung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aus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der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Cloud</a:t>
            </a:r>
          </a:p>
          <a:p>
            <a:pPr marL="171450" indent="-171450" eaLnBrk="0" hangingPunct="0">
              <a:buClr>
                <a:srgbClr val="CF0072"/>
              </a:buClr>
              <a:buFont typeface="Arial" charset="0"/>
              <a:buChar char="•"/>
            </a:pPr>
            <a:r>
              <a:rPr lang="en-US" sz="1150" u="sng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Komponenten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: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LifeSize-Endpunkte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(optional), PC/Mac-Desktop-Clients (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kostenlos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), Administrator-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Konsole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(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im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Gutschein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5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enthalten</a:t>
            </a:r>
            <a:r>
              <a:rPr lang="en-US" sz="115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90"/>
          <p:cNvSpPr>
            <a:spLocks noChangeArrowheads="1"/>
          </p:cNvSpPr>
          <p:nvPr/>
        </p:nvSpPr>
        <p:spPr bwMode="auto">
          <a:xfrm>
            <a:off x="4138612" y="1347788"/>
            <a:ext cx="4116387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</a:pPr>
            <a:r>
              <a:rPr lang="en-GB" sz="1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	</a:t>
            </a:r>
            <a:r>
              <a:rPr lang="en-GB" sz="1600" b="1" u="sng" dirty="0" smtClean="0">
                <a:solidFill>
                  <a:srgbClr val="34B4E4"/>
                </a:solidFill>
                <a:latin typeface="Tahoma"/>
                <a:ea typeface="ＭＳ Ｐゴシック"/>
              </a:rPr>
              <a:t>VORTEILE</a:t>
            </a:r>
            <a:endParaRPr lang="en-GB" sz="1600" b="1" u="sng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Kosteneinsparungen</a:t>
            </a:r>
            <a:r>
              <a:rPr lang="en-US" sz="1400" dirty="0" smtClean="0">
                <a:latin typeface="Tahoma"/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US" sz="1400" dirty="0" smtClean="0">
                <a:latin typeface="Tahoma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schneller</a:t>
            </a:r>
            <a:r>
              <a:rPr lang="en-US" sz="1400" dirty="0" smtClean="0">
                <a:latin typeface="Tahoma"/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ROI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Reduzierung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Wartungskosten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Faxgeräte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Vermeiden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Kosten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unerwünschte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Faxe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Bessere</a:t>
            </a:r>
            <a:r>
              <a:rPr lang="en-US" sz="1400" dirty="0" smtClean="0">
                <a:latin typeface="Tahoma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Zusammenarbeit</a:t>
            </a:r>
            <a:r>
              <a:rPr lang="en-US" sz="1400" dirty="0" smtClean="0">
                <a:latin typeface="Tahoma"/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US" sz="1400" dirty="0" smtClean="0">
                <a:latin typeface="Tahoma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Produktivität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Sicherung</a:t>
            </a:r>
            <a:r>
              <a:rPr lang="en-US" sz="1400" dirty="0" smtClean="0">
                <a:latin typeface="Tahoma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sensibler</a:t>
            </a:r>
            <a:r>
              <a:rPr lang="en-US" sz="1400" dirty="0" smtClean="0">
                <a:latin typeface="Tahoma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Daten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Übermittlung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vertraulichen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Dokumenten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an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die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vorgesehenen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Empfänger </a:t>
            </a:r>
          </a:p>
          <a:p>
            <a:pPr marL="117475" indent="-117475" eaLnBrk="0" hangingPunct="0">
              <a:spcAft>
                <a:spcPts val="30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Zentrale</a:t>
            </a:r>
            <a:r>
              <a:rPr lang="en-US" sz="1400" dirty="0" smtClean="0">
                <a:latin typeface="Tahoma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Faxverwaltung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56323" name="Rectangle 191"/>
          <p:cNvSpPr>
            <a:spLocks noChangeArrowheads="1"/>
          </p:cNvSpPr>
          <p:nvPr/>
        </p:nvSpPr>
        <p:spPr bwMode="auto">
          <a:xfrm>
            <a:off x="350838" y="4090988"/>
            <a:ext cx="2509837" cy="2208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34B4E4"/>
                </a:solidFill>
                <a:latin typeface="Tahoma"/>
                <a:ea typeface="ＭＳ Ｐゴシック"/>
              </a:rPr>
              <a:t>BASISLÖSUNGEN</a:t>
            </a:r>
            <a:endParaRPr lang="en-GB" sz="1400" b="1" u="sng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Arial"/>
                <a:ea typeface="ＭＳ Ｐゴシック"/>
              </a:rPr>
              <a:t>IP</a:t>
            </a:r>
            <a:r>
              <a:rPr lang="de-DE" sz="1100" dirty="0" smtClean="0"/>
              <a:t> </a:t>
            </a:r>
            <a:r>
              <a:rPr lang="de-DE" sz="1100" dirty="0" smtClean="0">
                <a:solidFill>
                  <a:srgbClr val="000000"/>
                </a:solidFill>
                <a:latin typeface="Arial"/>
                <a:ea typeface="ＭＳ Ｐゴシック"/>
              </a:rPr>
              <a:t>–Fax-Lösung</a:t>
            </a:r>
            <a:endParaRPr lang="en-US" sz="1100" dirty="0">
              <a:solidFill>
                <a:srgbClr val="000000"/>
              </a:solidFill>
              <a:latin typeface="Arial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Senden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Empfangen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Faxen</a:t>
            </a:r>
            <a:r>
              <a:rPr lang="de-DE" sz="1100" dirty="0" smtClean="0">
                <a:latin typeface="Tahoma"/>
              </a:rPr>
              <a:t/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über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Webbrowser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Senden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Faxen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aus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Microsoft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Windows-Anwendungen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heraus,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mit Fax-Printer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Senden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Empfangen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Faxen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über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E-Mail-Client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E-Mail-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Benachrichtigung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Faxverlauf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Faxwarteschlangen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56324" name="Rectangle 194"/>
          <p:cNvSpPr>
            <a:spLocks noChangeArrowheads="1"/>
          </p:cNvSpPr>
          <p:nvPr/>
        </p:nvSpPr>
        <p:spPr bwMode="auto">
          <a:xfrm>
            <a:off x="2790825" y="4349750"/>
            <a:ext cx="259715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Entwickelt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kleine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mittlere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Unternehmen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Webbasierte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Administration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Überwachungs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-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Berichtsfunktionen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Sicherheitseinstellungen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pro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Benutzer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/pro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Profil</a:t>
            </a:r>
            <a:r>
              <a:rPr lang="en-US" sz="1100" dirty="0" smtClean="0">
                <a:latin typeface="Tahoma" pitchFamily="34" charset="0"/>
              </a:rPr>
              <a:t> </a:t>
            </a:r>
            <a:endParaRPr lang="en-US" sz="1100" dirty="0">
              <a:latin typeface="Tahoma" pitchFamily="34" charset="0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Vereinfachtes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Benutzermanagement</a:t>
            </a:r>
            <a:r>
              <a:rPr lang="en-US" sz="1100" dirty="0" smtClean="0">
                <a:latin typeface="Tahoma" pitchFamily="34" charset="0"/>
              </a:rPr>
              <a:t> </a:t>
            </a:r>
            <a:endParaRPr lang="en-US" sz="1100" dirty="0">
              <a:latin typeface="Tahoma" pitchFamily="34" charset="0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2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Fax-Ports</a:t>
            </a: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Sicherung</a:t>
            </a:r>
            <a:r>
              <a:rPr 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 &amp; Backup/Restore</a:t>
            </a:r>
          </a:p>
        </p:txBody>
      </p:sp>
      <p:sp>
        <p:nvSpPr>
          <p:cNvPr id="56325" name="Rectangle 192"/>
          <p:cNvSpPr>
            <a:spLocks noChangeArrowheads="1"/>
          </p:cNvSpPr>
          <p:nvPr/>
        </p:nvSpPr>
        <p:spPr bwMode="auto">
          <a:xfrm>
            <a:off x="5399088" y="4090988"/>
            <a:ext cx="2933700" cy="515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34B4E4"/>
                </a:solidFill>
                <a:latin typeface="Tahoma"/>
                <a:ea typeface="ＭＳ Ｐゴシック"/>
              </a:rPr>
              <a:t>ZUSATZOPTIONEN</a:t>
            </a:r>
            <a:endParaRPr lang="en-GB" sz="1400" b="1" u="sng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accent1"/>
              </a:buClr>
              <a:buSzPct val="100000"/>
              <a:buFont typeface="Arial" pitchFamily="34" charset="0"/>
              <a:buChar char="•"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2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zusätzliche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Fax-Ports</a:t>
            </a:r>
            <a:endParaRPr lang="de-DE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cxnSp>
        <p:nvCxnSpPr>
          <p:cNvPr id="214" name="Straight Connector 213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27" name="Title 2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 RCE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FAX-SERVER</a:t>
            </a:r>
            <a:endParaRPr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56328" name="Rectangle 4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TEAMARBEIT</a:t>
            </a:r>
            <a:r>
              <a:rPr lang="fr-FR" sz="800" b="1" dirty="0" smtClean="0">
                <a:solidFill>
                  <a:srgbClr val="34B4E4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34B4E4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34B4E4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34B4E4"/>
              </a:solidFill>
              <a:latin typeface="Tahoma"/>
              <a:ea typeface="ＭＳ Ｐゴシック"/>
            </a:endParaRPr>
          </a:p>
        </p:txBody>
      </p:sp>
      <p:sp>
        <p:nvSpPr>
          <p:cNvPr id="56329" name="Rectangle 41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0" name="Rectangle 41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1" name="Rectangle 40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3" name="Rectangle 40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56334" name="Rectangle 4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56335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7" name="Rectangle 41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pic>
        <p:nvPicPr>
          <p:cNvPr id="18" name="Picture 211" descr="faxserver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56579" y="1569762"/>
            <a:ext cx="334962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 descr="D:\lancement\Projet-OxO\Office_2011-Fall-2011\Sales companion\Photos used with the Sales Companion\OpenRCE Fax_f_l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5999715" y="4625008"/>
            <a:ext cx="2114173" cy="1636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41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58373" name="Rectangle 42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41225D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41225D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41225D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41225D"/>
              </a:solidFill>
              <a:latin typeface="Tahoma"/>
              <a:ea typeface="ＭＳ Ｐゴシック"/>
            </a:endParaRPr>
          </a:p>
        </p:txBody>
      </p:sp>
      <p:sp>
        <p:nvSpPr>
          <p:cNvPr id="58378" name="Title 3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000000"/>
                </a:solidFill>
                <a:latin typeface="Tahoma"/>
                <a:ea typeface="ＭＳ Ｐゴシック"/>
              </a:rPr>
              <a:t>KONVERGENTES</a:t>
            </a:r>
            <a:r>
              <a:rPr lang="en-US" smtClean="0">
                <a:latin typeface="Tahoma"/>
              </a:rPr>
              <a:t> </a:t>
            </a:r>
            <a:r>
              <a:rPr lang="en-US" smtClean="0">
                <a:solidFill>
                  <a:srgbClr val="000000"/>
                </a:solidFill>
                <a:latin typeface="Tahoma"/>
                <a:ea typeface="ＭＳ Ｐゴシック"/>
              </a:rPr>
              <a:t>SPRACH-</a:t>
            </a:r>
            <a:r>
              <a:rPr lang="en-US" smtClean="0">
                <a:latin typeface="Tahoma"/>
              </a:rPr>
              <a:t/>
            </a:r>
            <a:br>
              <a:rPr lang="en-US" smtClean="0">
                <a:latin typeface="Tahoma"/>
              </a:rPr>
            </a:br>
            <a:r>
              <a:rPr lang="en-US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US" smtClean="0">
                <a:latin typeface="Tahoma"/>
              </a:rPr>
              <a:t> </a:t>
            </a:r>
            <a:r>
              <a:rPr lang="en-US" smtClean="0">
                <a:solidFill>
                  <a:srgbClr val="000000"/>
                </a:solidFill>
                <a:latin typeface="Tahoma"/>
                <a:ea typeface="ＭＳ Ｐゴシック"/>
              </a:rPr>
              <a:t>DATENNETZWERK</a:t>
            </a:r>
            <a:endParaRPr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58379" name="Rectangle 41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8" name="Rectangle 41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9" name="Rectangle 40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1" name="Rectangle 408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58383" name="Rectangle 41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58384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pic>
        <p:nvPicPr>
          <p:cNvPr id="22" name="Picture 4" descr="06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223104" y="1996939"/>
            <a:ext cx="2599074" cy="28076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3" name="Rectangle 22"/>
          <p:cNvSpPr/>
          <p:nvPr/>
        </p:nvSpPr>
        <p:spPr>
          <a:xfrm>
            <a:off x="221027" y="1289457"/>
            <a:ext cx="3744912" cy="12952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 fontAlgn="auto">
              <a:spcBef>
                <a:spcPct val="20000"/>
              </a:spcBef>
              <a:spcAft>
                <a:spcPts val="300"/>
              </a:spcAft>
              <a:buClr>
                <a:srgbClr val="00B2A9"/>
              </a:buClr>
              <a:defRPr/>
            </a:pPr>
            <a:r>
              <a:rPr lang="en-GB" sz="2000" b="1" dirty="0" smtClean="0">
                <a:solidFill>
                  <a:srgbClr val="41225D"/>
                </a:solidFill>
                <a:latin typeface="Tahoma"/>
                <a:ea typeface="+mj-ea"/>
                <a:cs typeface="+mj-cs"/>
              </a:rPr>
              <a:t> 	</a:t>
            </a:r>
            <a:r>
              <a:rPr lang="en-GB" sz="2000" b="1" dirty="0" smtClean="0">
                <a:solidFill>
                  <a:srgbClr val="41225D"/>
                </a:solidFill>
                <a:latin typeface="Tahoma"/>
                <a:ea typeface="ＭＳ Ｐゴシック"/>
                <a:cs typeface="+mj-cs"/>
              </a:rPr>
              <a:t>IHRE</a:t>
            </a:r>
            <a:r>
              <a:rPr lang="en-GB" sz="2000" b="1" dirty="0" smtClean="0">
                <a:solidFill>
                  <a:srgbClr val="41225D"/>
                </a:solidFill>
                <a:latin typeface="Tahoma"/>
                <a:ea typeface="+mj-ea"/>
                <a:cs typeface="+mj-cs"/>
              </a:rPr>
              <a:t> </a:t>
            </a:r>
            <a:r>
              <a:rPr lang="en-GB" sz="2000" b="1" dirty="0" smtClean="0">
                <a:solidFill>
                  <a:srgbClr val="41225D"/>
                </a:solidFill>
                <a:latin typeface="Tahoma"/>
                <a:ea typeface="ＭＳ Ｐゴシック"/>
                <a:cs typeface="+mj-cs"/>
              </a:rPr>
              <a:t>ANFORDERUNG</a:t>
            </a:r>
            <a:endParaRPr lang="en-GB" sz="2000" b="1" dirty="0">
              <a:solidFill>
                <a:srgbClr val="41225D"/>
              </a:solidFill>
              <a:latin typeface="Tahoma"/>
              <a:ea typeface="ＭＳ Ｐゴシック"/>
              <a:cs typeface="+mj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Optimierte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konvergente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Sprach-</a:t>
            </a:r>
            <a:r>
              <a:rPr lang="de-DE" dirty="0" smtClean="0">
                <a:latin typeface="Tahoma"/>
                <a:cs typeface="+mn-cs"/>
              </a:rPr>
              <a:t> </a:t>
            </a:r>
            <a:br>
              <a:rPr lang="de-DE" dirty="0" smtClean="0">
                <a:latin typeface="Tahoma"/>
                <a:cs typeface="+mn-cs"/>
              </a:rPr>
            </a:b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Datennetzwerkinfrastruktur,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standortübergreifende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Netzwerke</a:t>
            </a:r>
            <a:endParaRPr lang="en-US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4" name="Text Placeholder 31"/>
          <p:cNvSpPr txBox="1">
            <a:spLocks/>
          </p:cNvSpPr>
          <p:nvPr/>
        </p:nvSpPr>
        <p:spPr bwMode="auto">
          <a:xfrm>
            <a:off x="208704" y="2629165"/>
            <a:ext cx="3630612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 fontAlgn="auto">
              <a:spcBef>
                <a:spcPct val="20000"/>
              </a:spcBef>
              <a:spcAft>
                <a:spcPts val="300"/>
              </a:spcAft>
              <a:buClr>
                <a:srgbClr val="00B2A9"/>
              </a:buClr>
              <a:buFont typeface="Arial" pitchFamily="34" charset="0"/>
              <a:buNone/>
              <a:defRPr/>
            </a:pPr>
            <a:r>
              <a:rPr lang="en-GB" sz="2000" b="1" dirty="0" smtClean="0">
                <a:solidFill>
                  <a:srgbClr val="41225D"/>
                </a:solidFill>
                <a:latin typeface="Tahoma"/>
                <a:ea typeface="+mj-ea"/>
                <a:cs typeface="+mj-cs"/>
              </a:rPr>
              <a:t> 	</a:t>
            </a:r>
            <a:r>
              <a:rPr lang="en-GB" sz="2000" b="1" dirty="0" smtClean="0">
                <a:solidFill>
                  <a:srgbClr val="41225D"/>
                </a:solidFill>
                <a:latin typeface="Tahoma"/>
                <a:ea typeface="ＭＳ Ｐゴシック"/>
                <a:cs typeface="+mj-cs"/>
              </a:rPr>
              <a:t>UNSERE</a:t>
            </a:r>
            <a:r>
              <a:rPr lang="en-GB" sz="2000" b="1" dirty="0" smtClean="0">
                <a:solidFill>
                  <a:srgbClr val="41225D"/>
                </a:solidFill>
                <a:latin typeface="Tahoma"/>
                <a:ea typeface="+mj-ea"/>
                <a:cs typeface="+mj-cs"/>
              </a:rPr>
              <a:t> </a:t>
            </a:r>
            <a:r>
              <a:rPr lang="en-GB" sz="2000" b="1" dirty="0" smtClean="0">
                <a:solidFill>
                  <a:srgbClr val="41225D"/>
                </a:solidFill>
                <a:latin typeface="Tahoma"/>
                <a:ea typeface="ＭＳ Ｐゴシック"/>
                <a:cs typeface="+mj-cs"/>
              </a:rPr>
              <a:t>LÖSUNGEN</a:t>
            </a:r>
            <a:endParaRPr lang="en-GB" sz="2000" b="1" dirty="0">
              <a:solidFill>
                <a:srgbClr val="41225D"/>
              </a:solidFill>
              <a:latin typeface="Tahoma"/>
              <a:ea typeface="ＭＳ Ｐゴシック"/>
              <a:cs typeface="+mj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IP-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Netzwerk</a:t>
            </a:r>
            <a:endParaRPr lang="en-GB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Entfernter</a:t>
            </a:r>
            <a:r>
              <a:rPr lang="en-GB" dirty="0" smtClean="0">
                <a:latin typeface="Tahoma"/>
                <a:cs typeface="+mn-cs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Standort</a:t>
            </a:r>
            <a:r>
              <a:rPr lang="en-GB" dirty="0" smtClean="0">
                <a:latin typeface="Tahoma"/>
                <a:cs typeface="+mn-cs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oder</a:t>
            </a:r>
            <a:r>
              <a:rPr lang="en-GB" dirty="0" smtClean="0">
                <a:latin typeface="Tahoma"/>
                <a:cs typeface="+mn-cs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Telearbeiter</a:t>
            </a:r>
            <a:endParaRPr lang="en-GB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Konvergente</a:t>
            </a:r>
            <a:r>
              <a:rPr lang="en-GB" dirty="0" smtClean="0">
                <a:latin typeface="Tahoma"/>
                <a:cs typeface="+mn-cs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IP-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Infrastruktur</a:t>
            </a:r>
            <a:endParaRPr lang="en-GB" dirty="0" smtClean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GB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OmniSwitch</a:t>
            </a:r>
            <a:r>
              <a:rPr lang="en-GB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6450</a:t>
            </a: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Netzwerkbetrieb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über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ISDN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oder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private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Leitungen</a:t>
            </a:r>
            <a:endParaRPr lang="de-DE" dirty="0" smtClean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99"/>
          <p:cNvSpPr>
            <a:spLocks noChangeArrowheads="1"/>
          </p:cNvSpPr>
          <p:nvPr/>
        </p:nvSpPr>
        <p:spPr bwMode="auto">
          <a:xfrm>
            <a:off x="358775" y="4092575"/>
            <a:ext cx="2862263" cy="1361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41225D"/>
                </a:solidFill>
                <a:latin typeface="Tahoma"/>
                <a:ea typeface="ＭＳ Ｐゴシック"/>
              </a:rPr>
              <a:t>BASISLÖSUNGEN</a:t>
            </a:r>
            <a:endParaRPr lang="en-GB" sz="1400" b="1" u="sng" dirty="0">
              <a:solidFill>
                <a:srgbClr val="41225D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OmniPCX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Office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RCE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SIP-Leitung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Netzwerken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öffentlicher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Provider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Privates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IP-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Netzwerk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ITU-T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H.323/SIP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Transparenz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der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Telefoniefunktionen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59395" name="Rectangle 200"/>
          <p:cNvSpPr>
            <a:spLocks noChangeArrowheads="1"/>
          </p:cNvSpPr>
          <p:nvPr/>
        </p:nvSpPr>
        <p:spPr bwMode="auto">
          <a:xfrm>
            <a:off x="3303588" y="4092575"/>
            <a:ext cx="3309937" cy="203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41225D"/>
                </a:solidFill>
                <a:latin typeface="Tahoma"/>
                <a:ea typeface="ＭＳ Ｐゴシック"/>
              </a:rPr>
              <a:t>ZUSATZOPTIONEN</a:t>
            </a:r>
            <a:endParaRPr lang="en-GB" sz="1400" b="1" u="sng" dirty="0">
              <a:solidFill>
                <a:srgbClr val="41225D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OmniTouch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8082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My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IC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Phone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it-IT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it-IT" sz="1100" dirty="0" smtClean="0">
                <a:latin typeface="Tahoma"/>
              </a:rPr>
              <a:t> </a:t>
            </a:r>
            <a:r>
              <a:rPr lang="it-IT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IP</a:t>
            </a:r>
            <a:r>
              <a:rPr lang="it-IT" sz="1100" dirty="0" smtClean="0">
                <a:latin typeface="Tahoma"/>
              </a:rPr>
              <a:t> </a:t>
            </a:r>
            <a:r>
              <a:rPr lang="it-IT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Touch-Telefone</a:t>
            </a:r>
            <a:r>
              <a:rPr lang="it-IT" sz="1100" dirty="0" smtClean="0">
                <a:latin typeface="Tahoma"/>
              </a:rPr>
              <a:t> </a:t>
            </a:r>
            <a:r>
              <a:rPr lang="it-IT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der</a:t>
            </a:r>
            <a:r>
              <a:rPr lang="it-IT" sz="1100" dirty="0" smtClean="0">
                <a:latin typeface="Tahoma"/>
              </a:rPr>
              <a:t> </a:t>
            </a:r>
            <a:r>
              <a:rPr lang="it-IT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Serie</a:t>
            </a:r>
            <a:r>
              <a:rPr lang="it-IT" sz="1100" dirty="0" smtClean="0">
                <a:latin typeface="Tahoma"/>
              </a:rPr>
              <a:t> </a:t>
            </a:r>
            <a:r>
              <a:rPr lang="it-IT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8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PIMphony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IP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Media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OmniVista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™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4760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Network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Management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System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(NMS)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Anrufabrechnung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Zentrale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Netzwerkverwaltung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8872" indent="-118872">
              <a:buClr>
                <a:srgbClr val="41225D"/>
              </a:buClr>
              <a:buSzPct val="100000"/>
              <a:buFont typeface="Arial"/>
              <a:buChar char="•"/>
            </a:pPr>
            <a:r>
              <a:rPr lang="en-GB" sz="1100" smtClean="0">
                <a:latin typeface="Tahoma"/>
                <a:cs typeface="Arial"/>
              </a:rPr>
              <a:t>Anwendungsoffenheit für CSTA / TAPI</a:t>
            </a: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10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GB" sz="110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OmniSwitch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-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GB" sz="1100" dirty="0" smtClean="0">
                <a:latin typeface="Tahoma"/>
              </a:rPr>
              <a:t> </a:t>
            </a:r>
            <a:br>
              <a:rPr lang="en-GB" sz="1100" dirty="0" smtClean="0">
                <a:latin typeface="Tahoma"/>
              </a:rPr>
            </a:b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OmniAccess-Infrastruktur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59396" name="Rectangle 201"/>
          <p:cNvSpPr>
            <a:spLocks noChangeArrowheads="1"/>
          </p:cNvSpPr>
          <p:nvPr/>
        </p:nvSpPr>
        <p:spPr bwMode="auto">
          <a:xfrm>
            <a:off x="6302375" y="1552575"/>
            <a:ext cx="2573338" cy="225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</a:pPr>
            <a:r>
              <a:rPr lang="en-GB" sz="1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	</a:t>
            </a:r>
            <a:r>
              <a:rPr lang="en-GB" sz="1600" b="1" u="sng" dirty="0" smtClean="0">
                <a:solidFill>
                  <a:srgbClr val="41225D"/>
                </a:solidFill>
                <a:latin typeface="Tahoma"/>
                <a:ea typeface="ＭＳ Ｐゴシック"/>
              </a:rPr>
              <a:t>VORTEILE</a:t>
            </a:r>
            <a:endParaRPr lang="en-GB" sz="1600" b="1" u="sng" dirty="0">
              <a:solidFill>
                <a:srgbClr val="41225D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Geringere</a:t>
            </a:r>
            <a:r>
              <a:rPr lang="en-GB" sz="1400" dirty="0" smtClean="0">
                <a:latin typeface="Tahoma"/>
              </a:rPr>
              <a:t> </a:t>
            </a:r>
            <a:br>
              <a:rPr lang="en-GB" sz="1400" dirty="0" smtClean="0">
                <a:latin typeface="Tahoma"/>
              </a:rPr>
            </a:b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Kommunikationskosten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Einheitliche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Verkabelungsinfrastruktur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Sprache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Daten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Plug-and-Play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Transparenz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der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Telefoniedienste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pic>
        <p:nvPicPr>
          <p:cNvPr id="59397" name="Object 20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9250" y="1357313"/>
            <a:ext cx="56896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8" name="ZoneTexte 204"/>
          <p:cNvSpPr txBox="1">
            <a:spLocks noChangeArrowheads="1"/>
          </p:cNvSpPr>
          <p:nvPr/>
        </p:nvSpPr>
        <p:spPr bwMode="auto">
          <a:xfrm>
            <a:off x="4371975" y="1412876"/>
            <a:ext cx="984250" cy="311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fr-FR" sz="800" dirty="0" smtClean="0">
                <a:solidFill>
                  <a:srgbClr val="000000"/>
                </a:solidFill>
                <a:latin typeface="Tahoma"/>
                <a:ea typeface="ＭＳ Ｐゴシック"/>
              </a:rPr>
              <a:t>IP-</a:t>
            </a:r>
            <a:r>
              <a:rPr lang="fr-FR" sz="8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Netzwerk</a:t>
            </a:r>
            <a:r>
              <a:rPr lang="fr-FR" sz="800" dirty="0" smtClean="0">
                <a:latin typeface="Tahoma"/>
              </a:rPr>
              <a:t> </a:t>
            </a:r>
            <a:r>
              <a:rPr lang="fr-FR" sz="8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eines</a:t>
            </a:r>
            <a:r>
              <a:rPr lang="fr-FR" sz="800" dirty="0" smtClean="0">
                <a:latin typeface="Tahoma"/>
              </a:rPr>
              <a:t> </a:t>
            </a:r>
            <a:r>
              <a:rPr lang="fr-FR" sz="8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öffentlichen</a:t>
            </a:r>
            <a:r>
              <a:rPr lang="fr-FR" sz="800" dirty="0" smtClean="0">
                <a:solidFill>
                  <a:srgbClr val="000000"/>
                </a:solidFill>
                <a:latin typeface="Tahoma"/>
                <a:ea typeface="ＭＳ Ｐゴシック"/>
              </a:rPr>
              <a:t> </a:t>
            </a:r>
            <a:r>
              <a:rPr lang="fr-FR" sz="8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Telefonnetzbetreibers</a:t>
            </a:r>
            <a:endParaRPr lang="fr-FR" sz="8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59399" name="Rectangle 205"/>
          <p:cNvSpPr>
            <a:spLocks noChangeArrowheads="1"/>
          </p:cNvSpPr>
          <p:nvPr/>
        </p:nvSpPr>
        <p:spPr bwMode="auto">
          <a:xfrm>
            <a:off x="403225" y="2644775"/>
            <a:ext cx="0" cy="274638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SzPct val="150000"/>
              <a:buFont typeface="Wingdings" pitchFamily="2" charset="2"/>
              <a:buNone/>
            </a:pPr>
            <a:endParaRPr lang="fr-FR">
              <a:latin typeface="Tahoma" pitchFamily="34" charset="0"/>
            </a:endParaRPr>
          </a:p>
        </p:txBody>
      </p:sp>
      <p:pic>
        <p:nvPicPr>
          <p:cNvPr id="59400" name="Picture 20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84713" y="1858963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01" name="ZoneTexte 204"/>
          <p:cNvSpPr txBox="1">
            <a:spLocks noChangeArrowheads="1"/>
          </p:cNvSpPr>
          <p:nvPr/>
        </p:nvSpPr>
        <p:spPr bwMode="auto">
          <a:xfrm>
            <a:off x="1276350" y="1495425"/>
            <a:ext cx="749300" cy="311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fr-FR" sz="800" dirty="0" smtClean="0">
                <a:solidFill>
                  <a:srgbClr val="000000"/>
                </a:solidFill>
                <a:latin typeface="Tahoma"/>
                <a:ea typeface="ＭＳ Ｐゴシック"/>
              </a:rPr>
              <a:t>IP</a:t>
            </a:r>
            <a:r>
              <a:rPr lang="fr-FR" sz="800" dirty="0" smtClean="0">
                <a:latin typeface="Tahoma"/>
              </a:rPr>
              <a:t> </a:t>
            </a:r>
            <a:r>
              <a:rPr lang="fr-FR" sz="8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Private</a:t>
            </a:r>
            <a:r>
              <a:rPr lang="fr-FR" sz="800" dirty="0" smtClean="0">
                <a:latin typeface="Tahoma"/>
              </a:rPr>
              <a:t> </a:t>
            </a:r>
            <a:r>
              <a:rPr lang="fr-FR" sz="800" dirty="0" smtClean="0">
                <a:solidFill>
                  <a:srgbClr val="000000"/>
                </a:solidFill>
                <a:latin typeface="Tahoma"/>
                <a:ea typeface="ＭＳ Ｐゴシック"/>
              </a:rPr>
              <a:t>Networking</a:t>
            </a:r>
            <a:endParaRPr lang="fr-FR" sz="8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cxnSp>
        <p:nvCxnSpPr>
          <p:cNvPr id="217" name="Straight Connector 216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rgbClr val="41225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403" name="Title 2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IP-NETZWERK</a:t>
            </a:r>
            <a:endParaRPr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59405" name="Rectangle 42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41225D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41225D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41225D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41225D"/>
              </a:solidFill>
              <a:latin typeface="Tahoma"/>
              <a:ea typeface="ＭＳ Ｐゴシック"/>
            </a:endParaRPr>
          </a:p>
        </p:txBody>
      </p:sp>
      <p:sp>
        <p:nvSpPr>
          <p:cNvPr id="59406" name="Rectangle 41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3" name="Rectangle 417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4" name="Rectangle 40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6" name="Rectangle 408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59410" name="Rectangle 410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59411" name="Rectangle 40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0" name="Rectangle 413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ide no 47.png"/>
          <p:cNvPicPr preferRelativeResize="0"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830" y="1481328"/>
            <a:ext cx="5799428" cy="2194560"/>
          </a:xfrm>
          <a:prstGeom prst="rect">
            <a:avLst/>
          </a:prstGeom>
        </p:spPr>
      </p:pic>
      <p:sp>
        <p:nvSpPr>
          <p:cNvPr id="60418" name="Rectangle 193"/>
          <p:cNvSpPr>
            <a:spLocks noChangeArrowheads="1"/>
          </p:cNvSpPr>
          <p:nvPr/>
        </p:nvSpPr>
        <p:spPr bwMode="auto">
          <a:xfrm>
            <a:off x="3027363" y="4092575"/>
            <a:ext cx="3149600" cy="1192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41225D"/>
                </a:solidFill>
                <a:latin typeface="Tahoma"/>
                <a:ea typeface="ＭＳ Ｐゴシック"/>
              </a:rPr>
              <a:t>ZUSATZOPTIONEN</a:t>
            </a:r>
            <a:endParaRPr lang="en-GB" sz="1400" b="1" u="sng" dirty="0">
              <a:solidFill>
                <a:srgbClr val="41225D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Alcatel-Lucent  </a:t>
            </a:r>
            <a:r>
              <a:rPr lang="en-GB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OmniTouch</a:t>
            </a:r>
            <a:r>
              <a:rPr lang="en-GB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 8082 My IC Phone</a:t>
            </a: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it-IT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it-IT" sz="1100" dirty="0" smtClean="0">
                <a:latin typeface="Tahoma"/>
              </a:rPr>
              <a:t> </a:t>
            </a:r>
            <a:r>
              <a:rPr lang="it-IT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IP</a:t>
            </a:r>
            <a:r>
              <a:rPr lang="it-IT" sz="1100" dirty="0" smtClean="0">
                <a:latin typeface="Tahoma"/>
              </a:rPr>
              <a:t> </a:t>
            </a:r>
            <a:r>
              <a:rPr lang="it-IT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Touch-Telefone</a:t>
            </a:r>
            <a:r>
              <a:rPr lang="it-IT" sz="1100" dirty="0" smtClean="0">
                <a:latin typeface="Tahoma"/>
              </a:rPr>
              <a:t> </a:t>
            </a:r>
            <a:r>
              <a:rPr lang="it-IT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der</a:t>
            </a:r>
            <a:r>
              <a:rPr lang="it-IT" sz="1100" dirty="0" smtClean="0">
                <a:latin typeface="Tahoma"/>
              </a:rPr>
              <a:t> </a:t>
            </a:r>
            <a:r>
              <a:rPr lang="it-IT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Serie</a:t>
            </a:r>
            <a:r>
              <a:rPr lang="it-IT" sz="1100" dirty="0" smtClean="0">
                <a:latin typeface="Tahoma"/>
              </a:rPr>
              <a:t> </a:t>
            </a:r>
            <a:r>
              <a:rPr lang="it-IT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8</a:t>
            </a:r>
            <a:r>
              <a:rPr lang="en-GB" sz="1100" dirty="0" smtClean="0">
                <a:latin typeface="Tahoma" pitchFamily="34" charset="0"/>
              </a:rPr>
              <a:t> </a:t>
            </a:r>
            <a:endParaRPr lang="en-GB" sz="1100" dirty="0">
              <a:latin typeface="Tahoma" pitchFamily="34" charset="0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PIMphony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IP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Media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OmniSwitch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-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GB" sz="1100" dirty="0" smtClean="0">
                <a:latin typeface="Tahoma"/>
              </a:rPr>
              <a:t> </a:t>
            </a:r>
            <a:br>
              <a:rPr lang="en-GB" sz="1100" dirty="0" smtClean="0">
                <a:latin typeface="Tahoma"/>
              </a:rPr>
            </a:b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OmniAccess-Infrastruktur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0419" name="Rectangle 194"/>
          <p:cNvSpPr>
            <a:spLocks noChangeArrowheads="1"/>
          </p:cNvSpPr>
          <p:nvPr/>
        </p:nvSpPr>
        <p:spPr bwMode="auto">
          <a:xfrm>
            <a:off x="6365875" y="1774825"/>
            <a:ext cx="2554288" cy="2039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</a:pPr>
            <a:r>
              <a:rPr lang="en-GB" sz="1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	</a:t>
            </a:r>
            <a:r>
              <a:rPr lang="en-GB" sz="1600" b="1" u="sng" dirty="0" smtClean="0">
                <a:solidFill>
                  <a:srgbClr val="41225D"/>
                </a:solidFill>
                <a:latin typeface="Tahoma"/>
                <a:ea typeface="ＭＳ Ｐゴシック"/>
              </a:rPr>
              <a:t>VORTEILE</a:t>
            </a:r>
            <a:endParaRPr lang="en-GB" sz="1600" b="1" u="sng" dirty="0">
              <a:solidFill>
                <a:srgbClr val="41225D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Umfassende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Telefoniedienste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Ständig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in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Verbindung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Ihrem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Unternehmen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Kostengünstige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Fernverbindung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Sichere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Fernverbindung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cxnSp>
        <p:nvCxnSpPr>
          <p:cNvPr id="60421" name="Connecteur droit 205"/>
          <p:cNvCxnSpPr>
            <a:cxnSpLocks noChangeShapeType="1"/>
          </p:cNvCxnSpPr>
          <p:nvPr/>
        </p:nvCxnSpPr>
        <p:spPr bwMode="auto">
          <a:xfrm rot="16200000" flipH="1">
            <a:off x="1587500" y="3113088"/>
            <a:ext cx="266700" cy="266700"/>
          </a:xfrm>
          <a:prstGeom prst="line">
            <a:avLst/>
          </a:prstGeom>
          <a:noFill/>
          <a:ln w="9525">
            <a:solidFill>
              <a:srgbClr val="00B050"/>
            </a:solidFill>
            <a:round/>
            <a:headEnd/>
            <a:tailEnd/>
          </a:ln>
        </p:spPr>
      </p:cxnSp>
      <p:pic>
        <p:nvPicPr>
          <p:cNvPr id="60422" name="Picture 20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78013" y="2432050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3" name="Picture 20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59113" y="2489200"/>
            <a:ext cx="428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4" name="Rectangle 208"/>
          <p:cNvSpPr>
            <a:spLocks noChangeArrowheads="1"/>
          </p:cNvSpPr>
          <p:nvPr/>
        </p:nvSpPr>
        <p:spPr bwMode="auto">
          <a:xfrm>
            <a:off x="1511300" y="3065463"/>
            <a:ext cx="447675" cy="400050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buSzPct val="150000"/>
              <a:buFont typeface="Wingdings" pitchFamily="2" charset="2"/>
              <a:buNone/>
            </a:pPr>
            <a:endParaRPr lang="fr-FR">
              <a:latin typeface="Tahoma" pitchFamily="34" charset="0"/>
            </a:endParaRPr>
          </a:p>
        </p:txBody>
      </p:sp>
      <p:sp>
        <p:nvSpPr>
          <p:cNvPr id="60425" name="Rectangle 193"/>
          <p:cNvSpPr>
            <a:spLocks noChangeArrowheads="1"/>
          </p:cNvSpPr>
          <p:nvPr/>
        </p:nvSpPr>
        <p:spPr bwMode="auto">
          <a:xfrm>
            <a:off x="354013" y="4092575"/>
            <a:ext cx="2565400" cy="515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41225D"/>
                </a:solidFill>
                <a:latin typeface="Tahoma"/>
                <a:ea typeface="ＭＳ Ｐゴシック"/>
              </a:rPr>
              <a:t>BASISLÖSUNGEN</a:t>
            </a:r>
            <a:endParaRPr lang="en-GB" sz="1400" b="1" u="sng" dirty="0">
              <a:solidFill>
                <a:srgbClr val="41225D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OmniPCX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Office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RCE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cxnSp>
        <p:nvCxnSpPr>
          <p:cNvPr id="217" name="Straight Connector 216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rgbClr val="41225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427" name="Title 2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>
                <a:solidFill>
                  <a:srgbClr val="000000"/>
                </a:solidFill>
                <a:latin typeface="Tahoma"/>
                <a:ea typeface="ＭＳ Ｐゴシック"/>
              </a:rPr>
              <a:t>ENTFERNTER</a:t>
            </a:r>
            <a:r>
              <a:rPr lang="en-GB" smtClean="0">
                <a:latin typeface="Tahoma"/>
              </a:rPr>
              <a:t> </a:t>
            </a:r>
            <a:r>
              <a:rPr lang="en-GB" smtClean="0">
                <a:solidFill>
                  <a:srgbClr val="000000"/>
                </a:solidFill>
                <a:latin typeface="Tahoma"/>
                <a:ea typeface="ＭＳ Ｐゴシック"/>
              </a:rPr>
              <a:t>STANDORT</a:t>
            </a:r>
            <a:r>
              <a:rPr lang="en-GB" smtClean="0">
                <a:latin typeface="Tahoma"/>
              </a:rPr>
              <a:t> </a:t>
            </a:r>
            <a:r>
              <a:rPr lang="en-GB" smtClean="0">
                <a:solidFill>
                  <a:srgbClr val="000000"/>
                </a:solidFill>
                <a:latin typeface="Tahoma"/>
                <a:ea typeface="ＭＳ Ｐゴシック"/>
              </a:rPr>
              <a:t>ODER</a:t>
            </a:r>
            <a:r>
              <a:rPr lang="en-GB" smtClean="0">
                <a:latin typeface="Tahoma"/>
              </a:rPr>
              <a:t/>
            </a:r>
            <a:br>
              <a:rPr lang="en-GB" smtClean="0">
                <a:latin typeface="Tahoma"/>
              </a:rPr>
            </a:br>
            <a:r>
              <a:rPr lang="en-GB" smtClean="0">
                <a:solidFill>
                  <a:srgbClr val="000000"/>
                </a:solidFill>
                <a:latin typeface="Tahoma"/>
                <a:ea typeface="ＭＳ Ｐゴシック"/>
              </a:rPr>
              <a:t>TELEARBEITER</a:t>
            </a:r>
            <a:endParaRPr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0428" name="Rectangle 41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60429" name="Rectangle 42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41225D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41225D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41225D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41225D"/>
              </a:solidFill>
              <a:latin typeface="Tahoma"/>
              <a:ea typeface="ＭＳ Ｐゴシック"/>
            </a:endParaRPr>
          </a:p>
        </p:txBody>
      </p:sp>
      <p:sp>
        <p:nvSpPr>
          <p:cNvPr id="60430" name="Rectangle 41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3" name="Rectangle 41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4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6" name="Rectangle 408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60434" name="Rectangle 41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60435" name="Rectangle 40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328615" y="2120348"/>
            <a:ext cx="507999" cy="5367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5" name="Picture 47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25899" y="2186608"/>
            <a:ext cx="503583" cy="43886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13" descr="Untitled-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6938" y="1571753"/>
            <a:ext cx="46323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Rectangle 193"/>
          <p:cNvSpPr>
            <a:spLocks noChangeArrowheads="1"/>
          </p:cNvSpPr>
          <p:nvPr/>
        </p:nvSpPr>
        <p:spPr bwMode="auto">
          <a:xfrm>
            <a:off x="6669078" y="3851898"/>
            <a:ext cx="2444750" cy="1167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41225D"/>
                </a:solidFill>
                <a:latin typeface="Tahoma"/>
                <a:ea typeface="ＭＳ Ｐゴシック"/>
              </a:rPr>
              <a:t>ZUSATZOPTIONEN</a:t>
            </a:r>
            <a:endParaRPr lang="en-GB" sz="1400" b="1" u="sng" dirty="0">
              <a:solidFill>
                <a:srgbClr val="41225D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Externe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Notstromversorgung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Ethernet-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Glasfaser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-Transceiver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100Base-FX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1000Base-SX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1000Base-LX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1444" name="Rectangle 196"/>
          <p:cNvSpPr>
            <a:spLocks noChangeArrowheads="1"/>
          </p:cNvSpPr>
          <p:nvPr/>
        </p:nvSpPr>
        <p:spPr bwMode="auto">
          <a:xfrm>
            <a:off x="5781674" y="1100265"/>
            <a:ext cx="3133725" cy="2639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</a:pPr>
            <a:r>
              <a:rPr lang="en-GB" sz="1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	</a:t>
            </a:r>
            <a:r>
              <a:rPr lang="en-GB" sz="1600" b="1" u="sng" dirty="0" smtClean="0">
                <a:solidFill>
                  <a:srgbClr val="41225D"/>
                </a:solidFill>
                <a:latin typeface="Tahoma"/>
                <a:ea typeface="ＭＳ Ｐゴシック"/>
              </a:rPr>
              <a:t>VORTEILE</a:t>
            </a:r>
            <a:endParaRPr lang="en-GB" sz="1600" b="1" u="sng" dirty="0">
              <a:solidFill>
                <a:srgbClr val="41225D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Kostengünstige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Einstiegslösung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erweitertem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Funktionsumfang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Keine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lokale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Stromversorgung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IP-Telefone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erforderlich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Perfekte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IP-Telefonielösung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kleine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mittlere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Unternehmen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spcAft>
                <a:spcPts val="3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GB" sz="12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QoS</a:t>
            </a:r>
            <a:endParaRPr lang="en-GB" sz="12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spcAft>
                <a:spcPts val="3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Einfache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Installation</a:t>
            </a:r>
            <a:r>
              <a:rPr lang="de-DE" sz="1200" dirty="0" smtClean="0">
                <a:latin typeface="Tahoma"/>
              </a:rPr>
              <a:t> </a:t>
            </a:r>
            <a:br>
              <a:rPr lang="de-DE" sz="1200" dirty="0" smtClean="0">
                <a:latin typeface="Tahoma"/>
              </a:rPr>
            </a:b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(Einzel-LAN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200" dirty="0" smtClean="0">
                <a:latin typeface="Tahoma"/>
              </a:rPr>
              <a:t> </a:t>
            </a:r>
            <a:r>
              <a:rPr lang="de-DE" sz="1200" dirty="0" smtClean="0">
                <a:solidFill>
                  <a:srgbClr val="000000"/>
                </a:solidFill>
                <a:latin typeface="Tahoma"/>
                <a:ea typeface="ＭＳ Ｐゴシック"/>
              </a:rPr>
              <a:t>DHCP)</a:t>
            </a:r>
            <a:endParaRPr lang="en-GB" sz="12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spcAft>
                <a:spcPts val="3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GB" sz="12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Einfache</a:t>
            </a:r>
            <a:r>
              <a:rPr lang="en-GB" sz="1200" dirty="0" smtClean="0">
                <a:latin typeface="Tahoma"/>
              </a:rPr>
              <a:t> </a:t>
            </a:r>
            <a:r>
              <a:rPr lang="en-GB" sz="12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Verwaltung</a:t>
            </a:r>
            <a:endParaRPr lang="en-GB" sz="12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1445" name="Rectangle 275"/>
          <p:cNvSpPr>
            <a:spLocks noChangeArrowheads="1"/>
          </p:cNvSpPr>
          <p:nvPr/>
        </p:nvSpPr>
        <p:spPr bwMode="auto">
          <a:xfrm>
            <a:off x="3516668" y="4107485"/>
            <a:ext cx="3228009" cy="913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US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Alcatel-Lucent </a:t>
            </a:r>
            <a:r>
              <a:rPr lang="en-US" sz="11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OmniSwitch</a:t>
            </a:r>
            <a:r>
              <a:rPr lang="en-US" sz="11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 6450</a:t>
            </a:r>
            <a:r>
              <a:rPr lang="en-US" sz="1100" b="1" strike="sngStrike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 </a:t>
            </a:r>
            <a:r>
              <a:rPr 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/>
            </a:r>
            <a:br>
              <a:rPr 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</a:br>
            <a:r>
              <a:rPr 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Gigabit LAN Switch:</a:t>
            </a: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10, 24 </a:t>
            </a:r>
            <a:r>
              <a:rPr lang="en-US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oder</a:t>
            </a:r>
            <a:r>
              <a:rPr 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 48 Ports,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ohne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PoE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PoE</a:t>
            </a:r>
            <a:endParaRPr lang="en-US" sz="1100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</a:endParaRP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</a:rPr>
              <a:t>Level 2+ Gigabit</a:t>
            </a: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US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Bis</a:t>
            </a:r>
            <a:r>
              <a:rPr 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11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zu</a:t>
            </a:r>
            <a:r>
              <a:rPr lang="en-US" sz="11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10G-Stacking</a:t>
            </a:r>
            <a:endParaRPr lang="en-US" sz="1100" dirty="0">
              <a:solidFill>
                <a:schemeClr val="tx1">
                  <a:lumMod val="95000"/>
                  <a:lumOff val="5000"/>
                </a:schemeClr>
              </a:solidFill>
              <a:latin typeface="Tahoma"/>
              <a:ea typeface="ＭＳ Ｐゴシック"/>
            </a:endParaRPr>
          </a:p>
        </p:txBody>
      </p:sp>
      <p:cxnSp>
        <p:nvCxnSpPr>
          <p:cNvPr id="213" name="Connecteur droit 212"/>
          <p:cNvCxnSpPr>
            <a:cxnSpLocks noChangeShapeType="1"/>
          </p:cNvCxnSpPr>
          <p:nvPr/>
        </p:nvCxnSpPr>
        <p:spPr bwMode="auto">
          <a:xfrm flipV="1">
            <a:off x="1562100" y="2092453"/>
            <a:ext cx="1879600" cy="13970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</p:cxnSp>
      <p:cxnSp>
        <p:nvCxnSpPr>
          <p:cNvPr id="216" name="Connecteur droit 215"/>
          <p:cNvCxnSpPr>
            <a:cxnSpLocks noChangeShapeType="1"/>
          </p:cNvCxnSpPr>
          <p:nvPr/>
        </p:nvCxnSpPr>
        <p:spPr bwMode="auto">
          <a:xfrm>
            <a:off x="1562100" y="2067053"/>
            <a:ext cx="1841500" cy="24130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</p:cxnSp>
      <p:sp>
        <p:nvSpPr>
          <p:cNvPr id="61448" name="Freeform 216"/>
          <p:cNvSpPr>
            <a:spLocks/>
          </p:cNvSpPr>
          <p:nvPr/>
        </p:nvSpPr>
        <p:spPr bwMode="auto">
          <a:xfrm>
            <a:off x="1436688" y="1435228"/>
            <a:ext cx="2200275" cy="974725"/>
          </a:xfrm>
          <a:custGeom>
            <a:avLst/>
            <a:gdLst>
              <a:gd name="T0" fmla="*/ 2147483647 w 1386"/>
              <a:gd name="T1" fmla="*/ 2147483647 h 614"/>
              <a:gd name="T2" fmla="*/ 0 w 1386"/>
              <a:gd name="T3" fmla="*/ 2147483647 h 614"/>
              <a:gd name="T4" fmla="*/ 0 w 1386"/>
              <a:gd name="T5" fmla="*/ 2147483647 h 614"/>
              <a:gd name="T6" fmla="*/ 2147483647 w 1386"/>
              <a:gd name="T7" fmla="*/ 2147483647 h 614"/>
              <a:gd name="T8" fmla="*/ 2147483647 w 1386"/>
              <a:gd name="T9" fmla="*/ 2147483647 h 614"/>
              <a:gd name="T10" fmla="*/ 2147483647 w 1386"/>
              <a:gd name="T11" fmla="*/ 2147483647 h 614"/>
              <a:gd name="T12" fmla="*/ 2147483647 w 1386"/>
              <a:gd name="T13" fmla="*/ 2147483647 h 614"/>
              <a:gd name="T14" fmla="*/ 2147483647 w 1386"/>
              <a:gd name="T15" fmla="*/ 0 h 614"/>
              <a:gd name="T16" fmla="*/ 2147483647 w 1386"/>
              <a:gd name="T17" fmla="*/ 2147483647 h 6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386"/>
              <a:gd name="T28" fmla="*/ 0 h 614"/>
              <a:gd name="T29" fmla="*/ 1386 w 1386"/>
              <a:gd name="T30" fmla="*/ 614 h 61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386" h="614">
                <a:moveTo>
                  <a:pt x="443" y="19"/>
                </a:moveTo>
                <a:lnTo>
                  <a:pt x="0" y="405"/>
                </a:lnTo>
                <a:lnTo>
                  <a:pt x="0" y="576"/>
                </a:lnTo>
                <a:lnTo>
                  <a:pt x="1247" y="614"/>
                </a:lnTo>
                <a:lnTo>
                  <a:pt x="1386" y="348"/>
                </a:lnTo>
                <a:lnTo>
                  <a:pt x="1386" y="234"/>
                </a:lnTo>
                <a:lnTo>
                  <a:pt x="1228" y="82"/>
                </a:lnTo>
                <a:lnTo>
                  <a:pt x="880" y="0"/>
                </a:lnTo>
                <a:lnTo>
                  <a:pt x="443" y="1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61449" name="Picture 279" descr="D:\Documents and Settings\cerny1\My Documents\SMB\2008 OCS\Sales Companion\6400-24 lft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49388" y="1867028"/>
            <a:ext cx="21129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0" name="Text Box 280"/>
          <p:cNvSpPr txBox="1">
            <a:spLocks noChangeArrowheads="1"/>
          </p:cNvSpPr>
          <p:nvPr/>
        </p:nvSpPr>
        <p:spPr bwMode="auto">
          <a:xfrm>
            <a:off x="330200" y="2141665"/>
            <a:ext cx="1287463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SzPct val="150000"/>
              <a:buFont typeface="Wingdings" pitchFamily="2" charset="2"/>
              <a:buNone/>
            </a:pPr>
            <a:r>
              <a:rPr lang="fr-FR" sz="1000" smtClean="0">
                <a:solidFill>
                  <a:srgbClr val="000000"/>
                </a:solidFill>
                <a:latin typeface="Verdana"/>
                <a:ea typeface="ＭＳ Ｐゴシック"/>
              </a:rPr>
              <a:t>OmniSwitch</a:t>
            </a:r>
            <a:r>
              <a:rPr lang="fr-FR" sz="1000" smtClean="0">
                <a:latin typeface="Verdana"/>
              </a:rPr>
              <a:t> </a:t>
            </a:r>
            <a:r>
              <a:rPr lang="fr-FR" sz="1000" smtClean="0">
                <a:solidFill>
                  <a:srgbClr val="000000"/>
                </a:solidFill>
                <a:latin typeface="Verdana"/>
                <a:ea typeface="ＭＳ Ｐゴシック"/>
              </a:rPr>
              <a:t>6400</a:t>
            </a:r>
            <a:endParaRPr lang="fr-FR" sz="1000">
              <a:solidFill>
                <a:srgbClr val="000000"/>
              </a:solidFill>
              <a:latin typeface="Verdana"/>
              <a:ea typeface="ＭＳ Ｐゴシック"/>
            </a:endParaRPr>
          </a:p>
        </p:txBody>
      </p:sp>
      <p:sp>
        <p:nvSpPr>
          <p:cNvPr id="61451" name="Text Box 280"/>
          <p:cNvSpPr txBox="1">
            <a:spLocks noChangeArrowheads="1"/>
          </p:cNvSpPr>
          <p:nvPr/>
        </p:nvSpPr>
        <p:spPr bwMode="auto">
          <a:xfrm>
            <a:off x="330200" y="1643190"/>
            <a:ext cx="1287463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SzPct val="150000"/>
              <a:buFont typeface="Wingdings" pitchFamily="2" charset="2"/>
              <a:buNone/>
            </a:pPr>
            <a:r>
              <a:rPr lang="fr-FR" sz="1000" smtClean="0">
                <a:solidFill>
                  <a:srgbClr val="000000"/>
                </a:solidFill>
                <a:latin typeface="Verdana"/>
                <a:ea typeface="ＭＳ Ｐゴシック"/>
              </a:rPr>
              <a:t>OmniSwitch</a:t>
            </a:r>
            <a:r>
              <a:rPr lang="fr-FR" sz="1000" smtClean="0">
                <a:latin typeface="Verdana"/>
              </a:rPr>
              <a:t> </a:t>
            </a:r>
            <a:r>
              <a:rPr lang="fr-FR" sz="1000" smtClean="0">
                <a:solidFill>
                  <a:srgbClr val="000000"/>
                </a:solidFill>
                <a:latin typeface="Verdana"/>
                <a:ea typeface="ＭＳ Ｐゴシック"/>
              </a:rPr>
              <a:t>6250</a:t>
            </a:r>
            <a:endParaRPr lang="fr-FR" sz="1000">
              <a:solidFill>
                <a:srgbClr val="000000"/>
              </a:solidFill>
              <a:latin typeface="Verdana"/>
              <a:ea typeface="ＭＳ Ｐゴシック"/>
            </a:endParaRPr>
          </a:p>
        </p:txBody>
      </p:sp>
      <p:pic>
        <p:nvPicPr>
          <p:cNvPr id="61452" name="Picture 224" descr="625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8338" y="1443165"/>
            <a:ext cx="1535112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3" name="Rectangle 275"/>
          <p:cNvSpPr>
            <a:spLocks noChangeArrowheads="1"/>
          </p:cNvSpPr>
          <p:nvPr/>
        </p:nvSpPr>
        <p:spPr bwMode="auto">
          <a:xfrm>
            <a:off x="211017" y="3851898"/>
            <a:ext cx="3602892" cy="2814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41225D"/>
                </a:solidFill>
                <a:latin typeface="Tahoma"/>
                <a:ea typeface="ＭＳ Ｐゴシック"/>
              </a:rPr>
              <a:t>BASISLÖSUNGEN</a:t>
            </a:r>
            <a:endParaRPr lang="en-GB" sz="1400" b="1" u="sng" dirty="0">
              <a:solidFill>
                <a:srgbClr val="41225D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US" sz="1100" b="1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US" sz="1100" b="1" dirty="0" smtClean="0">
                <a:latin typeface="Tahoma"/>
              </a:rPr>
              <a:t> </a:t>
            </a:r>
            <a:r>
              <a:rPr lang="en-US" sz="1100" b="1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OmniSwitch</a:t>
            </a:r>
            <a:r>
              <a:rPr lang="en-US" sz="1100" b="1" dirty="0" smtClean="0">
                <a:latin typeface="Tahoma"/>
              </a:rPr>
              <a:t> </a:t>
            </a:r>
            <a:r>
              <a:rPr lang="en-US" sz="1100" b="1" dirty="0" smtClean="0">
                <a:solidFill>
                  <a:srgbClr val="000000"/>
                </a:solidFill>
                <a:latin typeface="Tahoma"/>
                <a:ea typeface="ＭＳ Ｐゴシック"/>
              </a:rPr>
              <a:t>6250</a:t>
            </a:r>
            <a:r>
              <a:rPr lang="en-US" sz="1100" b="1" dirty="0" smtClean="0">
                <a:latin typeface="Tahoma"/>
              </a:rPr>
              <a:t> </a:t>
            </a:r>
            <a:br>
              <a:rPr lang="en-US" sz="1100" b="1" dirty="0" smtClean="0">
                <a:latin typeface="Tahoma"/>
              </a:rPr>
            </a:b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Fast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Ethernet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Switch: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24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oder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48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Ports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Stapelkonfiguration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bis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8</a:t>
            </a:r>
            <a:r>
              <a:rPr lang="de-DE" sz="1100" dirty="0" smtClean="0">
                <a:latin typeface="Tahoma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Einheiten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einem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virtuellen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Gehäuse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Stapelbare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Layer</a:t>
            </a:r>
            <a:r>
              <a:rPr lang="en-US" sz="1100" dirty="0" smtClean="0">
                <a:latin typeface="Tahoma"/>
              </a:rPr>
              <a:t> 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2+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Fast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Ethernet-Gigabit-Ports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24/48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Ports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ohne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PoE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PoE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2.5G-Stacking</a:t>
            </a: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endParaRPr lang="en-US" sz="1100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US" sz="1100" b="1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US" sz="1100" b="1" dirty="0" smtClean="0">
                <a:latin typeface="Tahoma"/>
              </a:rPr>
              <a:t> </a:t>
            </a:r>
            <a:r>
              <a:rPr lang="en-US" sz="1100" b="1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OmniSwitch</a:t>
            </a:r>
            <a:r>
              <a:rPr lang="en-US" sz="1100" b="1" dirty="0" smtClean="0">
                <a:latin typeface="Tahoma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ahoma"/>
                <a:ea typeface="ＭＳ Ｐゴシック"/>
              </a:rPr>
              <a:t>6400</a:t>
            </a:r>
            <a:r>
              <a:rPr lang="en-US" sz="1100" b="1" dirty="0" smtClean="0">
                <a:latin typeface="Tahoma"/>
              </a:rPr>
              <a:t> </a:t>
            </a:r>
            <a:r>
              <a:rPr lang="en-US" sz="1100" dirty="0" smtClean="0">
                <a:latin typeface="Tahoma"/>
              </a:rPr>
              <a:t/>
            </a:r>
            <a:br>
              <a:rPr lang="en-US" sz="1100" dirty="0" smtClean="0">
                <a:latin typeface="Tahoma"/>
              </a:rPr>
            </a:b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Gigabit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LAN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Switch:</a:t>
            </a: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24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oder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48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Ports</a:t>
            </a:r>
            <a:r>
              <a:rPr lang="en-US" sz="1100" dirty="0" smtClean="0">
                <a:latin typeface="Tahoma" pitchFamily="34" charset="0"/>
              </a:rPr>
              <a:t>,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ohne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PoE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PoE</a:t>
            </a:r>
            <a:endParaRPr lang="en-US" sz="1100" dirty="0" smtClean="0">
              <a:solidFill>
                <a:schemeClr val="tx1">
                  <a:lumMod val="95000"/>
                  <a:lumOff val="5000"/>
                </a:schemeClr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Statisches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Routing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auf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Ebene</a:t>
            </a:r>
            <a:r>
              <a:rPr lang="de-DE" sz="1100" dirty="0" smtClean="0">
                <a:latin typeface="Tahoma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3,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Gbit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-Port</a:t>
            </a: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10G-Stacking</a:t>
            </a: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1454" name="Text Box 280"/>
          <p:cNvSpPr txBox="1">
            <a:spLocks noChangeArrowheads="1"/>
          </p:cNvSpPr>
          <p:nvPr/>
        </p:nvSpPr>
        <p:spPr bwMode="auto">
          <a:xfrm>
            <a:off x="3911600" y="2719515"/>
            <a:ext cx="1287463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SzPct val="150000"/>
              <a:buFont typeface="Wingdings" pitchFamily="2" charset="2"/>
              <a:buNone/>
            </a:pPr>
            <a:r>
              <a:rPr lang="en-US" sz="1000" dirty="0" smtClean="0">
                <a:solidFill>
                  <a:srgbClr val="000000"/>
                </a:solidFill>
                <a:latin typeface="Lucida Grande"/>
                <a:ea typeface="ＭＳ Ｐゴシック"/>
              </a:rPr>
              <a:t>IP</a:t>
            </a:r>
            <a:r>
              <a:rPr lang="en-US" sz="1000" dirty="0" smtClean="0">
                <a:latin typeface="Lucida Grande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Lucida Grande"/>
                <a:ea typeface="ＭＳ Ｐゴシック"/>
              </a:rPr>
              <a:t>Touch</a:t>
            </a:r>
            <a:r>
              <a:rPr lang="en-US" sz="1000" dirty="0" smtClean="0">
                <a:latin typeface="Lucida Grande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Lucida Grande"/>
                <a:ea typeface="ＭＳ Ｐゴシック"/>
              </a:rPr>
              <a:t>4038</a:t>
            </a:r>
            <a:r>
              <a:rPr lang="en-US" sz="1000" dirty="0" smtClean="0">
                <a:latin typeface="Lucida Grande"/>
              </a:rPr>
              <a:t> </a:t>
            </a:r>
            <a:r>
              <a:rPr lang="en-US" sz="1000" dirty="0" smtClean="0">
                <a:solidFill>
                  <a:srgbClr val="000000"/>
                </a:solidFill>
                <a:latin typeface="Lucida Grande"/>
                <a:ea typeface="ＭＳ Ｐゴシック"/>
              </a:rPr>
              <a:t>EE</a:t>
            </a:r>
            <a:r>
              <a:rPr lang="en-US" sz="1000" dirty="0" smtClean="0">
                <a:latin typeface="Lucida Grande"/>
              </a:rPr>
              <a:t> </a:t>
            </a:r>
            <a:endParaRPr lang="fr-FR" sz="1000" dirty="0">
              <a:latin typeface="Verdana" pitchFamily="34" charset="0"/>
            </a:endParaRPr>
          </a:p>
        </p:txBody>
      </p:sp>
      <p:cxnSp>
        <p:nvCxnSpPr>
          <p:cNvPr id="223" name="Straight Connector 222"/>
          <p:cNvCxnSpPr/>
          <p:nvPr/>
        </p:nvCxnSpPr>
        <p:spPr>
          <a:xfrm>
            <a:off x="307975" y="3847620"/>
            <a:ext cx="8537575" cy="1588"/>
          </a:xfrm>
          <a:prstGeom prst="line">
            <a:avLst/>
          </a:prstGeom>
          <a:ln>
            <a:solidFill>
              <a:srgbClr val="41225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56" name="Title 2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KONVERGENTE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IP-INFRASTRUKTUR</a:t>
            </a:r>
            <a:endParaRPr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1458" name="Rectangle 42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41225D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41225D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41225D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41225D"/>
              </a:solidFill>
              <a:latin typeface="Tahoma"/>
              <a:ea typeface="ＭＳ Ｐゴシック"/>
            </a:endParaRPr>
          </a:p>
        </p:txBody>
      </p:sp>
      <p:sp>
        <p:nvSpPr>
          <p:cNvPr id="61459" name="Rectangle 41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8" name="Rectangle 41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9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1" name="Rectangle 408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61463" name="Rectangle 41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61464" name="Rectangle 40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5" name="Rectangle 413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pic>
        <p:nvPicPr>
          <p:cNvPr id="26" name="Picture 3" descr="D:\Documents and Settings\boussel\My Documents\local_Alcatel\EPG\SMB\OCS 2012\Data\6450\images\OS6450-P10-rt.pn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2154225" y="1208646"/>
            <a:ext cx="880262" cy="394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 Box 280"/>
          <p:cNvSpPr txBox="1">
            <a:spLocks noChangeArrowheads="1"/>
          </p:cNvSpPr>
          <p:nvPr/>
        </p:nvSpPr>
        <p:spPr bwMode="auto">
          <a:xfrm>
            <a:off x="310322" y="1318512"/>
            <a:ext cx="12874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buSzPct val="150000"/>
              <a:buFont typeface="Wingdings" pitchFamily="2" charset="2"/>
              <a:buNone/>
            </a:pPr>
            <a:r>
              <a:rPr lang="fr-FR" sz="1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Verdana" pitchFamily="34" charset="0"/>
              </a:rPr>
              <a:t>OmniSwitch</a:t>
            </a:r>
            <a:r>
              <a:rPr lang="fr-FR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Verdana" pitchFamily="34" charset="0"/>
              </a:rPr>
              <a:t> </a:t>
            </a:r>
            <a:r>
              <a:rPr lang="fr-FR" sz="1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Verdana" pitchFamily="34" charset="0"/>
              </a:rPr>
              <a:t>6450</a:t>
            </a:r>
            <a:endParaRPr lang="fr-FR" sz="1000" dirty="0">
              <a:solidFill>
                <a:schemeClr val="tx1">
                  <a:lumMod val="95000"/>
                  <a:lumOff val="5000"/>
                </a:schemeClr>
              </a:solidFill>
              <a:latin typeface="Verdana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909392" y="1639877"/>
            <a:ext cx="1364974" cy="1219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/>
          <p:cNvSpPr/>
          <p:nvPr/>
        </p:nvSpPr>
        <p:spPr>
          <a:xfrm>
            <a:off x="675861" y="2408503"/>
            <a:ext cx="1470992" cy="1205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6" name="Picture 47"/>
          <p:cNvPicPr>
            <a:picLocks noChangeAspect="1" noChangeArrowheads="1"/>
          </p:cNvPicPr>
          <p:nvPr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72545" y="2113723"/>
            <a:ext cx="539821" cy="52670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37" name="Image 35" descr="MyICPhone_cam_bluetooth.JPG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4495768" y="1683025"/>
            <a:ext cx="679622" cy="566499"/>
          </a:xfrm>
          <a:prstGeom prst="rect">
            <a:avLst/>
          </a:prstGeom>
        </p:spPr>
      </p:pic>
      <p:pic>
        <p:nvPicPr>
          <p:cNvPr id="38" name="Image 37" descr="MyICPhone_cam_bluetooth.JPG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4449386" y="2365512"/>
            <a:ext cx="679622" cy="56649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39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6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KUNDEN-</a:t>
            </a: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00B2A9"/>
              </a:solidFill>
              <a:latin typeface="Tahoma"/>
              <a:ea typeface="ＭＳ Ｐゴシック"/>
            </a:endParaRPr>
          </a:p>
        </p:txBody>
      </p:sp>
      <p:sp>
        <p:nvSpPr>
          <p:cNvPr id="6156" name="Rectangle 40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7416" name="Rectangle 41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7418" name="Rectangle 41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6165" name="Rectangle 417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7420" name="Title 3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000000"/>
                </a:solidFill>
                <a:latin typeface="Tahoma"/>
                <a:ea typeface="ＭＳ Ｐゴシック"/>
              </a:rPr>
              <a:t>KUNDEN-</a:t>
            </a:r>
            <a:r>
              <a:rPr lang="en-US" dirty="0" smtClean="0">
                <a:latin typeface="Tahoma"/>
              </a:rPr>
              <a:t/>
            </a:r>
            <a:br>
              <a:rPr lang="en-US" dirty="0" smtClean="0">
                <a:latin typeface="Tahoma"/>
              </a:rPr>
            </a:br>
            <a:r>
              <a:rPr lang="en-US" dirty="0" smtClean="0">
                <a:solidFill>
                  <a:srgbClr val="000000"/>
                </a:solidFill>
                <a:latin typeface="Tahoma"/>
                <a:ea typeface="ＭＳ Ｐゴシック"/>
              </a:rPr>
              <a:t>BEGRÜSSUNG</a:t>
            </a:r>
            <a:endParaRPr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18" name="Text Placeholder 29"/>
          <p:cNvSpPr txBox="1">
            <a:spLocks/>
          </p:cNvSpPr>
          <p:nvPr/>
        </p:nvSpPr>
        <p:spPr bwMode="auto">
          <a:xfrm>
            <a:off x="246061" y="2448703"/>
            <a:ext cx="3436937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5720" tIns="0" rIns="0" bIns="0" numCol="1" anchor="t" anchorCtr="0" compatLnSpc="1">
            <a:prstTxWarp prst="textNoShape">
              <a:avLst/>
            </a:prstTxWarp>
          </a:bodyPr>
          <a:lstStyle/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rgbClr val="6639B7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GB" b="1" strike="noStrike" kern="1200" cap="none" spc="0" normalizeH="0" noProof="0" dirty="0" smtClean="0">
                <a:ln>
                  <a:noFill/>
                </a:ln>
                <a:solidFill>
                  <a:srgbClr val="00B2A9"/>
                </a:solidFill>
                <a:uLnTx/>
                <a:uFillTx/>
                <a:latin typeface="Tahoma"/>
                <a:ea typeface="ＭＳ Ｐゴシック"/>
                <a:cs typeface="+mn-cs"/>
              </a:rPr>
              <a:t>	UNSERE</a:t>
            </a:r>
            <a:r>
              <a:rPr kumimoji="0" lang="en-GB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2A9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GB" b="1" strike="noStrike" kern="1200" cap="none" spc="0" normalizeH="0" noProof="0" dirty="0" smtClean="0">
                <a:ln>
                  <a:noFill/>
                </a:ln>
                <a:solidFill>
                  <a:srgbClr val="00B2A9"/>
                </a:solidFill>
                <a:uLnTx/>
                <a:uFillTx/>
                <a:latin typeface="Tahoma"/>
                <a:ea typeface="ＭＳ Ｐゴシック"/>
                <a:cs typeface="+mn-cs"/>
              </a:rPr>
              <a:t>LÖSUNGEN</a:t>
            </a:r>
            <a:endParaRPr kumimoji="0" lang="en-GB" b="1" strike="noStrike" kern="1200" cap="none" spc="0" normalizeH="0" noProof="0" dirty="0" smtClean="0">
              <a:ln>
                <a:noFill/>
              </a:ln>
              <a:solidFill>
                <a:srgbClr val="00B2A9"/>
              </a:solidFill>
              <a:uLnTx/>
              <a:uFillTx/>
              <a:latin typeface="Tahoma"/>
              <a:ea typeface="ＭＳ Ｐゴシック"/>
              <a:cs typeface="+mj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600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Erweiterter</a:t>
            </a: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GB" sz="1600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Kommunikationsserver</a:t>
            </a:r>
            <a:endParaRPr kumimoji="0" lang="en-GB" sz="1600" strike="noStrike" kern="1200" cap="none" spc="0" normalizeH="0" noProof="0" dirty="0" smtClean="0">
              <a:ln>
                <a:noFill/>
              </a:ln>
              <a:solidFill>
                <a:srgbClr val="000000"/>
              </a:solidFill>
              <a:uLnTx/>
              <a:uFillTx/>
              <a:latin typeface="Tahoma"/>
              <a:ea typeface="ＭＳ Ｐゴシック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600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Begrüßungsansagen</a:t>
            </a:r>
            <a:endParaRPr kumimoji="0" lang="en-GB" sz="1600" strike="noStrike" kern="1200" cap="none" spc="0" normalizeH="0" noProof="0" dirty="0" smtClean="0">
              <a:ln>
                <a:noFill/>
              </a:ln>
              <a:solidFill>
                <a:srgbClr val="000000"/>
              </a:solidFill>
              <a:uLnTx/>
              <a:uFillTx/>
              <a:latin typeface="Tahoma"/>
              <a:ea typeface="ＭＳ Ｐゴシック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600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Telefonvermittlungskonsole</a:t>
            </a:r>
            <a:endParaRPr kumimoji="0" lang="en-GB" sz="1600" strike="noStrike" kern="1200" cap="none" spc="0" normalizeH="0" noProof="0" dirty="0" smtClean="0">
              <a:ln>
                <a:noFill/>
              </a:ln>
              <a:solidFill>
                <a:srgbClr val="000000"/>
              </a:solidFill>
              <a:uLnTx/>
              <a:uFillTx/>
              <a:latin typeface="Tahoma"/>
              <a:ea typeface="ＭＳ Ｐゴシック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600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PC-</a:t>
            </a:r>
            <a:r>
              <a:rPr kumimoji="0" lang="en-GB" sz="1600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basierte</a:t>
            </a: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GB" sz="1600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Vermittlungskonsole</a:t>
            </a:r>
            <a:endParaRPr kumimoji="0" lang="en-GB" sz="1600" strike="noStrike" kern="1200" cap="none" spc="0" normalizeH="0" noProof="0" dirty="0" smtClean="0">
              <a:ln>
                <a:noFill/>
              </a:ln>
              <a:solidFill>
                <a:srgbClr val="000000"/>
              </a:solidFill>
              <a:uLnTx/>
              <a:uFillTx/>
              <a:latin typeface="Tahoma"/>
              <a:ea typeface="ＭＳ Ｐゴシック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600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Personal</a:t>
            </a: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  <a:r>
              <a:rPr kumimoji="0" lang="en-GB" sz="1600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Assistant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600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Voicemail</a:t>
            </a: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GB" sz="1600" dirty="0" smtClean="0">
                <a:latin typeface="Tahoma"/>
              </a:rPr>
              <a:t>Smart Call Routing</a:t>
            </a:r>
            <a:endParaRPr kumimoji="0" lang="en-GB" sz="1600" strike="noStrike" kern="1200" cap="none" spc="0" normalizeH="0" noProof="0" dirty="0" smtClean="0">
              <a:ln>
                <a:noFill/>
              </a:ln>
              <a:solidFill>
                <a:srgbClr val="000000"/>
              </a:solidFill>
              <a:uLnTx/>
              <a:uFillTx/>
              <a:latin typeface="Tahoma"/>
              <a:ea typeface="ＭＳ Ｐゴシック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600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Intelligente</a:t>
            </a:r>
            <a:r>
              <a:rPr kumimoji="0" lang="en-GB" sz="1600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 </a:t>
            </a:r>
            <a:r>
              <a:rPr kumimoji="0" lang="en-GB" sz="1600" strike="noStrike" kern="1200" cap="none" spc="0" normalizeH="0" noProof="0" dirty="0" err="1" smtClean="0">
                <a:ln>
                  <a:noFill/>
                </a:ln>
                <a:solidFill>
                  <a:srgbClr val="000000"/>
                </a:solidFill>
                <a:uLnTx/>
                <a:uFillTx/>
                <a:latin typeface="Tahoma"/>
                <a:ea typeface="ＭＳ Ｐゴシック"/>
                <a:cs typeface="+mn-cs"/>
              </a:rPr>
              <a:t>Anrufverteilung</a:t>
            </a:r>
            <a:endParaRPr kumimoji="0" lang="en-GB" sz="1600" strike="noStrike" kern="1200" cap="none" spc="0" normalizeH="0" noProof="0" dirty="0" smtClean="0">
              <a:ln>
                <a:noFill/>
              </a:ln>
              <a:solidFill>
                <a:srgbClr val="000000"/>
              </a:solidFill>
              <a:uLnTx/>
              <a:uFillTx/>
              <a:latin typeface="Tahoma"/>
              <a:ea typeface="ＭＳ Ｐゴシック"/>
              <a:cs typeface="+mn-cs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16806" y="1328738"/>
            <a:ext cx="3781036" cy="925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fontAlgn="auto">
              <a:spcBef>
                <a:spcPct val="20000"/>
              </a:spcBef>
              <a:spcAft>
                <a:spcPts val="300"/>
              </a:spcAft>
              <a:buClr>
                <a:srgbClr val="00B2A9"/>
              </a:buClr>
              <a:defRPr/>
            </a:pPr>
            <a:r>
              <a:rPr lang="en-GB" b="1" dirty="0" smtClean="0">
                <a:solidFill>
                  <a:srgbClr val="00B2A9"/>
                </a:solidFill>
                <a:latin typeface="Tahoma"/>
                <a:ea typeface="+mj-ea"/>
                <a:cs typeface="+mj-cs"/>
              </a:rPr>
              <a:t> 	</a:t>
            </a:r>
            <a:r>
              <a:rPr lang="en-GB" b="1" dirty="0" smtClean="0">
                <a:solidFill>
                  <a:srgbClr val="00B2A9"/>
                </a:solidFill>
                <a:latin typeface="Tahoma"/>
                <a:ea typeface="ＭＳ Ｐゴシック"/>
                <a:cs typeface="+mj-cs"/>
              </a:rPr>
              <a:t>IHRE</a:t>
            </a:r>
            <a:r>
              <a:rPr lang="en-GB" b="1" dirty="0" smtClean="0">
                <a:solidFill>
                  <a:srgbClr val="00B2A9"/>
                </a:solidFill>
                <a:latin typeface="Tahoma"/>
                <a:ea typeface="+mj-ea"/>
                <a:cs typeface="+mj-cs"/>
              </a:rPr>
              <a:t> </a:t>
            </a:r>
            <a:r>
              <a:rPr lang="en-GB" b="1" dirty="0" smtClean="0">
                <a:solidFill>
                  <a:srgbClr val="00B2A9"/>
                </a:solidFill>
                <a:latin typeface="Tahoma"/>
                <a:ea typeface="ＭＳ Ｐゴシック"/>
                <a:cs typeface="+mj-cs"/>
              </a:rPr>
              <a:t>ANFORDERUNG</a:t>
            </a:r>
            <a:endParaRPr lang="en-GB" b="1" dirty="0">
              <a:solidFill>
                <a:srgbClr val="00B2A9"/>
              </a:solidFill>
              <a:latin typeface="Tahoma"/>
              <a:ea typeface="ＭＳ Ｐゴシック"/>
              <a:cs typeface="+mj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Steigern</a:t>
            </a:r>
            <a:r>
              <a:rPr lang="de-DE" sz="1600" dirty="0" smtClean="0">
                <a:latin typeface="Tahoma"/>
                <a:cs typeface="+mn-cs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der</a:t>
            </a:r>
            <a:r>
              <a:rPr lang="de-DE" sz="1600" dirty="0" smtClean="0">
                <a:latin typeface="Tahoma"/>
                <a:cs typeface="+mn-cs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Kundenzufriedenheit</a:t>
            </a:r>
            <a:r>
              <a:rPr lang="de-DE" sz="1600" dirty="0" smtClean="0">
                <a:latin typeface="Tahoma"/>
                <a:cs typeface="+mn-cs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beim</a:t>
            </a:r>
            <a:r>
              <a:rPr lang="de-DE" sz="1600" dirty="0" smtClean="0">
                <a:latin typeface="Tahoma"/>
                <a:cs typeface="+mn-cs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ersten</a:t>
            </a:r>
            <a:r>
              <a:rPr lang="de-DE" sz="1600" dirty="0" smtClean="0">
                <a:latin typeface="Tahoma"/>
                <a:cs typeface="+mn-cs"/>
              </a:rPr>
              <a:t> </a:t>
            </a:r>
            <a:r>
              <a:rPr lang="de-DE" sz="16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Kontakt</a:t>
            </a:r>
            <a:endParaRPr lang="en-US" sz="16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7" name="Rectangle 4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4" name="Rectangle 41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6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pic>
        <p:nvPicPr>
          <p:cNvPr id="2" name="Picture 1" descr="Bullet1.jpg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6519" y="2083261"/>
            <a:ext cx="3575683" cy="23829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196"/>
          <p:cNvSpPr>
            <a:spLocks noChangeArrowheads="1"/>
          </p:cNvSpPr>
          <p:nvPr/>
        </p:nvSpPr>
        <p:spPr bwMode="auto">
          <a:xfrm>
            <a:off x="2995613" y="1063625"/>
            <a:ext cx="579755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600"/>
              </a:spcAft>
              <a:buSzPct val="100000"/>
            </a:pPr>
            <a:r>
              <a:rPr lang="en-US" sz="1600" b="1" dirty="0">
                <a:solidFill>
                  <a:srgbClr val="41225D"/>
                </a:solidFill>
                <a:latin typeface="Tahoma" pitchFamily="34" charset="0"/>
                <a:sym typeface="Arial" charset="0"/>
              </a:rPr>
              <a:t>	</a:t>
            </a:r>
            <a:r>
              <a:rPr lang="en-US" sz="1600" b="1" u="sng" dirty="0">
                <a:solidFill>
                  <a:srgbClr val="41225D"/>
                </a:solidFill>
                <a:latin typeface="Tahoma" pitchFamily="34" charset="0"/>
                <a:sym typeface="Arial" charset="0"/>
              </a:rPr>
              <a:t>VORTEILE</a:t>
            </a:r>
          </a:p>
          <a:p>
            <a:pPr marL="117475" indent="-117475" eaLnBrk="0" hangingPunct="0">
              <a:spcAft>
                <a:spcPts val="300"/>
              </a:spcAft>
              <a:buClr>
                <a:srgbClr val="41225D"/>
              </a:buClr>
              <a:buSzPct val="100000"/>
              <a:buFont typeface="Arial" charset="0"/>
              <a:buChar char="•"/>
            </a:pP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Ideal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für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kleine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und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mittlere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Unternehmen</a:t>
            </a:r>
            <a:endParaRPr lang="en-US" sz="13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642938" lvl="1" indent="-185738" eaLnBrk="0" hangingPunct="0">
              <a:buFont typeface="Arial" charset="0"/>
              <a:buChar char="•"/>
            </a:pP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Geringer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Energieverbrauch</a:t>
            </a:r>
            <a:endParaRPr lang="en-US" sz="13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642938" lvl="1" indent="-185738" eaLnBrk="0" hangingPunct="0">
              <a:buFont typeface="Arial" charset="0"/>
              <a:buChar char="•"/>
            </a:pP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Leistung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,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Zuverlässigkeit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und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Sicherheit</a:t>
            </a:r>
            <a:endParaRPr lang="en-US" sz="13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642938" lvl="1" indent="-185738" eaLnBrk="0" hangingPunct="0">
              <a:buFont typeface="Arial" charset="0"/>
              <a:buChar char="•"/>
            </a:pP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Bietet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die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benötigte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Geschwindigkeit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64XX = 10/100/1000</a:t>
            </a:r>
          </a:p>
          <a:p>
            <a:pPr marL="117475" indent="-117475" eaLnBrk="0" hangingPunct="0">
              <a:spcAft>
                <a:spcPts val="300"/>
              </a:spcAft>
              <a:buClr>
                <a:srgbClr val="41225D"/>
              </a:buClr>
              <a:buSzPct val="100000"/>
              <a:buFont typeface="Arial" charset="0"/>
              <a:buChar char="•"/>
            </a:pP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Kompromisslos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einfach</a:t>
            </a:r>
            <a:endParaRPr lang="en-US" sz="13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642938" lvl="1" indent="-185738" eaLnBrk="0" hangingPunct="0">
              <a:buFont typeface="Arial" charset="0"/>
              <a:buChar char="•"/>
            </a:pP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Automatische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Erkennungsfunktionen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für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IP-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Telefonie</a:t>
            </a:r>
            <a:endParaRPr lang="en-US" sz="13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642938" lvl="1" indent="-185738" eaLnBrk="0" hangingPunct="0">
              <a:buFont typeface="Arial" charset="0"/>
              <a:buChar char="•"/>
            </a:pP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Benutzerbasierte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QoS-Funktionen</a:t>
            </a:r>
            <a:endParaRPr lang="en-US" sz="13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642938" lvl="1" indent="-185738" eaLnBrk="0" hangingPunct="0">
              <a:buFont typeface="Arial" charset="0"/>
              <a:buChar char="•"/>
            </a:pP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Vereinfachte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Verwaltungsoberfläche</a:t>
            </a:r>
            <a:endParaRPr lang="en-US" sz="13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642938" lvl="1" indent="-185738" eaLnBrk="0" hangingPunct="0">
              <a:buFont typeface="Arial" charset="0"/>
              <a:buChar char="•"/>
            </a:pP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Getestete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und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validierte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End-to-End-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Lösung</a:t>
            </a:r>
            <a:endParaRPr lang="en-US" sz="13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642938" lvl="1" indent="-185738" eaLnBrk="0" hangingPunct="0">
              <a:buFont typeface="Arial" charset="0"/>
              <a:buChar char="•"/>
            </a:pP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POE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für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die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Stromversorgung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der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Wifi-Accesspoints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&amp; IP-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Telefone</a:t>
            </a:r>
            <a:endParaRPr lang="en-US" sz="13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117475" indent="-117475" eaLnBrk="0" hangingPunct="0">
              <a:buFont typeface="Arial" charset="0"/>
              <a:buChar char="•"/>
            </a:pP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Wachstum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 smtClean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jederzeit</a:t>
            </a:r>
            <a:r>
              <a:rPr lang="en-US" sz="1300" dirty="0" smtClean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 smtClean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möglich</a:t>
            </a:r>
            <a:endParaRPr lang="en-US" sz="13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642938" lvl="1" indent="-185738" eaLnBrk="0" hangingPunct="0">
              <a:buFont typeface="Arial" charset="0"/>
              <a:buChar char="•"/>
            </a:pP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Einfache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Erweiterung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des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Netzwerks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durch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Stacking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mehrerer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Switches</a:t>
            </a:r>
          </a:p>
          <a:p>
            <a:pPr marL="642938" lvl="1" indent="-185738" eaLnBrk="0" hangingPunct="0">
              <a:buFont typeface="Arial" charset="0"/>
              <a:buChar char="•"/>
            </a:pP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Einheitliche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Softwarefunktionen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bei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6250, 6400 und 6450</a:t>
            </a:r>
          </a:p>
          <a:p>
            <a:pPr marL="642938" lvl="1" indent="-185738" eaLnBrk="0" hangingPunct="0">
              <a:buFont typeface="Arial" charset="0"/>
              <a:buChar char="•"/>
            </a:pP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Skalierbar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auf 10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GigE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für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3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Netzwerkverbindungen</a:t>
            </a:r>
            <a:r>
              <a:rPr lang="en-US" sz="13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(6450)</a:t>
            </a:r>
          </a:p>
          <a:p>
            <a:pPr marL="117475" indent="-117475" eaLnBrk="0" hangingPunct="0">
              <a:spcAft>
                <a:spcPts val="300"/>
              </a:spcAft>
              <a:buClr>
                <a:srgbClr val="41225D"/>
              </a:buClr>
              <a:buSzPct val="100000"/>
              <a:buFont typeface="Arial" charset="0"/>
              <a:buChar char="•"/>
            </a:pPr>
            <a:endParaRPr lang="en-US" sz="13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</p:txBody>
      </p:sp>
      <p:sp>
        <p:nvSpPr>
          <p:cNvPr id="16387" name="Rectangle 275"/>
          <p:cNvSpPr>
            <a:spLocks noChangeArrowheads="1"/>
          </p:cNvSpPr>
          <p:nvPr/>
        </p:nvSpPr>
        <p:spPr bwMode="auto">
          <a:xfrm>
            <a:off x="112713" y="4783138"/>
            <a:ext cx="3194050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SzPct val="100000"/>
            </a:pPr>
            <a:r>
              <a:rPr lang="en-US" sz="1400" b="1">
                <a:solidFill>
                  <a:srgbClr val="41225D"/>
                </a:solidFill>
                <a:latin typeface="Tahoma" pitchFamily="34" charset="0"/>
                <a:sym typeface="Arial" charset="0"/>
              </a:rPr>
              <a:t>	</a:t>
            </a:r>
            <a:r>
              <a:rPr lang="en-US" sz="1400" b="1" u="sng">
                <a:solidFill>
                  <a:srgbClr val="41225D"/>
                </a:solidFill>
                <a:latin typeface="Tahoma" pitchFamily="34" charset="0"/>
                <a:sym typeface="Arial" charset="0"/>
              </a:rPr>
              <a:t>BASISLÖSUNGEN</a:t>
            </a: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charset="0"/>
              <a:buChar char="•"/>
            </a:pPr>
            <a:r>
              <a:rPr lang="en-US" sz="11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Alcatel-Lucent OmniSwitch 6450 Stackable </a:t>
            </a:r>
            <a:br>
              <a:rPr lang="en-US" sz="1100">
                <a:solidFill>
                  <a:srgbClr val="000000"/>
                </a:solidFill>
                <a:latin typeface="Tahoma" pitchFamily="34" charset="0"/>
                <a:sym typeface="Arial" charset="0"/>
              </a:rPr>
            </a:br>
            <a:r>
              <a:rPr lang="en-US" sz="11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Gigabit LAN Switch:</a:t>
            </a: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US" sz="11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10, 24 oder 48 Ports, mit POE oder ohne POE</a:t>
            </a: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US" sz="11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10L-Ports: eine Light-Version (10/100)</a:t>
            </a: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US" sz="1100">
                <a:solidFill>
                  <a:srgbClr val="000000"/>
                </a:solidFill>
                <a:sym typeface="Arial" charset="0"/>
              </a:rPr>
              <a:t>Unterstützung für POE und POE+ (6450)</a:t>
            </a: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US" sz="1100">
                <a:solidFill>
                  <a:srgbClr val="000000"/>
                </a:solidFill>
                <a:sym typeface="Arial" charset="0"/>
              </a:rPr>
              <a:t>Bis zu 10 Gigabit</a:t>
            </a:r>
          </a:p>
        </p:txBody>
      </p:sp>
      <p:cxnSp>
        <p:nvCxnSpPr>
          <p:cNvPr id="223" name="Straight Connector 222"/>
          <p:cNvCxnSpPr/>
          <p:nvPr/>
        </p:nvCxnSpPr>
        <p:spPr>
          <a:xfrm>
            <a:off x="307975" y="4681538"/>
            <a:ext cx="8537575" cy="1587"/>
          </a:xfrm>
          <a:prstGeom prst="line">
            <a:avLst/>
          </a:prstGeom>
          <a:ln>
            <a:solidFill>
              <a:srgbClr val="41225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9" name="Title 2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SzPct val="100000"/>
            </a:pPr>
            <a:r>
              <a:rPr smtClean="0">
                <a:solidFill>
                  <a:srgbClr val="000000"/>
                </a:solidFill>
                <a:sym typeface="Arial" charset="0"/>
              </a:rPr>
              <a:t>Alcatel-Lucent OmniSwitch 6450</a:t>
            </a:r>
          </a:p>
        </p:txBody>
      </p:sp>
      <p:sp>
        <p:nvSpPr>
          <p:cNvPr id="16390" name="Rectangle 413"/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TEAMARBEIT &amp;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ZUSAMMENARBEIT</a:t>
            </a:r>
          </a:p>
        </p:txBody>
      </p:sp>
      <p:sp>
        <p:nvSpPr>
          <p:cNvPr id="16391" name="Rectangle 420"/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41225D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smtClean="0">
                <a:solidFill>
                  <a:srgbClr val="41225D"/>
                </a:solidFill>
                <a:latin typeface="Tahoma"/>
              </a:rPr>
              <a:t> </a:t>
            </a:r>
            <a:r>
              <a:rPr lang="fr-FR" sz="600" b="1" smtClean="0">
                <a:solidFill>
                  <a:srgbClr val="41225D"/>
                </a:solidFill>
                <a:latin typeface="Tahoma"/>
                <a:ea typeface="ＭＳ Ｐゴシック"/>
              </a:rPr>
              <a:t>SPRACH-</a:t>
            </a: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41225D"/>
                </a:solidFill>
                <a:latin typeface="Tahoma"/>
                <a:ea typeface="ＭＳ Ｐゴシック"/>
              </a:rPr>
              <a:t>&amp;</a:t>
            </a:r>
            <a:r>
              <a:rPr lang="fr-FR" sz="800" b="1" smtClean="0">
                <a:solidFill>
                  <a:srgbClr val="41225D"/>
                </a:solidFill>
                <a:latin typeface="Tahoma"/>
              </a:rPr>
              <a:t> </a:t>
            </a:r>
            <a:r>
              <a:rPr lang="fr-FR" sz="600" b="1" smtClean="0">
                <a:solidFill>
                  <a:srgbClr val="41225D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41225D"/>
              </a:solidFill>
              <a:latin typeface="Tahoma"/>
              <a:ea typeface="ＭＳ Ｐゴシック"/>
            </a:endParaRPr>
          </a:p>
        </p:txBody>
      </p:sp>
      <p:sp>
        <p:nvSpPr>
          <p:cNvPr id="16392" name="Rectangle 415"/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STANDORTUNABHÄNGIGE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MOBILITÄT</a:t>
            </a:r>
          </a:p>
        </p:txBody>
      </p:sp>
      <p:sp>
        <p:nvSpPr>
          <p:cNvPr id="28" name="Rectangle 417"/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STANDORTINTERNE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MOBILITÄT</a:t>
            </a:r>
          </a:p>
        </p:txBody>
      </p:sp>
      <p:sp>
        <p:nvSpPr>
          <p:cNvPr id="29" name="Rectangle 401"/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EFFIZIENTE DESKTOP-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UMGEBUNG</a:t>
            </a:r>
          </a:p>
        </p:txBody>
      </p:sp>
      <p:sp>
        <p:nvSpPr>
          <p:cNvPr id="31" name="Rectangle 408"/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ZUKUNFTSSICHERE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LÖSUNGEN</a:t>
            </a:r>
          </a:p>
        </p:txBody>
      </p:sp>
      <p:sp>
        <p:nvSpPr>
          <p:cNvPr id="16396" name="Rectangle 410"/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6397" name="Rectangle 40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KUNDEN-</a:t>
            </a:r>
            <a:b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</a:b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BEGRÜSSUNG</a:t>
            </a:r>
          </a:p>
        </p:txBody>
      </p:sp>
      <p:pic>
        <p:nvPicPr>
          <p:cNvPr id="16399" name="Picture 55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85838" y="1463675"/>
            <a:ext cx="1335087" cy="603250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pic>
        <p:nvPicPr>
          <p:cNvPr id="16400" name="Picture 55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1963" y="2228850"/>
            <a:ext cx="2065337" cy="792163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pic>
        <p:nvPicPr>
          <p:cNvPr id="16401" name="Picture 55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50850" y="2984500"/>
            <a:ext cx="1958975" cy="752475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sp>
        <p:nvSpPr>
          <p:cNvPr id="37" name="TextBox 21"/>
          <p:cNvSpPr txBox="1">
            <a:spLocks noChangeArrowheads="1"/>
          </p:cNvSpPr>
          <p:nvPr/>
        </p:nvSpPr>
        <p:spPr bwMode="auto">
          <a:xfrm>
            <a:off x="463550" y="3881438"/>
            <a:ext cx="17097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 eaLnBrk="0" hangingPunct="0">
              <a:buSzPct val="100000"/>
            </a:pPr>
            <a:r>
              <a:rPr lang="en-US" sz="14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OmniSwitch 6450 </a:t>
            </a:r>
          </a:p>
          <a:p>
            <a:pPr marL="342900" indent="-342900" algn="ctr" eaLnBrk="0" hangingPunct="0">
              <a:buSzPct val="100000"/>
            </a:pPr>
            <a:r>
              <a:rPr lang="en-US" sz="14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P10/P24/P48</a:t>
            </a:r>
          </a:p>
        </p:txBody>
      </p:sp>
      <p:pic>
        <p:nvPicPr>
          <p:cNvPr id="16403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53125" y="6016625"/>
            <a:ext cx="2917825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6640513" y="5624513"/>
            <a:ext cx="1628775" cy="304800"/>
            <a:chOff x="7407454" y="-1175820"/>
            <a:chExt cx="4313209" cy="892357"/>
          </a:xfrm>
        </p:grpSpPr>
        <p:pic>
          <p:nvPicPr>
            <p:cNvPr id="16407" name="Picture 19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7407454" y="-1146988"/>
              <a:ext cx="4313209" cy="863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8" name="Rectangle 22"/>
            <p:cNvSpPr>
              <a:spLocks noChangeArrowheads="1"/>
            </p:cNvSpPr>
            <p:nvPr/>
          </p:nvSpPr>
          <p:spPr bwMode="auto">
            <a:xfrm>
              <a:off x="7413206" y="-1175820"/>
              <a:ext cx="4307457" cy="862641"/>
            </a:xfrm>
            <a:prstGeom prst="rect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 eaLnBrk="0" hangingPunct="0">
                <a:lnSpc>
                  <a:spcPct val="90000"/>
                </a:lnSpc>
                <a:spcAft>
                  <a:spcPts val="1200"/>
                </a:spcAft>
                <a:buClr>
                  <a:schemeClr val="bg1"/>
                </a:buClr>
                <a:buFont typeface="Times New Roman" pitchFamily="18" charset="0"/>
                <a:buChar char="•"/>
                <a:tabLst>
                  <a:tab pos="3946525" algn="l"/>
                </a:tabLst>
              </a:pPr>
              <a:endParaRPr lang="en-US"/>
            </a:p>
          </p:txBody>
        </p:sp>
      </p:grpSp>
      <p:sp>
        <p:nvSpPr>
          <p:cNvPr id="16405" name="Rectangle 193"/>
          <p:cNvSpPr>
            <a:spLocks noChangeArrowheads="1"/>
          </p:cNvSpPr>
          <p:nvPr/>
        </p:nvSpPr>
        <p:spPr bwMode="auto">
          <a:xfrm>
            <a:off x="6042025" y="4756150"/>
            <a:ext cx="2797175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SzPct val="100000"/>
            </a:pPr>
            <a:r>
              <a:rPr lang="en-US" sz="1400" b="1">
                <a:solidFill>
                  <a:srgbClr val="41225D"/>
                </a:solidFill>
                <a:latin typeface="Tahoma" pitchFamily="34" charset="0"/>
                <a:sym typeface="Arial" charset="0"/>
              </a:rPr>
              <a:t>	</a:t>
            </a:r>
            <a:r>
              <a:rPr lang="en-US" sz="1400" b="1" u="sng">
                <a:solidFill>
                  <a:srgbClr val="41225D"/>
                </a:solidFill>
                <a:latin typeface="Tahoma" pitchFamily="34" charset="0"/>
                <a:sym typeface="Arial" charset="0"/>
              </a:rPr>
              <a:t>ZUSATZOPTIONEN</a:t>
            </a: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charset="0"/>
              <a:buChar char="•"/>
            </a:pPr>
            <a:r>
              <a:rPr lang="en-US" sz="11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Externe Notstromversorgung</a:t>
            </a: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charset="0"/>
              <a:buChar char="•"/>
            </a:pPr>
            <a:r>
              <a:rPr lang="en-US" sz="1100">
                <a:solidFill>
                  <a:srgbClr val="000000"/>
                </a:solidFill>
                <a:sym typeface="Arial" charset="0"/>
              </a:rPr>
              <a:t>Ethernet-SFP-Glasfaser-Transceiver, Stacking-Modul und Kabel</a:t>
            </a:r>
          </a:p>
        </p:txBody>
      </p:sp>
      <p:sp>
        <p:nvSpPr>
          <p:cNvPr id="16406" name="Rectangle 275"/>
          <p:cNvSpPr>
            <a:spLocks noChangeArrowheads="1"/>
          </p:cNvSpPr>
          <p:nvPr/>
        </p:nvSpPr>
        <p:spPr bwMode="auto">
          <a:xfrm>
            <a:off x="2954338" y="4895850"/>
            <a:ext cx="319405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US" sz="11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Gehäuse mit fester Konfiguration, 1HE-Formfaktor, </a:t>
            </a:r>
          </a:p>
          <a:p>
            <a:pPr marL="744538" lvl="3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US" sz="11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2 festen Gigabit SFP-Ports (SFP+ für 24/48 Ports)</a:t>
            </a:r>
          </a:p>
          <a:p>
            <a:pPr marL="744538" lvl="3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US" sz="11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Internem Wechselstromnetzteil mit landesspezifischem Netzteil</a:t>
            </a:r>
          </a:p>
          <a:p>
            <a:pPr marL="744538" lvl="3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r>
              <a:rPr lang="en-US" sz="11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Anschlussadapter für RJ-45 auf DB-9 und Zugriffskarte für die Benutzerhandbücher</a:t>
            </a:r>
          </a:p>
          <a:p>
            <a:pPr marL="287338" lvl="2" indent="-171450" eaLnBrk="0" hangingPunct="0">
              <a:lnSpc>
                <a:spcPct val="90000"/>
              </a:lnSpc>
              <a:spcAft>
                <a:spcPts val="100"/>
              </a:spcAft>
              <a:buClr>
                <a:srgbClr val="41225D"/>
              </a:buClr>
              <a:buSzPct val="100000"/>
              <a:buFont typeface="Tahoma" pitchFamily="34" charset="0"/>
              <a:buChar char="−"/>
            </a:pPr>
            <a:endParaRPr lang="en-US" sz="110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92"/>
          <p:cNvSpPr>
            <a:spLocks noChangeArrowheads="1"/>
          </p:cNvSpPr>
          <p:nvPr/>
        </p:nvSpPr>
        <p:spPr bwMode="auto">
          <a:xfrm>
            <a:off x="357188" y="4092575"/>
            <a:ext cx="2779712" cy="1869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41225D"/>
                </a:solidFill>
                <a:latin typeface="Tahoma"/>
                <a:ea typeface="ＭＳ Ｐゴシック"/>
              </a:rPr>
              <a:t>BASISLÖSUNGEN</a:t>
            </a:r>
            <a:endParaRPr lang="en-GB" sz="1400" b="1" u="sng" dirty="0">
              <a:solidFill>
                <a:srgbClr val="41225D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ISVPN-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Dienste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(Industry-Specific</a:t>
            </a:r>
            <a:r>
              <a:rPr lang="en-GB" sz="1100" dirty="0" smtClean="0">
                <a:latin typeface="Tahoma"/>
              </a:rPr>
              <a:t> </a:t>
            </a:r>
            <a:br>
              <a:rPr lang="en-GB" sz="1100" dirty="0" smtClean="0">
                <a:latin typeface="Tahoma"/>
              </a:rPr>
            </a:b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Virtual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Private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Network)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über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ISDN</a:t>
            </a:r>
            <a:r>
              <a:rPr lang="en-GB" sz="1100" dirty="0" smtClean="0">
                <a:latin typeface="Tahoma"/>
              </a:rPr>
              <a:t> </a:t>
            </a:r>
            <a:br>
              <a:rPr lang="en-GB" sz="1100" dirty="0" smtClean="0">
                <a:latin typeface="Tahoma"/>
              </a:rPr>
            </a:b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oder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private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Leitungen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Automatische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Wegesuche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(ARS)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Homogener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privater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Nummernplan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Namenwahl: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Telefonbuch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3.000</a:t>
            </a:r>
            <a:r>
              <a:rPr lang="de-DE" sz="1100" dirty="0" smtClean="0">
                <a:latin typeface="Tahoma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Einträge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Optimierung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des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Anrufpfads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Least-Cost-Routing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2467" name="Rectangle 193"/>
          <p:cNvSpPr>
            <a:spLocks noChangeArrowheads="1"/>
          </p:cNvSpPr>
          <p:nvPr/>
        </p:nvSpPr>
        <p:spPr bwMode="auto">
          <a:xfrm>
            <a:off x="3149600" y="4092575"/>
            <a:ext cx="2736850" cy="1023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41225D"/>
                </a:solidFill>
                <a:latin typeface="Tahoma"/>
                <a:ea typeface="ＭＳ Ｐゴシック"/>
              </a:rPr>
              <a:t>ZUSATZOPTIONEN</a:t>
            </a:r>
            <a:endParaRPr lang="en-GB" sz="1400" b="1" u="sng" dirty="0">
              <a:solidFill>
                <a:srgbClr val="41225D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DECT-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Mobilität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OmniVista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4760</a:t>
            </a:r>
            <a:r>
              <a:rPr lang="en-GB" sz="1100" dirty="0" smtClean="0">
                <a:latin typeface="Tahoma"/>
              </a:rPr>
              <a:t> </a:t>
            </a:r>
            <a:br>
              <a:rPr lang="en-GB" sz="1100" dirty="0" smtClean="0">
                <a:latin typeface="Tahoma"/>
              </a:rPr>
            </a:b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NMS-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Anrufabrechnung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Network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Management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Center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2468" name="Rectangle 198"/>
          <p:cNvSpPr>
            <a:spLocks noChangeArrowheads="1"/>
          </p:cNvSpPr>
          <p:nvPr/>
        </p:nvSpPr>
        <p:spPr bwMode="auto">
          <a:xfrm>
            <a:off x="6140450" y="2085975"/>
            <a:ext cx="27368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</a:pPr>
            <a:r>
              <a:rPr lang="en-GB" sz="1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	</a:t>
            </a:r>
            <a:r>
              <a:rPr lang="en-GB" sz="1600" b="1" u="sng" dirty="0" smtClean="0">
                <a:solidFill>
                  <a:srgbClr val="41225D"/>
                </a:solidFill>
                <a:latin typeface="Tahoma"/>
                <a:ea typeface="ＭＳ Ｐゴシック"/>
              </a:rPr>
              <a:t>VORTEILE</a:t>
            </a:r>
            <a:endParaRPr lang="en-GB" sz="1600" b="1" u="sng" dirty="0">
              <a:solidFill>
                <a:srgbClr val="41225D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Arbeiten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wie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Unternehmen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zentralisierten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Diensten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Ressourcenoptimierung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rgbClr val="41225D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Verbessern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des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Unternehmens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-Images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cxnSp>
        <p:nvCxnSpPr>
          <p:cNvPr id="214" name="Straight Connector 213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rgbClr val="41225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470" name="Title 2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smtClean="0">
                <a:solidFill>
                  <a:srgbClr val="000000"/>
                </a:solidFill>
                <a:latin typeface="Tahoma"/>
                <a:ea typeface="ＭＳ Ｐゴシック"/>
              </a:rPr>
              <a:t>NETZWERKBETRIEB</a:t>
            </a:r>
            <a:r>
              <a:rPr lang="de-DE" smtClean="0">
                <a:latin typeface="Tahoma"/>
              </a:rPr>
              <a:t> </a:t>
            </a:r>
            <a:r>
              <a:rPr lang="de-DE" smtClean="0">
                <a:solidFill>
                  <a:srgbClr val="000000"/>
                </a:solidFill>
                <a:latin typeface="Tahoma"/>
                <a:ea typeface="ＭＳ Ｐゴシック"/>
              </a:rPr>
              <a:t>ÜBER</a:t>
            </a:r>
            <a:r>
              <a:rPr lang="de-DE" smtClean="0">
                <a:latin typeface="Tahoma"/>
              </a:rPr>
              <a:t> </a:t>
            </a:r>
            <a:br>
              <a:rPr lang="de-DE" smtClean="0">
                <a:latin typeface="Tahoma"/>
              </a:rPr>
            </a:br>
            <a:r>
              <a:rPr lang="de-DE" smtClean="0">
                <a:solidFill>
                  <a:srgbClr val="000000"/>
                </a:solidFill>
                <a:latin typeface="Tahoma"/>
                <a:ea typeface="ＭＳ Ｐゴシック"/>
              </a:rPr>
              <a:t>ISDN</a:t>
            </a:r>
            <a:r>
              <a:rPr lang="de-DE" smtClean="0">
                <a:latin typeface="Tahoma"/>
              </a:rPr>
              <a:t> </a:t>
            </a:r>
            <a:r>
              <a:rPr lang="de-DE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mtClean="0">
                <a:latin typeface="Tahoma"/>
              </a:rPr>
              <a:t> </a:t>
            </a:r>
            <a:r>
              <a:rPr lang="de-DE" smtClean="0">
                <a:solidFill>
                  <a:srgbClr val="000000"/>
                </a:solidFill>
                <a:latin typeface="Tahoma"/>
                <a:ea typeface="ＭＳ Ｐゴシック"/>
              </a:rPr>
              <a:t>PRIVATE</a:t>
            </a:r>
            <a:r>
              <a:rPr lang="de-DE" smtClean="0">
                <a:latin typeface="Tahoma"/>
              </a:rPr>
              <a:t> </a:t>
            </a:r>
            <a:r>
              <a:rPr lang="de-DE" smtClean="0">
                <a:solidFill>
                  <a:srgbClr val="000000"/>
                </a:solidFill>
                <a:latin typeface="Tahoma"/>
                <a:ea typeface="ＭＳ Ｐゴシック"/>
              </a:rPr>
              <a:t>LEITUNGEN</a:t>
            </a:r>
            <a:endParaRPr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grpSp>
        <p:nvGrpSpPr>
          <p:cNvPr id="62471" name="Group 219"/>
          <p:cNvGrpSpPr>
            <a:grpSpLocks/>
          </p:cNvGrpSpPr>
          <p:nvPr/>
        </p:nvGrpSpPr>
        <p:grpSpPr bwMode="auto">
          <a:xfrm>
            <a:off x="530225" y="1530350"/>
            <a:ext cx="5380038" cy="2084388"/>
            <a:chOff x="412935" y="1530092"/>
            <a:chExt cx="5380037" cy="2084387"/>
          </a:xfrm>
        </p:grpSpPr>
        <p:pic>
          <p:nvPicPr>
            <p:cNvPr id="62482" name="Object 197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935" y="1530092"/>
              <a:ext cx="5380037" cy="2084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483" name="Text Box 280"/>
            <p:cNvSpPr txBox="1">
              <a:spLocks noChangeArrowheads="1"/>
            </p:cNvSpPr>
            <p:nvPr/>
          </p:nvSpPr>
          <p:spPr bwMode="auto">
            <a:xfrm>
              <a:off x="1021314" y="1743741"/>
              <a:ext cx="711791" cy="1538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buSzPct val="150000"/>
                <a:buFont typeface="Wingdings" pitchFamily="2" charset="2"/>
                <a:buNone/>
              </a:pPr>
              <a:r>
                <a:rPr lang="fr-FR" sz="1000" dirty="0" err="1" smtClean="0">
                  <a:solidFill>
                    <a:srgbClr val="000000"/>
                  </a:solidFill>
                  <a:latin typeface="Verdana"/>
                  <a:ea typeface="ＭＳ Ｐゴシック"/>
                </a:rPr>
                <a:t>Standort</a:t>
              </a:r>
              <a:r>
                <a:rPr lang="fr-FR" sz="1000" dirty="0" smtClean="0">
                  <a:latin typeface="Verdana"/>
                </a:rPr>
                <a:t> </a:t>
              </a:r>
              <a:r>
                <a:rPr lang="fr-FR" sz="1000" dirty="0" smtClean="0">
                  <a:solidFill>
                    <a:srgbClr val="000000"/>
                  </a:solidFill>
                  <a:latin typeface="Verdana"/>
                  <a:ea typeface="ＭＳ Ｐゴシック"/>
                </a:rPr>
                <a:t>1</a:t>
              </a:r>
              <a:endParaRPr lang="fr-FR" sz="1000" dirty="0">
                <a:solidFill>
                  <a:srgbClr val="000000"/>
                </a:solidFill>
                <a:latin typeface="Verdana"/>
                <a:ea typeface="ＭＳ Ｐゴシック"/>
              </a:endParaRPr>
            </a:p>
          </p:txBody>
        </p:sp>
        <p:sp>
          <p:nvSpPr>
            <p:cNvPr id="62484" name="Text Box 280"/>
            <p:cNvSpPr txBox="1">
              <a:spLocks noChangeArrowheads="1"/>
            </p:cNvSpPr>
            <p:nvPr/>
          </p:nvSpPr>
          <p:spPr bwMode="auto">
            <a:xfrm>
              <a:off x="4576135" y="1743741"/>
              <a:ext cx="711791" cy="1538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buSzPct val="150000"/>
                <a:buFont typeface="Wingdings" pitchFamily="2" charset="2"/>
                <a:buNone/>
              </a:pPr>
              <a:r>
                <a:rPr lang="fr-FR" sz="1000" smtClean="0">
                  <a:solidFill>
                    <a:srgbClr val="000000"/>
                  </a:solidFill>
                  <a:latin typeface="Verdana"/>
                  <a:ea typeface="ＭＳ Ｐゴシック"/>
                </a:rPr>
                <a:t>Standort</a:t>
              </a:r>
              <a:r>
                <a:rPr lang="fr-FR" sz="1000" smtClean="0">
                  <a:latin typeface="Verdana"/>
                </a:rPr>
                <a:t> </a:t>
              </a:r>
              <a:r>
                <a:rPr lang="fr-FR" sz="1000" smtClean="0">
                  <a:solidFill>
                    <a:srgbClr val="000000"/>
                  </a:solidFill>
                  <a:latin typeface="Verdana"/>
                  <a:ea typeface="ＭＳ Ｐゴシック"/>
                </a:rPr>
                <a:t>2</a:t>
              </a:r>
              <a:endParaRPr lang="fr-FR" sz="1000">
                <a:solidFill>
                  <a:srgbClr val="000000"/>
                </a:solidFill>
                <a:latin typeface="Verdana"/>
                <a:ea typeface="ＭＳ Ｐゴシック"/>
              </a:endParaRPr>
            </a:p>
          </p:txBody>
        </p:sp>
        <p:sp>
          <p:nvSpPr>
            <p:cNvPr id="62485" name="Text Box 280"/>
            <p:cNvSpPr txBox="1">
              <a:spLocks noChangeArrowheads="1"/>
            </p:cNvSpPr>
            <p:nvPr/>
          </p:nvSpPr>
          <p:spPr bwMode="auto">
            <a:xfrm>
              <a:off x="2687082" y="1651593"/>
              <a:ext cx="711791" cy="1538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buSzPct val="150000"/>
                <a:buFont typeface="Wingdings" pitchFamily="2" charset="2"/>
                <a:buNone/>
              </a:pPr>
              <a:r>
                <a:rPr lang="fr-FR" sz="1000" smtClean="0">
                  <a:solidFill>
                    <a:srgbClr val="000000"/>
                  </a:solidFill>
                  <a:latin typeface="Verdana"/>
                  <a:ea typeface="ＭＳ Ｐゴシック"/>
                </a:rPr>
                <a:t>ISVPN</a:t>
              </a:r>
              <a:endParaRPr lang="fr-FR" sz="1000">
                <a:solidFill>
                  <a:srgbClr val="000000"/>
                </a:solidFill>
                <a:latin typeface="Verdana"/>
                <a:ea typeface="ＭＳ Ｐゴシック"/>
              </a:endParaRPr>
            </a:p>
          </p:txBody>
        </p:sp>
      </p:grpSp>
      <p:cxnSp>
        <p:nvCxnSpPr>
          <p:cNvPr id="223" name="Straight Connector 222"/>
          <p:cNvCxnSpPr/>
          <p:nvPr/>
        </p:nvCxnSpPr>
        <p:spPr>
          <a:xfrm>
            <a:off x="5294313" y="4986338"/>
            <a:ext cx="1627187" cy="1587"/>
          </a:xfrm>
          <a:prstGeom prst="line">
            <a:avLst/>
          </a:prstGeom>
          <a:ln>
            <a:solidFill>
              <a:srgbClr val="4122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473" name="Object 19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94438" y="4454525"/>
            <a:ext cx="1520825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4" name="Rectangle 41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62475" name="Rectangle 42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41225D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41225D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41225D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41225D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41225D"/>
              </a:solidFill>
              <a:latin typeface="Tahoma"/>
              <a:ea typeface="ＭＳ Ｐゴシック"/>
            </a:endParaRPr>
          </a:p>
        </p:txBody>
      </p:sp>
      <p:sp>
        <p:nvSpPr>
          <p:cNvPr id="62476" name="Rectangle 41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5" name="Rectangle 41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6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8" name="Rectangle 408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62480" name="Rectangle 41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62481" name="Rectangle 40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563755" y="2928731"/>
            <a:ext cx="530087" cy="5698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3" name="Picture 47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398" y="2935357"/>
            <a:ext cx="539821" cy="52670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24" name="Rectangle 23"/>
          <p:cNvSpPr/>
          <p:nvPr/>
        </p:nvSpPr>
        <p:spPr>
          <a:xfrm>
            <a:off x="4101546" y="2829339"/>
            <a:ext cx="530087" cy="5698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7" name="Picture 47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85189" y="2835965"/>
            <a:ext cx="539821" cy="52670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410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00747A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00747A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00747A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00747A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00747A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00747A"/>
              </a:solidFill>
              <a:latin typeface="Tahoma"/>
              <a:ea typeface="ＭＳ Ｐゴシック"/>
            </a:endParaRPr>
          </a:p>
        </p:txBody>
      </p:sp>
      <p:sp>
        <p:nvSpPr>
          <p:cNvPr id="63491" name="Rectangle 42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63492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000000"/>
                </a:solidFill>
                <a:latin typeface="Tahoma"/>
                <a:ea typeface="ＭＳ Ｐゴシック"/>
              </a:rPr>
              <a:t>HOTEL-</a:t>
            </a:r>
            <a:r>
              <a:rPr lang="en-US" smtClean="0">
                <a:latin typeface="Tahoma"/>
              </a:rPr>
              <a:t> </a:t>
            </a:r>
            <a:r>
              <a:rPr lang="en-US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US" smtClean="0">
                <a:latin typeface="Tahoma"/>
              </a:rPr>
              <a:t/>
            </a:r>
            <a:br>
              <a:rPr lang="en-US" smtClean="0">
                <a:latin typeface="Tahoma"/>
              </a:rPr>
            </a:br>
            <a:r>
              <a:rPr lang="en-US" smtClean="0">
                <a:solidFill>
                  <a:srgbClr val="000000"/>
                </a:solidFill>
                <a:latin typeface="Tahoma"/>
                <a:ea typeface="ＭＳ Ｐゴシック"/>
              </a:rPr>
              <a:t>GASTGEWERBE</a:t>
            </a:r>
            <a:endParaRPr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3497" name="Rectangle 41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63498" name="Rectangle 41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7" name="Rectangle 417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8" name="Rectangle 40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0" name="Rectangle 408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63502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35297" y="1731792"/>
            <a:ext cx="3744912" cy="12952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 fontAlgn="auto">
              <a:spcBef>
                <a:spcPct val="20000"/>
              </a:spcBef>
              <a:spcAft>
                <a:spcPts val="300"/>
              </a:spcAft>
              <a:buClr>
                <a:srgbClr val="00B2A9"/>
              </a:buClr>
              <a:defRPr/>
            </a:pPr>
            <a:r>
              <a:rPr lang="en-GB" sz="2000" b="1" dirty="0" smtClean="0">
                <a:solidFill>
                  <a:srgbClr val="00747A"/>
                </a:solidFill>
                <a:latin typeface="Tahoma"/>
                <a:ea typeface="+mj-ea"/>
                <a:cs typeface="+mj-cs"/>
              </a:rPr>
              <a:t> 	</a:t>
            </a:r>
            <a:r>
              <a:rPr lang="en-GB" sz="2000" b="1" dirty="0" smtClean="0">
                <a:solidFill>
                  <a:srgbClr val="00747A"/>
                </a:solidFill>
                <a:latin typeface="Tahoma"/>
                <a:ea typeface="ＭＳ Ｐゴシック"/>
                <a:cs typeface="+mj-cs"/>
              </a:rPr>
              <a:t>IHRE</a:t>
            </a:r>
            <a:r>
              <a:rPr lang="en-GB" sz="2000" b="1" dirty="0" smtClean="0">
                <a:solidFill>
                  <a:srgbClr val="00747A"/>
                </a:solidFill>
                <a:latin typeface="Tahoma"/>
                <a:ea typeface="+mj-ea"/>
                <a:cs typeface="+mj-cs"/>
              </a:rPr>
              <a:t> </a:t>
            </a:r>
            <a:r>
              <a:rPr lang="en-GB" sz="2000" b="1" dirty="0" smtClean="0">
                <a:solidFill>
                  <a:srgbClr val="00747A"/>
                </a:solidFill>
                <a:latin typeface="Tahoma"/>
                <a:ea typeface="ＭＳ Ｐゴシック"/>
                <a:cs typeface="+mj-cs"/>
              </a:rPr>
              <a:t>ANFORDERUNG</a:t>
            </a:r>
            <a:endParaRPr lang="en-GB" sz="2000" b="1" dirty="0">
              <a:solidFill>
                <a:srgbClr val="00747A"/>
              </a:solidFill>
              <a:latin typeface="Tahoma"/>
              <a:ea typeface="ＭＳ Ｐゴシック"/>
              <a:cs typeface="+mj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Optimierung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der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täglichen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Aufgaben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Verbesserung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des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Gästeservices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in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Ihrem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Hotel</a:t>
            </a:r>
            <a:endParaRPr lang="en-US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6" name="Text Placeholder 31"/>
          <p:cNvSpPr txBox="1">
            <a:spLocks/>
          </p:cNvSpPr>
          <p:nvPr/>
        </p:nvSpPr>
        <p:spPr bwMode="auto">
          <a:xfrm>
            <a:off x="222968" y="3055547"/>
            <a:ext cx="2906638" cy="985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>
              <a:spcBef>
                <a:spcPct val="20000"/>
              </a:spcBef>
              <a:spcAft>
                <a:spcPts val="300"/>
              </a:spcAft>
              <a:buClr>
                <a:srgbClr val="6639B7"/>
              </a:buClr>
              <a:buFont typeface="Arial" pitchFamily="34" charset="0"/>
              <a:buNone/>
            </a:pPr>
            <a:r>
              <a:rPr lang="en-GB" sz="2000" b="1" dirty="0" smtClean="0">
                <a:solidFill>
                  <a:srgbClr val="00747A"/>
                </a:solidFill>
                <a:latin typeface="Tahoma"/>
                <a:ea typeface="+mj-ea"/>
                <a:cs typeface="+mj-cs"/>
              </a:rPr>
              <a:t> 	</a:t>
            </a:r>
            <a:r>
              <a:rPr lang="en-GB" sz="2000" b="1" dirty="0" smtClean="0">
                <a:solidFill>
                  <a:srgbClr val="00747A"/>
                </a:solidFill>
                <a:latin typeface="Tahoma"/>
                <a:ea typeface="ＭＳ Ｐゴシック"/>
                <a:cs typeface="+mj-cs"/>
              </a:rPr>
              <a:t>UNSERE</a:t>
            </a:r>
            <a:r>
              <a:rPr lang="en-GB" sz="2000" b="1" dirty="0" smtClean="0">
                <a:solidFill>
                  <a:srgbClr val="00747A"/>
                </a:solidFill>
                <a:latin typeface="Tahoma"/>
                <a:ea typeface="+mj-ea"/>
                <a:cs typeface="+mj-cs"/>
              </a:rPr>
              <a:t> </a:t>
            </a:r>
            <a:r>
              <a:rPr lang="en-GB" sz="2000" b="1" dirty="0" smtClean="0">
                <a:solidFill>
                  <a:srgbClr val="00747A"/>
                </a:solidFill>
                <a:latin typeface="Tahoma"/>
                <a:ea typeface="ＭＳ Ｐゴシック"/>
                <a:cs typeface="+mj-cs"/>
              </a:rPr>
              <a:t>LÖSUNGEN</a:t>
            </a:r>
            <a:endParaRPr lang="en-GB" sz="2000" b="1" dirty="0">
              <a:solidFill>
                <a:srgbClr val="00747A"/>
              </a:solidFill>
              <a:latin typeface="Tahoma"/>
              <a:ea typeface="ＭＳ Ｐゴシック"/>
              <a:cs typeface="+mj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Spezielle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Lösungen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 Hotel-</a:t>
            </a:r>
            <a:r>
              <a:rPr lang="en-GB" dirty="0" smtClean="0">
                <a:latin typeface="Tahoma"/>
                <a:cs typeface="+mn-cs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en-GB" dirty="0" smtClean="0">
                <a:latin typeface="Tahoma"/>
                <a:cs typeface="+mn-cs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Gastgewerbe</a:t>
            </a:r>
            <a:endParaRPr lang="en-GB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pic>
        <p:nvPicPr>
          <p:cNvPr id="19" name="Picture 4" descr="07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566975" y="1812152"/>
            <a:ext cx="2185300" cy="23258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385"/>
          <p:cNvSpPr>
            <a:spLocks noChangeArrowheads="1"/>
          </p:cNvSpPr>
          <p:nvPr/>
        </p:nvSpPr>
        <p:spPr bwMode="auto">
          <a:xfrm>
            <a:off x="357188" y="4090988"/>
            <a:ext cx="2862262" cy="1869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00747A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00747A"/>
                </a:solidFill>
                <a:latin typeface="Tahoma"/>
                <a:ea typeface="ＭＳ Ｐゴシック"/>
              </a:rPr>
              <a:t>BASISLÖSUNGEN</a:t>
            </a:r>
            <a:endParaRPr lang="en-GB" sz="1400" b="1" u="sng" dirty="0">
              <a:solidFill>
                <a:srgbClr val="00747A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tx2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Integrierte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Hotellösung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tx2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Rezeptionsdienste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tx2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Gästedienste</a:t>
            </a:r>
            <a:r>
              <a:rPr lang="en-GB" sz="1100" dirty="0" smtClean="0">
                <a:latin typeface="Tahoma"/>
              </a:rPr>
              <a:t/>
            </a:r>
            <a:br>
              <a:rPr lang="en-GB" sz="1100" dirty="0" smtClean="0">
                <a:latin typeface="Tahoma"/>
              </a:rPr>
            </a:b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(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Nachrichten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,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Sprachen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usw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.)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tx2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Gast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-Mailbox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tx2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Weckrufe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tx2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Zimmerstatus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tx2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Vorauszahlungsdienste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tx2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Kostenkontrolle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4515" name="Rectangle 386"/>
          <p:cNvSpPr>
            <a:spLocks noChangeArrowheads="1"/>
          </p:cNvSpPr>
          <p:nvPr/>
        </p:nvSpPr>
        <p:spPr bwMode="auto">
          <a:xfrm>
            <a:off x="3197225" y="4090988"/>
            <a:ext cx="2865438" cy="153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00747A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00747A"/>
                </a:solidFill>
                <a:latin typeface="Tahoma"/>
                <a:ea typeface="ＭＳ Ｐゴシック"/>
              </a:rPr>
              <a:t>ZUSATZOPTIONEN</a:t>
            </a:r>
            <a:endParaRPr lang="en-GB" sz="1400" b="1" u="sng" dirty="0">
              <a:solidFill>
                <a:srgbClr val="00747A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tx2"/>
              </a:buClr>
              <a:buSzPct val="100000"/>
              <a:buFont typeface="Arial" pitchFamily="34" charset="0"/>
              <a:buChar char="•"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Office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Link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Driver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(OLD)-Integration</a:t>
            </a:r>
            <a:r>
              <a:rPr lang="en-US" sz="1100" dirty="0" smtClean="0">
                <a:latin typeface="Tahoma"/>
              </a:rPr>
              <a:t> </a:t>
            </a:r>
            <a:br>
              <a:rPr lang="en-US" sz="1100" dirty="0" smtClean="0">
                <a:latin typeface="Tahoma"/>
              </a:rPr>
            </a:b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in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Hotelanwendungen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(PMS,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CMS)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tx2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DECT-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oder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WLAN-Mobilität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das Hotel-Personal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tx2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Zusatztasten-Modul für die Rezeption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buClr>
                <a:schemeClr val="tx2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Automatische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Vermittlung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Hotelinformationen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4516" name="Rectangle 389"/>
          <p:cNvSpPr>
            <a:spLocks noChangeArrowheads="1"/>
          </p:cNvSpPr>
          <p:nvPr/>
        </p:nvSpPr>
        <p:spPr bwMode="auto">
          <a:xfrm>
            <a:off x="6294438" y="1889125"/>
            <a:ext cx="2697162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</a:pPr>
            <a:r>
              <a:rPr lang="en-GB" sz="1600" b="1" dirty="0" smtClean="0">
                <a:solidFill>
                  <a:srgbClr val="00747A"/>
                </a:solidFill>
                <a:latin typeface="Tahoma"/>
                <a:ea typeface="ＭＳ Ｐゴシック"/>
              </a:rPr>
              <a:t>	</a:t>
            </a:r>
            <a:r>
              <a:rPr lang="en-GB" sz="1600" b="1" u="sng" dirty="0" smtClean="0">
                <a:solidFill>
                  <a:srgbClr val="00747A"/>
                </a:solidFill>
                <a:latin typeface="Tahoma"/>
                <a:ea typeface="ＭＳ Ｐゴシック"/>
              </a:rPr>
              <a:t>VORTEILE</a:t>
            </a:r>
            <a:endParaRPr lang="en-GB" sz="1600" b="1" u="sng" dirty="0">
              <a:solidFill>
                <a:srgbClr val="00747A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chemeClr val="tx2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Höhere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Mitarbeiterproduktivität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chemeClr val="tx2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Optimierung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täglicher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Aufgaben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300"/>
              </a:spcAft>
              <a:buClr>
                <a:schemeClr val="tx2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Professionelle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Begrüßung</a:t>
            </a:r>
            <a:r>
              <a:rPr lang="en-GB" sz="1400" dirty="0" smtClean="0">
                <a:latin typeface="Tahoma"/>
              </a:rPr>
              <a:t> </a:t>
            </a:r>
            <a:br>
              <a:rPr lang="en-GB" sz="1400" dirty="0" smtClean="0">
                <a:latin typeface="Tahoma"/>
              </a:rPr>
            </a:b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Gäste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pic>
        <p:nvPicPr>
          <p:cNvPr id="64517" name="Picture 392" descr="7-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" y="1408113"/>
            <a:ext cx="5684838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8" name="Rectangle 393"/>
          <p:cNvSpPr>
            <a:spLocks noChangeArrowheads="1"/>
          </p:cNvSpPr>
          <p:nvPr/>
        </p:nvSpPr>
        <p:spPr bwMode="auto">
          <a:xfrm>
            <a:off x="1609725" y="3544888"/>
            <a:ext cx="881973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SzPct val="150000"/>
              <a:buFont typeface="Wingdings" pitchFamily="2" charset="2"/>
              <a:buNone/>
            </a:pPr>
            <a:r>
              <a:rPr lang="en-GB" sz="900" smtClean="0">
                <a:solidFill>
                  <a:srgbClr val="000000"/>
                </a:solidFill>
                <a:latin typeface="Tahoma"/>
                <a:ea typeface="ＭＳ Ｐゴシック"/>
              </a:rPr>
              <a:t>Hotelpersonal</a:t>
            </a:r>
            <a:endParaRPr lang="en-GB" sz="90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4519" name="Rectangle 394"/>
          <p:cNvSpPr>
            <a:spLocks noChangeArrowheads="1"/>
          </p:cNvSpPr>
          <p:nvPr/>
        </p:nvSpPr>
        <p:spPr bwMode="auto">
          <a:xfrm>
            <a:off x="3078163" y="3455988"/>
            <a:ext cx="12144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SzPct val="150000"/>
              <a:buFont typeface="Wingdings" pitchFamily="2" charset="2"/>
              <a:buNone/>
            </a:pPr>
            <a:r>
              <a:rPr lang="en-GB" sz="900" smtClean="0">
                <a:solidFill>
                  <a:srgbClr val="000000"/>
                </a:solidFill>
                <a:latin typeface="Tahoma"/>
                <a:ea typeface="ＭＳ Ｐゴシック"/>
              </a:rPr>
              <a:t>Welcome</a:t>
            </a:r>
            <a:r>
              <a:rPr lang="en-GB" sz="900" smtClean="0">
                <a:latin typeface="Tahoma"/>
              </a:rPr>
              <a:t> </a:t>
            </a:r>
            <a:r>
              <a:rPr lang="en-GB" sz="900" smtClean="0">
                <a:solidFill>
                  <a:srgbClr val="000000"/>
                </a:solidFill>
                <a:latin typeface="Tahoma"/>
                <a:ea typeface="ＭＳ Ｐゴシック"/>
              </a:rPr>
              <a:t>Desk</a:t>
            </a:r>
            <a:endParaRPr lang="en-GB" sz="90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>
              <a:buSzPct val="150000"/>
              <a:buFont typeface="Wingdings" pitchFamily="2" charset="2"/>
              <a:buNone/>
            </a:pPr>
            <a:r>
              <a:rPr lang="en-GB" sz="900" smtClean="0">
                <a:solidFill>
                  <a:srgbClr val="000000"/>
                </a:solidFill>
                <a:latin typeface="Tahoma"/>
                <a:ea typeface="ＭＳ Ｐゴシック"/>
              </a:rPr>
              <a:t>Geschäftsführer</a:t>
            </a:r>
            <a:endParaRPr lang="en-GB" sz="90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4520" name="Rectangle 395"/>
          <p:cNvSpPr>
            <a:spLocks noChangeArrowheads="1"/>
          </p:cNvSpPr>
          <p:nvPr/>
        </p:nvSpPr>
        <p:spPr bwMode="auto">
          <a:xfrm>
            <a:off x="4552950" y="3316288"/>
            <a:ext cx="1214438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SzPct val="150000"/>
              <a:buFont typeface="Wingdings" pitchFamily="2" charset="2"/>
              <a:buNone/>
            </a:pPr>
            <a:r>
              <a:rPr lang="en-GB" sz="900" smtClean="0">
                <a:solidFill>
                  <a:srgbClr val="000000"/>
                </a:solidFill>
                <a:latin typeface="Tahoma"/>
                <a:ea typeface="ＭＳ Ｐゴシック"/>
              </a:rPr>
              <a:t>Hotel-Gerätetreiber</a:t>
            </a:r>
            <a:endParaRPr lang="en-GB" sz="90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>
              <a:buSzPct val="150000"/>
              <a:buFont typeface="Wingdings" pitchFamily="2" charset="2"/>
              <a:buNone/>
            </a:pPr>
            <a:r>
              <a:rPr lang="en-GB" sz="900" smtClean="0">
                <a:solidFill>
                  <a:srgbClr val="000000"/>
                </a:solidFill>
                <a:latin typeface="Tahoma"/>
                <a:ea typeface="ＭＳ Ｐゴシック"/>
              </a:rPr>
              <a:t>Hotelrezeption</a:t>
            </a:r>
            <a:endParaRPr lang="en-GB" sz="90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>
              <a:buSzPct val="150000"/>
              <a:buFont typeface="Wingdings" pitchFamily="2" charset="2"/>
              <a:buNone/>
            </a:pPr>
            <a:r>
              <a:rPr lang="en-GB" sz="900" smtClean="0">
                <a:solidFill>
                  <a:srgbClr val="000000"/>
                </a:solidFill>
                <a:latin typeface="Tahoma"/>
                <a:ea typeface="ＭＳ Ｐゴシック"/>
              </a:rPr>
              <a:t>(PMS,</a:t>
            </a:r>
            <a:r>
              <a:rPr lang="en-GB" sz="900" smtClean="0">
                <a:latin typeface="Tahoma"/>
              </a:rPr>
              <a:t> </a:t>
            </a:r>
            <a:r>
              <a:rPr lang="en-GB" sz="900" smtClean="0">
                <a:solidFill>
                  <a:srgbClr val="000000"/>
                </a:solidFill>
                <a:latin typeface="Tahoma"/>
                <a:ea typeface="ＭＳ Ｐゴシック"/>
              </a:rPr>
              <a:t>CMS)</a:t>
            </a:r>
            <a:endParaRPr lang="en-GB" sz="90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4521" name="Rectangle 396"/>
          <p:cNvSpPr>
            <a:spLocks noChangeArrowheads="1"/>
          </p:cNvSpPr>
          <p:nvPr/>
        </p:nvSpPr>
        <p:spPr bwMode="auto">
          <a:xfrm>
            <a:off x="5681663" y="3328988"/>
            <a:ext cx="582211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SzPct val="150000"/>
              <a:buFont typeface="Wingdings" pitchFamily="2" charset="2"/>
              <a:buNone/>
            </a:pPr>
            <a:r>
              <a:rPr lang="en-GB" sz="900" smtClean="0">
                <a:solidFill>
                  <a:srgbClr val="000000"/>
                </a:solidFill>
                <a:latin typeface="Tahoma"/>
                <a:ea typeface="ＭＳ Ｐゴシック"/>
              </a:rPr>
              <a:t>Drucker</a:t>
            </a:r>
            <a:endParaRPr lang="en-GB" sz="90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4522" name="Rectangle 397"/>
          <p:cNvSpPr>
            <a:spLocks noChangeArrowheads="1"/>
          </p:cNvSpPr>
          <p:nvPr/>
        </p:nvSpPr>
        <p:spPr bwMode="auto">
          <a:xfrm>
            <a:off x="3416300" y="1512888"/>
            <a:ext cx="9779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en-GB" sz="8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Öffentliches</a:t>
            </a:r>
            <a:r>
              <a:rPr lang="en-GB" sz="800" dirty="0" smtClean="0">
                <a:latin typeface="Tahoma"/>
              </a:rPr>
              <a:t> </a:t>
            </a:r>
            <a:br>
              <a:rPr lang="en-GB" sz="800" dirty="0" smtClean="0">
                <a:latin typeface="Tahoma"/>
              </a:rPr>
            </a:br>
            <a:r>
              <a:rPr lang="en-GB" sz="8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Telefonnetz</a:t>
            </a:r>
            <a:endParaRPr lang="en-GB" sz="8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en-GB" sz="800" dirty="0" smtClean="0">
                <a:solidFill>
                  <a:srgbClr val="000000"/>
                </a:solidFill>
                <a:latin typeface="Tahoma"/>
                <a:ea typeface="ＭＳ Ｐゴシック"/>
              </a:rPr>
              <a:t>ISDN</a:t>
            </a:r>
            <a:endParaRPr lang="en-GB" sz="8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4523" name="Rectangle 398"/>
          <p:cNvSpPr>
            <a:spLocks noChangeArrowheads="1"/>
          </p:cNvSpPr>
          <p:nvPr/>
        </p:nvSpPr>
        <p:spPr bwMode="auto">
          <a:xfrm>
            <a:off x="485775" y="1887538"/>
            <a:ext cx="260350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SzPct val="150000"/>
              <a:buFont typeface="Wingdings" pitchFamily="2" charset="2"/>
              <a:buNone/>
            </a:pPr>
            <a:r>
              <a:rPr lang="de-DE" sz="900" dirty="0" smtClean="0">
                <a:solidFill>
                  <a:srgbClr val="000000"/>
                </a:solidFill>
                <a:latin typeface="Tahoma"/>
                <a:ea typeface="ＭＳ Ｐゴシック"/>
              </a:rPr>
              <a:t>Zimmer</a:t>
            </a:r>
            <a:r>
              <a:rPr lang="de-DE" sz="900" dirty="0" smtClean="0">
                <a:latin typeface="Tahoma"/>
              </a:rPr>
              <a:t> </a:t>
            </a:r>
            <a:r>
              <a:rPr lang="de-DE" sz="900" dirty="0" smtClean="0">
                <a:solidFill>
                  <a:srgbClr val="000000"/>
                </a:solidFill>
                <a:latin typeface="Tahoma"/>
                <a:ea typeface="ＭＳ Ｐゴシック"/>
              </a:rPr>
              <a:t>101   </a:t>
            </a:r>
            <a:r>
              <a:rPr lang="de-DE" sz="900" dirty="0" smtClean="0">
                <a:latin typeface="Tahoma"/>
              </a:rPr>
              <a:t> </a:t>
            </a:r>
            <a:r>
              <a:rPr lang="de-DE" sz="900" dirty="0" smtClean="0">
                <a:solidFill>
                  <a:srgbClr val="000000"/>
                </a:solidFill>
                <a:latin typeface="Tahoma"/>
                <a:ea typeface="ＭＳ Ｐゴシック"/>
              </a:rPr>
              <a:t>Zimmer</a:t>
            </a:r>
            <a:r>
              <a:rPr lang="de-DE" sz="900" dirty="0" smtClean="0">
                <a:latin typeface="Tahoma"/>
              </a:rPr>
              <a:t> </a:t>
            </a:r>
            <a:r>
              <a:rPr lang="de-DE" sz="900" dirty="0" smtClean="0">
                <a:solidFill>
                  <a:srgbClr val="000000"/>
                </a:solidFill>
                <a:latin typeface="Tahoma"/>
                <a:ea typeface="ＭＳ Ｐゴシック"/>
              </a:rPr>
              <a:t>204</a:t>
            </a:r>
            <a:r>
              <a:rPr lang="de-DE" sz="900" dirty="0" smtClean="0">
                <a:latin typeface="Tahoma"/>
              </a:rPr>
              <a:t>          </a:t>
            </a:r>
            <a:r>
              <a:rPr lang="de-DE" sz="900" dirty="0" smtClean="0">
                <a:solidFill>
                  <a:srgbClr val="000000"/>
                </a:solidFill>
                <a:latin typeface="Tahoma"/>
                <a:ea typeface="ＭＳ Ｐゴシック"/>
              </a:rPr>
              <a:t>Zimmer</a:t>
            </a:r>
            <a:r>
              <a:rPr lang="de-DE" sz="900" dirty="0" smtClean="0">
                <a:latin typeface="Tahoma"/>
              </a:rPr>
              <a:t> </a:t>
            </a:r>
            <a:r>
              <a:rPr lang="de-DE" sz="900" dirty="0" smtClean="0">
                <a:solidFill>
                  <a:srgbClr val="000000"/>
                </a:solidFill>
                <a:latin typeface="Tahoma"/>
                <a:ea typeface="ＭＳ Ｐゴシック"/>
              </a:rPr>
              <a:t>302</a:t>
            </a:r>
            <a:endParaRPr lang="en-GB" sz="9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cxnSp>
        <p:nvCxnSpPr>
          <p:cNvPr id="219" name="Straight Connector 218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525" name="Title 2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>
                <a:solidFill>
                  <a:srgbClr val="000000"/>
                </a:solidFill>
                <a:latin typeface="Tahoma"/>
                <a:ea typeface="ＭＳ Ｐゴシック"/>
              </a:rPr>
              <a:t>HOTEL-</a:t>
            </a:r>
            <a:r>
              <a:rPr lang="en-GB" smtClean="0">
                <a:latin typeface="Tahoma"/>
              </a:rPr>
              <a:t> </a:t>
            </a:r>
            <a:r>
              <a:rPr lang="en-GB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GB" smtClean="0">
                <a:latin typeface="Tahoma"/>
              </a:rPr>
              <a:t/>
            </a:r>
            <a:br>
              <a:rPr lang="en-GB" smtClean="0">
                <a:latin typeface="Tahoma"/>
              </a:rPr>
            </a:br>
            <a:r>
              <a:rPr lang="en-GB" smtClean="0">
                <a:solidFill>
                  <a:srgbClr val="000000"/>
                </a:solidFill>
                <a:latin typeface="Tahoma"/>
                <a:ea typeface="ＭＳ Ｐゴシック"/>
              </a:rPr>
              <a:t>GASTGEWERBE</a:t>
            </a:r>
            <a:endParaRPr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4526" name="Rectangle 41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00747A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00747A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00747A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00747A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00747A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00747A"/>
              </a:solidFill>
              <a:latin typeface="Tahoma"/>
              <a:ea typeface="ＭＳ Ｐゴシック"/>
            </a:endParaRPr>
          </a:p>
        </p:txBody>
      </p:sp>
      <p:sp>
        <p:nvSpPr>
          <p:cNvPr id="64527" name="Rectangle 42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64528" name="Rectangle 41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64529" name="Rectangle 41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6" name="Rectangle 41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7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9" name="Rectangle 408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64533" name="Rectangle 40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729948" y="1298713"/>
            <a:ext cx="410817" cy="6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980661" y="2557670"/>
            <a:ext cx="1192696" cy="10071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4" name="Image 4" descr="vle_34front with screen.png"/>
          <p:cNvPicPr>
            <a:picLocks noChangeAspect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1660664" y="2621710"/>
            <a:ext cx="468791" cy="831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95" descr="2-6"/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7209" y="2769753"/>
            <a:ext cx="355902" cy="720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Image 209" descr="OT 8128 front IMG_2807.png"/>
          <p:cNvPicPr>
            <a:picLocks noChangeAspect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1389339" y="2623931"/>
            <a:ext cx="270525" cy="653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3" descr="IP_Dect_indoor_F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2425623" y="3520944"/>
            <a:ext cx="403875" cy="454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40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A51140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A5114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65539" name="Rectangle 41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65544" name="Title 3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000000"/>
                </a:solidFill>
                <a:latin typeface="Tahoma"/>
                <a:ea typeface="ＭＳ Ｐゴシック"/>
              </a:rPr>
              <a:t>ZUKUNFTSSICHERE</a:t>
            </a:r>
            <a:r>
              <a:rPr lang="en-US" smtClean="0">
                <a:latin typeface="Tahoma"/>
              </a:rPr>
              <a:t/>
            </a:r>
            <a:br>
              <a:rPr lang="en-US" smtClean="0">
                <a:latin typeface="Tahoma"/>
              </a:rPr>
            </a:br>
            <a:r>
              <a:rPr lang="en-US" smtClean="0">
                <a:solidFill>
                  <a:srgbClr val="000000"/>
                </a:solidFill>
                <a:latin typeface="Tahoma"/>
                <a:ea typeface="ＭＳ Ｐゴシック"/>
              </a:rPr>
              <a:t>LÖSUNGEN</a:t>
            </a:r>
            <a:endParaRPr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5545" name="Rectangle 42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65546" name="Rectangle 41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65547" name="Rectangle 41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8" name="Rectangle 41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9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65550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pic>
        <p:nvPicPr>
          <p:cNvPr id="15" name="Picture 22" descr="Intercalaire UK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951959" y="1730798"/>
            <a:ext cx="2866580" cy="29363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Text Placeholder 31"/>
          <p:cNvSpPr txBox="1">
            <a:spLocks/>
          </p:cNvSpPr>
          <p:nvPr/>
        </p:nvSpPr>
        <p:spPr bwMode="auto">
          <a:xfrm>
            <a:off x="209144" y="2108167"/>
            <a:ext cx="4160838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 fontAlgn="auto">
              <a:spcBef>
                <a:spcPct val="20000"/>
              </a:spcBef>
              <a:spcAft>
                <a:spcPts val="300"/>
              </a:spcAft>
              <a:buClr>
                <a:srgbClr val="00B2A9"/>
              </a:buClr>
              <a:buFont typeface="Arial" pitchFamily="34" charset="0"/>
              <a:buNone/>
              <a:defRPr/>
            </a:pPr>
            <a:r>
              <a:rPr lang="en-GB" sz="2000" b="1" dirty="0" smtClean="0">
                <a:solidFill>
                  <a:srgbClr val="A51140"/>
                </a:solidFill>
                <a:latin typeface="Tahoma"/>
                <a:ea typeface="+mj-ea"/>
                <a:cs typeface="+mj-cs"/>
              </a:rPr>
              <a:t> 	</a:t>
            </a:r>
            <a:r>
              <a:rPr lang="en-GB" sz="2000" b="1" dirty="0" smtClean="0">
                <a:solidFill>
                  <a:srgbClr val="A51140"/>
                </a:solidFill>
                <a:latin typeface="Tahoma"/>
                <a:ea typeface="ＭＳ Ｐゴシック"/>
                <a:cs typeface="+mj-cs"/>
              </a:rPr>
              <a:t>UNSERE</a:t>
            </a:r>
            <a:r>
              <a:rPr lang="en-GB" sz="2000" b="1" dirty="0" smtClean="0">
                <a:solidFill>
                  <a:srgbClr val="A51140"/>
                </a:solidFill>
                <a:latin typeface="Tahoma"/>
                <a:ea typeface="+mj-ea"/>
                <a:cs typeface="+mj-cs"/>
              </a:rPr>
              <a:t> </a:t>
            </a:r>
            <a:r>
              <a:rPr lang="en-GB" sz="2000" b="1" dirty="0" smtClean="0">
                <a:solidFill>
                  <a:srgbClr val="A51140"/>
                </a:solidFill>
                <a:latin typeface="Tahoma"/>
                <a:ea typeface="ＭＳ Ｐゴシック"/>
                <a:cs typeface="+mj-cs"/>
              </a:rPr>
              <a:t>LÖSUNGEN</a:t>
            </a:r>
            <a:endParaRPr lang="en-GB" sz="2000" b="1" dirty="0">
              <a:solidFill>
                <a:srgbClr val="A51140"/>
              </a:solidFill>
              <a:latin typeface="Tahoma"/>
              <a:ea typeface="ＭＳ Ｐゴシック"/>
              <a:cs typeface="+mj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Modernste</a:t>
            </a:r>
            <a:r>
              <a:rPr lang="en-GB" dirty="0" smtClean="0">
                <a:latin typeface="Tahoma"/>
                <a:cs typeface="+mn-cs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Telefonieinfrastruktur</a:t>
            </a:r>
            <a:endParaRPr lang="en-GB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Umfangreiche</a:t>
            </a:r>
            <a:r>
              <a:rPr lang="en-GB" dirty="0" smtClean="0">
                <a:latin typeface="Tahoma"/>
                <a:cs typeface="+mn-cs"/>
              </a:rPr>
              <a:t> 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Verbindungsmöglichkeiten</a:t>
            </a:r>
            <a:endParaRPr lang="en-GB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End-to-End-IP-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Telefonie-Lösung</a:t>
            </a:r>
            <a:endParaRPr lang="en-GB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Gewährleistung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de-DE" dirty="0" smtClean="0">
                <a:latin typeface="Tahoma"/>
                <a:cs typeface="+mn-cs"/>
              </a:rPr>
              <a:t> </a:t>
            </a:r>
            <a:br>
              <a:rPr lang="de-DE" dirty="0" smtClean="0">
                <a:latin typeface="Tahoma"/>
                <a:cs typeface="+mn-cs"/>
              </a:rPr>
            </a:b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System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Evolution</a:t>
            </a:r>
            <a:r>
              <a:rPr lang="de-DE" dirty="0" smtClean="0">
                <a:latin typeface="Tahoma"/>
                <a:cs typeface="+mn-cs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Assurance</a:t>
            </a:r>
            <a:endParaRPr lang="en-GB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Enterprise</a:t>
            </a:r>
            <a:r>
              <a:rPr lang="en-GB" dirty="0" smtClean="0">
                <a:latin typeface="Tahoma"/>
                <a:cs typeface="+mn-cs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Solutions-</a:t>
            </a:r>
            <a:r>
              <a:rPr lang="en-GB" dirty="0" smtClean="0">
                <a:latin typeface="Tahoma"/>
                <a:cs typeface="+mn-cs"/>
              </a:rPr>
              <a:t/>
            </a:r>
            <a:br>
              <a:rPr lang="en-GB" dirty="0" smtClean="0">
                <a:latin typeface="Tahoma"/>
                <a:cs typeface="+mn-cs"/>
              </a:rPr>
            </a:b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E-Learning-</a:t>
            </a: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Angebot</a:t>
            </a:r>
            <a:endParaRPr lang="en-GB" dirty="0" smtClean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GB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Ergänzende</a:t>
            </a:r>
            <a:r>
              <a:rPr lang="en-GB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en-GB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Lösungen</a:t>
            </a:r>
            <a:r>
              <a:rPr lang="en-GB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</a:t>
            </a:r>
            <a:r>
              <a:rPr lang="en-GB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im</a:t>
            </a:r>
            <a:r>
              <a:rPr lang="en-GB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 AAPP-</a:t>
            </a:r>
            <a:r>
              <a:rPr lang="en-GB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Programm</a:t>
            </a:r>
            <a:endParaRPr lang="en-GB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21023" y="1289454"/>
            <a:ext cx="3744912" cy="7412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 fontAlgn="auto">
              <a:spcBef>
                <a:spcPct val="20000"/>
              </a:spcBef>
              <a:spcAft>
                <a:spcPts val="300"/>
              </a:spcAft>
              <a:buClr>
                <a:srgbClr val="00B2A9"/>
              </a:buClr>
              <a:defRPr/>
            </a:pPr>
            <a:r>
              <a:rPr lang="en-GB" sz="2000" b="1" dirty="0" smtClean="0">
                <a:solidFill>
                  <a:srgbClr val="A51140"/>
                </a:solidFill>
                <a:latin typeface="Tahoma"/>
                <a:ea typeface="+mj-ea"/>
                <a:cs typeface="+mj-cs"/>
              </a:rPr>
              <a:t> 	</a:t>
            </a:r>
            <a:r>
              <a:rPr lang="en-GB" sz="2000" b="1" dirty="0" smtClean="0">
                <a:solidFill>
                  <a:srgbClr val="A51140"/>
                </a:solidFill>
                <a:latin typeface="Tahoma"/>
                <a:ea typeface="ＭＳ Ｐゴシック"/>
                <a:cs typeface="+mj-cs"/>
              </a:rPr>
              <a:t>IHRE</a:t>
            </a:r>
            <a:r>
              <a:rPr lang="en-GB" sz="2000" b="1" dirty="0" smtClean="0">
                <a:solidFill>
                  <a:srgbClr val="A51140"/>
                </a:solidFill>
                <a:latin typeface="Tahoma"/>
                <a:ea typeface="+mj-ea"/>
                <a:cs typeface="+mj-cs"/>
              </a:rPr>
              <a:t> </a:t>
            </a:r>
            <a:r>
              <a:rPr lang="en-GB" sz="2000" b="1" dirty="0" smtClean="0">
                <a:solidFill>
                  <a:srgbClr val="A51140"/>
                </a:solidFill>
                <a:latin typeface="Tahoma"/>
                <a:ea typeface="ＭＳ Ｐゴシック"/>
                <a:cs typeface="+mj-cs"/>
              </a:rPr>
              <a:t>ANFORDERUNG</a:t>
            </a:r>
            <a:endParaRPr lang="en-GB" sz="2000" b="1" dirty="0">
              <a:solidFill>
                <a:srgbClr val="A51140"/>
              </a:solidFill>
              <a:latin typeface="Tahoma"/>
              <a:ea typeface="ＭＳ Ｐゴシック"/>
              <a:cs typeface="+mj-cs"/>
            </a:endParaRPr>
          </a:p>
          <a:p>
            <a:pPr marL="171450" indent="-171450" fontAlgn="auto">
              <a:spcBef>
                <a:spcPts val="200"/>
              </a:spcBef>
              <a:spcAft>
                <a:spcPts val="300"/>
              </a:spcAft>
              <a:buClr>
                <a:srgbClr val="404040"/>
              </a:buClr>
              <a:buFont typeface="Arial" pitchFamily="34" charset="0"/>
              <a:buChar char="•"/>
              <a:defRPr/>
            </a:pPr>
            <a:r>
              <a:rPr lang="en-GB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Kostenoptimierung</a:t>
            </a:r>
            <a:endParaRPr lang="en-US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Object 20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7850" y="1530350"/>
            <a:ext cx="5541963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5" name="Rectangle 13"/>
          <p:cNvSpPr>
            <a:spLocks noChangeArrowheads="1"/>
          </p:cNvSpPr>
          <p:nvPr/>
        </p:nvSpPr>
        <p:spPr bwMode="auto">
          <a:xfrm>
            <a:off x="3290888" y="4090988"/>
            <a:ext cx="2833687" cy="1192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ZUSATZOPTIONEN</a:t>
            </a:r>
            <a:endParaRPr lang="en-GB" sz="1400" b="1" u="sng" dirty="0">
              <a:solidFill>
                <a:srgbClr val="A5114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Wandmontage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-Kit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19''-Rack-Montage-Kit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Standard-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Notstromversorgung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(90</a:t>
            </a:r>
            <a:r>
              <a:rPr lang="en-GB" sz="1100" dirty="0" smtClean="0">
                <a:latin typeface="Tahoma"/>
                <a:cs typeface="+mn-cs"/>
              </a:rPr>
              <a:t> M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in.)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Erweiterte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Notstromversorgung: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externes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Akku-Pack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(bis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8</a:t>
            </a:r>
            <a:r>
              <a:rPr lang="de-DE" sz="1100" dirty="0" smtClean="0">
                <a:latin typeface="Tahoma"/>
                <a:cs typeface="+mn-cs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Stunden)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53256" name="Rectangle 14"/>
          <p:cNvSpPr>
            <a:spLocks noChangeArrowheads="1"/>
          </p:cNvSpPr>
          <p:nvPr/>
        </p:nvSpPr>
        <p:spPr bwMode="auto">
          <a:xfrm>
            <a:off x="6388100" y="1677988"/>
            <a:ext cx="2755900" cy="1823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rgbClr val="00B2A9"/>
              </a:buClr>
              <a:buSzPct val="100000"/>
              <a:defRPr/>
            </a:pPr>
            <a:r>
              <a:rPr lang="en-GB" sz="1600" b="1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600" b="1" u="sng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VORTEILE</a:t>
            </a:r>
            <a:endParaRPr lang="en-GB" sz="1600" b="1" u="sng" dirty="0">
              <a:solidFill>
                <a:srgbClr val="A5114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Einfach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erweiterbar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Kompatibel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mit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allen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br>
              <a:rPr lang="de-DE" sz="1400" dirty="0" smtClean="0">
                <a:latin typeface="Tahoma"/>
                <a:cs typeface="+mn-cs"/>
              </a:rPr>
            </a:b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offenen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Standards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Einfache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Wartung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Flexible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Autonomie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br>
              <a:rPr lang="de-DE" sz="1400" dirty="0" smtClean="0">
                <a:latin typeface="Tahoma"/>
                <a:cs typeface="+mn-cs"/>
              </a:rPr>
            </a:b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bei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der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Stromversorgung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66565" name="ZoneTexte 204"/>
          <p:cNvSpPr txBox="1">
            <a:spLocks noChangeArrowheads="1"/>
          </p:cNvSpPr>
          <p:nvPr/>
        </p:nvSpPr>
        <p:spPr bwMode="auto">
          <a:xfrm>
            <a:off x="465138" y="1395413"/>
            <a:ext cx="328647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SzPct val="150000"/>
              <a:buFont typeface="Wingdings" pitchFamily="2" charset="2"/>
              <a:buNone/>
            </a:pPr>
            <a:r>
              <a:rPr lang="fr-FR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fr-FR" dirty="0" smtClean="0">
                <a:latin typeface="Tahoma"/>
              </a:rPr>
              <a:t> </a:t>
            </a:r>
            <a:r>
              <a:rPr lang="fr-FR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OmniPCX</a:t>
            </a:r>
            <a:r>
              <a:rPr lang="fr-FR" dirty="0" smtClean="0">
                <a:latin typeface="Tahoma"/>
              </a:rPr>
              <a:t> </a:t>
            </a:r>
            <a:r>
              <a:rPr lang="fr-FR" dirty="0" smtClean="0">
                <a:solidFill>
                  <a:srgbClr val="000000"/>
                </a:solidFill>
                <a:latin typeface="Tahoma"/>
                <a:ea typeface="ＭＳ Ｐゴシック"/>
              </a:rPr>
              <a:t>Office</a:t>
            </a:r>
            <a:endParaRPr lang="fr-FR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>
              <a:buSzPct val="150000"/>
              <a:buFont typeface="Wingdings" pitchFamily="2" charset="2"/>
              <a:buNone/>
            </a:pPr>
            <a:r>
              <a:rPr lang="en-US" dirty="0" smtClean="0">
                <a:solidFill>
                  <a:srgbClr val="000000"/>
                </a:solidFill>
                <a:latin typeface="Tahoma"/>
                <a:ea typeface="ＭＳ Ｐゴシック"/>
              </a:rPr>
              <a:t>Rich</a:t>
            </a:r>
            <a:r>
              <a:rPr lang="en-US" dirty="0" smtClean="0">
                <a:latin typeface="Tahoma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Tahoma"/>
                <a:ea typeface="ＭＳ Ｐゴシック"/>
              </a:rPr>
              <a:t>Communication</a:t>
            </a:r>
            <a:r>
              <a:rPr lang="fr-FR" dirty="0" smtClean="0">
                <a:latin typeface="Tahoma" pitchFamily="34" charset="0"/>
              </a:rPr>
              <a:t> </a:t>
            </a:r>
            <a:endParaRPr lang="fr-FR" dirty="0">
              <a:latin typeface="Tahoma" pitchFamily="34" charset="0"/>
            </a:endParaRPr>
          </a:p>
          <a:p>
            <a:pPr>
              <a:buSzPct val="150000"/>
              <a:buFont typeface="Wingdings" pitchFamily="2" charset="2"/>
              <a:buNone/>
            </a:pPr>
            <a:r>
              <a:rPr lang="fr-FR" dirty="0" smtClean="0">
                <a:solidFill>
                  <a:srgbClr val="000000"/>
                </a:solidFill>
                <a:latin typeface="Tahoma"/>
                <a:ea typeface="ＭＳ Ｐゴシック"/>
              </a:rPr>
              <a:t>Edition</a:t>
            </a:r>
            <a:r>
              <a:rPr lang="fr-FR" dirty="0" smtClean="0">
                <a:latin typeface="Tahoma"/>
              </a:rPr>
              <a:t> </a:t>
            </a:r>
            <a:r>
              <a:rPr lang="fr-FR" dirty="0" smtClean="0">
                <a:solidFill>
                  <a:srgbClr val="000000"/>
                </a:solidFill>
                <a:latin typeface="Tahoma"/>
                <a:ea typeface="ＭＳ Ｐゴシック"/>
              </a:rPr>
              <a:t>(RCE)</a:t>
            </a:r>
            <a:endParaRPr lang="fr-FR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cxnSp>
        <p:nvCxnSpPr>
          <p:cNvPr id="66566" name="Connecteur droit 206"/>
          <p:cNvCxnSpPr>
            <a:cxnSpLocks noChangeShapeType="1"/>
          </p:cNvCxnSpPr>
          <p:nvPr/>
        </p:nvCxnSpPr>
        <p:spPr bwMode="auto">
          <a:xfrm>
            <a:off x="1516063" y="3000375"/>
            <a:ext cx="663575" cy="12700"/>
          </a:xfrm>
          <a:prstGeom prst="line">
            <a:avLst/>
          </a:prstGeom>
          <a:noFill/>
          <a:ln w="9525">
            <a:solidFill>
              <a:srgbClr val="00B050"/>
            </a:solidFill>
            <a:round/>
            <a:headEnd/>
            <a:tailEnd/>
          </a:ln>
        </p:spPr>
      </p:cxnSp>
      <p:cxnSp>
        <p:nvCxnSpPr>
          <p:cNvPr id="66567" name="Connecteur droit 211"/>
          <p:cNvCxnSpPr>
            <a:cxnSpLocks noChangeShapeType="1"/>
          </p:cNvCxnSpPr>
          <p:nvPr/>
        </p:nvCxnSpPr>
        <p:spPr bwMode="auto">
          <a:xfrm>
            <a:off x="1668463" y="2901950"/>
            <a:ext cx="261937" cy="22225"/>
          </a:xfrm>
          <a:prstGeom prst="line">
            <a:avLst/>
          </a:prstGeom>
          <a:noFill/>
          <a:ln w="9525">
            <a:solidFill>
              <a:srgbClr val="00B050"/>
            </a:solidFill>
            <a:round/>
            <a:headEnd/>
            <a:tailEnd/>
          </a:ln>
        </p:spPr>
      </p:cxnSp>
      <p:sp>
        <p:nvSpPr>
          <p:cNvPr id="53279" name="Rectangle 13"/>
          <p:cNvSpPr>
            <a:spLocks noChangeArrowheads="1"/>
          </p:cNvSpPr>
          <p:nvPr/>
        </p:nvSpPr>
        <p:spPr bwMode="auto">
          <a:xfrm>
            <a:off x="358774" y="4090988"/>
            <a:ext cx="2968626" cy="153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BASISLÖSUNGEN</a:t>
            </a:r>
            <a:endParaRPr lang="en-GB" sz="1400" b="1" u="sng" dirty="0">
              <a:solidFill>
                <a:srgbClr val="A5114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Alcatel-Lucent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OmniPCX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Office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RCE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Compact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Edition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die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Wandmontage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3</a:t>
            </a:r>
            <a:r>
              <a:rPr lang="de-DE" sz="1100" dirty="0" smtClean="0">
                <a:latin typeface="Tahoma"/>
                <a:cs typeface="+mn-cs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Rack-Optionen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–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abhängig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von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der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benötigten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Kapazität: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OmniPCX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Office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RCE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S, M oder L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rack-basiert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stapelbar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Durchschnittliches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Akku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-Backup: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10</a:t>
            </a:r>
            <a:r>
              <a:rPr lang="en-GB" sz="1100" dirty="0" smtClean="0">
                <a:latin typeface="Tahoma"/>
                <a:cs typeface="+mn-cs"/>
              </a:rPr>
              <a:t> M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in.</a:t>
            </a: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/>
              <a:t>Hot-Plug-</a:t>
            </a:r>
            <a:r>
              <a:rPr lang="en-GB" sz="1100" dirty="0" err="1" smtClean="0"/>
              <a:t>Karten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/>
            </a:r>
            <a:b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</a:b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66569" name="Text Box 217"/>
          <p:cNvSpPr txBox="1">
            <a:spLocks noChangeArrowheads="1"/>
          </p:cNvSpPr>
          <p:nvPr/>
        </p:nvSpPr>
        <p:spPr bwMode="auto">
          <a:xfrm>
            <a:off x="4224338" y="1873250"/>
            <a:ext cx="747712" cy="2143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en-US" sz="700" dirty="0" smtClean="0">
                <a:solidFill>
                  <a:srgbClr val="000000"/>
                </a:solidFill>
                <a:latin typeface="Tahoma"/>
                <a:ea typeface="ＭＳ Ｐゴシック"/>
              </a:rPr>
              <a:t>160</a:t>
            </a:r>
            <a:r>
              <a:rPr lang="en-US" sz="700" dirty="0" smtClean="0">
                <a:latin typeface="Tahoma"/>
              </a:rPr>
              <a:t> </a:t>
            </a:r>
            <a:r>
              <a:rPr lang="en-US" sz="7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Benutzer</a:t>
            </a:r>
            <a:endParaRPr lang="en-US" sz="7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6570" name="Text Box 218"/>
          <p:cNvSpPr txBox="1">
            <a:spLocks noChangeArrowheads="1"/>
          </p:cNvSpPr>
          <p:nvPr/>
        </p:nvSpPr>
        <p:spPr bwMode="auto">
          <a:xfrm>
            <a:off x="5253038" y="1627188"/>
            <a:ext cx="796925" cy="2143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en-US" sz="700" smtClean="0">
                <a:solidFill>
                  <a:srgbClr val="000000"/>
                </a:solidFill>
                <a:latin typeface="Tahoma"/>
                <a:ea typeface="ＭＳ Ｐゴシック"/>
              </a:rPr>
              <a:t>200</a:t>
            </a:r>
            <a:r>
              <a:rPr lang="en-US" sz="700" dirty="0" smtClean="0">
                <a:latin typeface="Tahoma"/>
              </a:rPr>
              <a:t> </a:t>
            </a:r>
            <a:r>
              <a:rPr lang="en-US" sz="7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Benutzer</a:t>
            </a:r>
            <a:endParaRPr lang="en-US" sz="7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6571" name="Text Box 219"/>
          <p:cNvSpPr txBox="1">
            <a:spLocks noChangeArrowheads="1"/>
          </p:cNvSpPr>
          <p:nvPr/>
        </p:nvSpPr>
        <p:spPr bwMode="auto">
          <a:xfrm>
            <a:off x="3068638" y="2224088"/>
            <a:ext cx="796925" cy="263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de-DE" sz="700" dirty="0" smtClean="0">
                <a:solidFill>
                  <a:srgbClr val="000000"/>
                </a:solidFill>
                <a:latin typeface="Tahoma"/>
                <a:ea typeface="ＭＳ Ｐゴシック"/>
              </a:rPr>
              <a:t>L</a:t>
            </a:r>
            <a:r>
              <a:rPr lang="de-DE" sz="700" dirty="0" smtClean="0">
                <a:latin typeface="Tahoma"/>
              </a:rPr>
              <a:t/>
            </a:r>
            <a:br>
              <a:rPr lang="de-DE" sz="700" dirty="0" smtClean="0">
                <a:latin typeface="Tahoma"/>
              </a:rPr>
            </a:br>
            <a:r>
              <a:rPr lang="de-DE" sz="700" dirty="0" smtClean="0">
                <a:solidFill>
                  <a:srgbClr val="000000"/>
                </a:solidFill>
                <a:latin typeface="Tahoma"/>
                <a:ea typeface="ＭＳ Ｐゴシック"/>
              </a:rPr>
              <a:t>30</a:t>
            </a:r>
            <a:r>
              <a:rPr lang="de-DE" sz="700" dirty="0" smtClean="0">
                <a:latin typeface="Tahoma"/>
              </a:rPr>
              <a:t> </a:t>
            </a:r>
            <a:r>
              <a:rPr lang="de-DE" sz="700" dirty="0" smtClean="0">
                <a:solidFill>
                  <a:srgbClr val="000000"/>
                </a:solidFill>
                <a:latin typeface="Tahoma"/>
                <a:ea typeface="ＭＳ Ｐゴシック"/>
              </a:rPr>
              <a:t>bis</a:t>
            </a:r>
            <a:r>
              <a:rPr lang="de-DE" sz="700" dirty="0" smtClean="0">
                <a:latin typeface="Tahoma"/>
              </a:rPr>
              <a:t> </a:t>
            </a:r>
            <a:r>
              <a:rPr lang="de-DE" sz="700" dirty="0" smtClean="0">
                <a:solidFill>
                  <a:srgbClr val="000000"/>
                </a:solidFill>
                <a:latin typeface="Tahoma"/>
                <a:ea typeface="ＭＳ Ｐゴシック"/>
              </a:rPr>
              <a:t>90</a:t>
            </a:r>
            <a:r>
              <a:rPr lang="de-DE" sz="700" dirty="0" smtClean="0">
                <a:latin typeface="Tahoma"/>
              </a:rPr>
              <a:t> </a:t>
            </a:r>
            <a:r>
              <a:rPr lang="de-DE" sz="700" dirty="0" smtClean="0">
                <a:solidFill>
                  <a:srgbClr val="000000"/>
                </a:solidFill>
                <a:latin typeface="Tahoma"/>
                <a:ea typeface="ＭＳ Ｐゴシック"/>
              </a:rPr>
              <a:t>Benutzer</a:t>
            </a:r>
            <a:endParaRPr lang="en-US" sz="7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6572" name="Text Box 220"/>
          <p:cNvSpPr txBox="1">
            <a:spLocks noChangeArrowheads="1"/>
          </p:cNvSpPr>
          <p:nvPr/>
        </p:nvSpPr>
        <p:spPr bwMode="auto">
          <a:xfrm>
            <a:off x="2247900" y="2593975"/>
            <a:ext cx="749300" cy="263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de-DE" sz="700" dirty="0" smtClean="0">
                <a:solidFill>
                  <a:srgbClr val="000000"/>
                </a:solidFill>
                <a:latin typeface="Tahoma"/>
                <a:ea typeface="ＭＳ Ｐゴシック"/>
              </a:rPr>
              <a:t>M</a:t>
            </a:r>
            <a:r>
              <a:rPr lang="de-DE" sz="700" dirty="0" smtClean="0">
                <a:latin typeface="Tahoma"/>
              </a:rPr>
              <a:t/>
            </a:r>
            <a:br>
              <a:rPr lang="de-DE" sz="700" dirty="0" smtClean="0">
                <a:latin typeface="Tahoma"/>
              </a:rPr>
            </a:br>
            <a:r>
              <a:rPr lang="de-DE" sz="700" dirty="0" smtClean="0">
                <a:solidFill>
                  <a:srgbClr val="000000"/>
                </a:solidFill>
                <a:latin typeface="Tahoma"/>
                <a:ea typeface="ＭＳ Ｐゴシック"/>
              </a:rPr>
              <a:t>15</a:t>
            </a:r>
            <a:r>
              <a:rPr lang="de-DE" sz="700" dirty="0" smtClean="0">
                <a:latin typeface="Tahoma"/>
              </a:rPr>
              <a:t> </a:t>
            </a:r>
            <a:r>
              <a:rPr lang="de-DE" sz="700" dirty="0" smtClean="0">
                <a:solidFill>
                  <a:srgbClr val="000000"/>
                </a:solidFill>
                <a:latin typeface="Tahoma"/>
                <a:ea typeface="ＭＳ Ｐゴシック"/>
              </a:rPr>
              <a:t>bis</a:t>
            </a:r>
            <a:r>
              <a:rPr lang="de-DE" sz="700" dirty="0" smtClean="0">
                <a:latin typeface="Tahoma"/>
              </a:rPr>
              <a:t> </a:t>
            </a:r>
            <a:r>
              <a:rPr lang="de-DE" sz="700" dirty="0" smtClean="0">
                <a:solidFill>
                  <a:srgbClr val="000000"/>
                </a:solidFill>
                <a:latin typeface="Tahoma"/>
                <a:ea typeface="ＭＳ Ｐゴシック"/>
              </a:rPr>
              <a:t>60</a:t>
            </a:r>
            <a:r>
              <a:rPr lang="de-DE" sz="700" dirty="0" smtClean="0">
                <a:latin typeface="Tahoma"/>
              </a:rPr>
              <a:t> </a:t>
            </a:r>
            <a:r>
              <a:rPr lang="de-DE" sz="700" dirty="0" smtClean="0">
                <a:solidFill>
                  <a:srgbClr val="000000"/>
                </a:solidFill>
                <a:latin typeface="Tahoma"/>
                <a:ea typeface="ＭＳ Ｐゴシック"/>
              </a:rPr>
              <a:t>Benutzer</a:t>
            </a:r>
            <a:endParaRPr lang="en-US" sz="7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6573" name="Text Box 221"/>
          <p:cNvSpPr txBox="1">
            <a:spLocks noChangeArrowheads="1"/>
          </p:cNvSpPr>
          <p:nvPr/>
        </p:nvSpPr>
        <p:spPr bwMode="auto">
          <a:xfrm>
            <a:off x="1485899" y="2847975"/>
            <a:ext cx="723901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de-DE" sz="700" dirty="0" smtClean="0">
                <a:solidFill>
                  <a:srgbClr val="000000"/>
                </a:solidFill>
                <a:latin typeface="Tahoma"/>
                <a:ea typeface="ＭＳ Ｐゴシック"/>
              </a:rPr>
              <a:t>S</a:t>
            </a:r>
            <a:r>
              <a:rPr lang="de-DE" sz="700" dirty="0" smtClean="0">
                <a:latin typeface="Tahoma"/>
              </a:rPr>
              <a:t/>
            </a:r>
            <a:br>
              <a:rPr lang="de-DE" sz="700" dirty="0" smtClean="0">
                <a:latin typeface="Tahoma"/>
              </a:rPr>
            </a:br>
            <a:r>
              <a:rPr lang="de-DE" sz="700" dirty="0" smtClean="0">
                <a:solidFill>
                  <a:srgbClr val="000000"/>
                </a:solidFill>
                <a:latin typeface="Tahoma"/>
                <a:ea typeface="ＭＳ Ｐゴシック"/>
              </a:rPr>
              <a:t>6</a:t>
            </a:r>
            <a:r>
              <a:rPr lang="de-DE" sz="700" dirty="0" smtClean="0">
                <a:latin typeface="Tahoma"/>
              </a:rPr>
              <a:t> </a:t>
            </a:r>
            <a:r>
              <a:rPr lang="de-DE" sz="700" dirty="0" smtClean="0">
                <a:solidFill>
                  <a:srgbClr val="000000"/>
                </a:solidFill>
                <a:latin typeface="Tahoma"/>
                <a:ea typeface="ＭＳ Ｐゴシック"/>
              </a:rPr>
              <a:t>bis</a:t>
            </a:r>
            <a:r>
              <a:rPr lang="de-DE" sz="700" dirty="0" smtClean="0">
                <a:latin typeface="Tahoma"/>
              </a:rPr>
              <a:t> </a:t>
            </a:r>
            <a:r>
              <a:rPr lang="de-DE" sz="700" dirty="0" smtClean="0">
                <a:solidFill>
                  <a:srgbClr val="000000"/>
                </a:solidFill>
                <a:latin typeface="Tahoma"/>
                <a:ea typeface="ＭＳ Ｐゴシック"/>
              </a:rPr>
              <a:t>20+</a:t>
            </a:r>
            <a:r>
              <a:rPr lang="de-DE" sz="700" dirty="0" smtClean="0">
                <a:latin typeface="Tahoma"/>
              </a:rPr>
              <a:t> </a:t>
            </a:r>
            <a:r>
              <a:rPr lang="de-DE" sz="700" dirty="0" smtClean="0">
                <a:solidFill>
                  <a:srgbClr val="000000"/>
                </a:solidFill>
                <a:latin typeface="Tahoma"/>
                <a:ea typeface="ＭＳ Ｐゴシック"/>
              </a:rPr>
              <a:t>Benutzer</a:t>
            </a:r>
            <a:endParaRPr lang="en-US" sz="7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66574" name="Text Box 222"/>
          <p:cNvSpPr txBox="1">
            <a:spLocks noChangeArrowheads="1"/>
          </p:cNvSpPr>
          <p:nvPr/>
        </p:nvSpPr>
        <p:spPr bwMode="auto">
          <a:xfrm>
            <a:off x="654050" y="3135313"/>
            <a:ext cx="692150" cy="2047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</a:pPr>
            <a:r>
              <a:rPr lang="de-DE" sz="700" dirty="0" smtClean="0">
                <a:solidFill>
                  <a:srgbClr val="000000"/>
                </a:solidFill>
                <a:latin typeface="Tahoma"/>
                <a:ea typeface="ＭＳ Ｐゴシック"/>
              </a:rPr>
              <a:t>Compact</a:t>
            </a:r>
            <a:r>
              <a:rPr lang="de-DE" sz="700" dirty="0" smtClean="0">
                <a:latin typeface="Tahoma"/>
              </a:rPr>
              <a:t> </a:t>
            </a:r>
            <a:r>
              <a:rPr lang="de-DE" sz="700" dirty="0" smtClean="0">
                <a:solidFill>
                  <a:srgbClr val="000000"/>
                </a:solidFill>
                <a:latin typeface="Tahoma"/>
                <a:ea typeface="ＭＳ Ｐゴシック"/>
              </a:rPr>
              <a:t>Edition</a:t>
            </a:r>
            <a:r>
              <a:rPr lang="de-DE" sz="700" dirty="0" smtClean="0">
                <a:latin typeface="Tahoma"/>
              </a:rPr>
              <a:t/>
            </a:r>
            <a:br>
              <a:rPr lang="de-DE" sz="700" dirty="0" smtClean="0">
                <a:latin typeface="Tahoma"/>
              </a:rPr>
            </a:br>
            <a:r>
              <a:rPr lang="de-DE" sz="700" dirty="0" smtClean="0">
                <a:solidFill>
                  <a:srgbClr val="000000"/>
                </a:solidFill>
                <a:latin typeface="Tahoma"/>
                <a:ea typeface="ＭＳ Ｐゴシック"/>
              </a:rPr>
              <a:t>6</a:t>
            </a:r>
            <a:r>
              <a:rPr lang="de-DE" sz="700" dirty="0" smtClean="0">
                <a:latin typeface="Tahoma"/>
              </a:rPr>
              <a:t> </a:t>
            </a:r>
            <a:r>
              <a:rPr lang="de-DE" sz="700" dirty="0" smtClean="0">
                <a:solidFill>
                  <a:srgbClr val="000000"/>
                </a:solidFill>
                <a:latin typeface="Tahoma"/>
                <a:ea typeface="ＭＳ Ｐゴシック"/>
              </a:rPr>
              <a:t>bis</a:t>
            </a:r>
            <a:r>
              <a:rPr lang="de-DE" sz="700" dirty="0" smtClean="0">
                <a:latin typeface="Tahoma"/>
              </a:rPr>
              <a:t> </a:t>
            </a:r>
            <a:r>
              <a:rPr lang="de-DE" sz="700" dirty="0" smtClean="0">
                <a:solidFill>
                  <a:srgbClr val="000000"/>
                </a:solidFill>
                <a:latin typeface="Tahoma"/>
                <a:ea typeface="ＭＳ Ｐゴシック"/>
              </a:rPr>
              <a:t>16</a:t>
            </a:r>
            <a:r>
              <a:rPr lang="de-DE" sz="700" dirty="0" smtClean="0">
                <a:latin typeface="Tahoma"/>
              </a:rPr>
              <a:t> </a:t>
            </a:r>
            <a:r>
              <a:rPr lang="de-DE" sz="700" dirty="0" smtClean="0">
                <a:solidFill>
                  <a:srgbClr val="000000"/>
                </a:solidFill>
                <a:latin typeface="Tahoma"/>
                <a:ea typeface="ＭＳ Ｐゴシック"/>
              </a:rPr>
              <a:t>Benutzer</a:t>
            </a:r>
            <a:endParaRPr lang="en-US" sz="7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cxnSp>
        <p:nvCxnSpPr>
          <p:cNvPr id="223" name="Straight Connector 222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576" name="Title 2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>
                <a:solidFill>
                  <a:srgbClr val="000000"/>
                </a:solidFill>
                <a:latin typeface="Tahoma"/>
                <a:ea typeface="ＭＳ Ｐゴシック"/>
              </a:rPr>
              <a:t>MODERNSTE</a:t>
            </a:r>
            <a:r>
              <a:rPr lang="en-GB" smtClean="0">
                <a:latin typeface="Tahoma"/>
              </a:rPr>
              <a:t> </a:t>
            </a:r>
            <a:br>
              <a:rPr lang="en-GB" smtClean="0">
                <a:latin typeface="Tahoma"/>
              </a:rPr>
            </a:br>
            <a:r>
              <a:rPr lang="en-GB" smtClean="0">
                <a:solidFill>
                  <a:srgbClr val="000000"/>
                </a:solidFill>
                <a:latin typeface="Tahoma"/>
                <a:ea typeface="ＭＳ Ｐゴシック"/>
              </a:rPr>
              <a:t>TELEFONIEINFRASTRUKTUR</a:t>
            </a:r>
            <a:endParaRPr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5" name="Rectangle 40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A51140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A5114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66578" name="Rectangle 41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66579" name="Rectangle 42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66580" name="Rectangle 413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66581" name="Rectangle 415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0" name="Rectangle 41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31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66584" name="Rectangle 40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7" name="Rectangle 13"/>
          <p:cNvSpPr>
            <a:spLocks noChangeArrowheads="1"/>
          </p:cNvSpPr>
          <p:nvPr/>
        </p:nvSpPr>
        <p:spPr bwMode="auto">
          <a:xfrm>
            <a:off x="6110288" y="1736725"/>
            <a:ext cx="2868612" cy="225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rgbClr val="00B2A9"/>
              </a:buClr>
              <a:buSzPct val="100000"/>
              <a:defRPr/>
            </a:pPr>
            <a:r>
              <a:rPr lang="en-GB" sz="1600" b="1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600" b="1" u="sng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VORTEILE</a:t>
            </a:r>
            <a:endParaRPr lang="en-GB" sz="1600" b="1" u="sng" dirty="0">
              <a:solidFill>
                <a:srgbClr val="A5114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Flexibel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auf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Ihre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Anforderungen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abgestimmt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Skalierbar,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um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mit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Ihrer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Entwicklung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Schritt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halten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Modulares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System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mit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einer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großen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Auswahl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an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Verbindungen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Offen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externe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Anwendungen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54278" name="Rectangle 17"/>
          <p:cNvSpPr>
            <a:spLocks noChangeArrowheads="1"/>
          </p:cNvSpPr>
          <p:nvPr/>
        </p:nvSpPr>
        <p:spPr bwMode="auto">
          <a:xfrm>
            <a:off x="358775" y="4090988"/>
            <a:ext cx="2917825" cy="2039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BASISLÖSUNGEN</a:t>
            </a:r>
            <a:endParaRPr lang="en-GB" sz="1400" b="1" u="sng" dirty="0">
              <a:solidFill>
                <a:srgbClr val="A5114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Analoger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/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digitaler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öffentlicher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Zugriff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 </a:t>
            </a: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Digitale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Telefonverbindung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br>
              <a:rPr lang="de-DE" sz="1100" dirty="0" smtClean="0">
                <a:latin typeface="Tahoma"/>
                <a:cs typeface="+mn-cs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Alcatel-Lucent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Digitaltelefone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der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Serie</a:t>
            </a:r>
            <a:r>
              <a:rPr lang="de-DE" sz="1100" dirty="0" smtClean="0">
                <a:latin typeface="Tahoma"/>
                <a:cs typeface="+mn-cs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9</a:t>
            </a:r>
            <a:r>
              <a:rPr lang="en-GB" sz="1100" dirty="0" smtClean="0">
                <a:latin typeface="+mn-lt"/>
                <a:cs typeface="+mn-cs"/>
              </a:rPr>
              <a:t> </a:t>
            </a:r>
            <a:endParaRPr lang="en-GB" sz="1100" dirty="0">
              <a:latin typeface="+mn-lt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IP-Telefonverbindung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br>
              <a:rPr lang="de-DE" sz="1100" dirty="0" smtClean="0">
                <a:latin typeface="Tahoma"/>
                <a:cs typeface="+mn-cs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Alcatel-Lucent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IP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Touch-Telefone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br>
              <a:rPr lang="de-DE" sz="1100" dirty="0" smtClean="0">
                <a:latin typeface="Tahoma"/>
                <a:cs typeface="+mn-cs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der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Serie</a:t>
            </a:r>
            <a:r>
              <a:rPr lang="de-DE" sz="1100" dirty="0" smtClean="0">
                <a:latin typeface="Tahoma"/>
                <a:cs typeface="+mn-cs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8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SIP-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Verbindung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Arial"/>
                <a:ea typeface="ＭＳ Ｐゴシック"/>
                <a:cs typeface="+mn-cs"/>
              </a:rPr>
              <a:t>für</a:t>
            </a:r>
            <a:r>
              <a:rPr lang="en-GB" sz="1100" dirty="0" smtClean="0">
                <a:latin typeface="+mn-lt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Arial"/>
                <a:ea typeface="ＭＳ Ｐゴシック"/>
                <a:cs typeface="+mn-cs"/>
              </a:rPr>
              <a:t>Alcatel-Lucent</a:t>
            </a:r>
            <a:r>
              <a:rPr lang="en-GB" sz="1100" dirty="0" smtClean="0">
                <a:latin typeface="+mn-lt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OmniTouch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8082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My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IC-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Telefone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Verbindung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analoge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Faxgeräte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CTI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TAPI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2.0-Schnittstelle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54307" name="Rectangle 17"/>
          <p:cNvSpPr>
            <a:spLocks noChangeArrowheads="1"/>
          </p:cNvSpPr>
          <p:nvPr/>
        </p:nvSpPr>
        <p:spPr bwMode="auto">
          <a:xfrm>
            <a:off x="3294063" y="4090988"/>
            <a:ext cx="2646362" cy="153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ZUSATZOPTIONEN</a:t>
            </a:r>
            <a:endParaRPr lang="en-GB" sz="1400" b="1" u="sng" dirty="0">
              <a:solidFill>
                <a:srgbClr val="A5114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Ethernet-LAN-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Schnittstelle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Funkbasisstation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DECT-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Telefone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Wi-Fi-Infrastruktur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Alcatel-Lucent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OmniTouch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WLAN-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Telefone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Fernzugriffsdienst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8872" indent="-118872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100" dirty="0" smtClean="0">
                <a:latin typeface="Tahoma"/>
              </a:rPr>
              <a:t>TAPI 2.1</a:t>
            </a:r>
          </a:p>
          <a:p>
            <a:pPr marL="118872" indent="-118872">
              <a:spcBef>
                <a:spcPts val="0"/>
              </a:spcBef>
              <a:spcAft>
                <a:spcPts val="0"/>
              </a:spcAft>
              <a:buClr>
                <a:srgbClr val="A51140"/>
              </a:buClr>
              <a:buSzPct val="100000"/>
              <a:buFont typeface="Arial"/>
              <a:buChar char="•"/>
            </a:pPr>
            <a:r>
              <a:rPr lang="en-GB" sz="1100" dirty="0" smtClean="0">
                <a:latin typeface="Tahoma"/>
              </a:rPr>
              <a:t>CSTA-</a:t>
            </a:r>
            <a:r>
              <a:rPr lang="en-GB" sz="1100" dirty="0" err="1" smtClean="0">
                <a:latin typeface="Tahoma"/>
              </a:rPr>
              <a:t>Schnittstelle</a:t>
            </a:r>
            <a:endParaRPr lang="en-GB" sz="1100" dirty="0">
              <a:latin typeface="Tahoma"/>
            </a:endParaRPr>
          </a:p>
        </p:txBody>
      </p:sp>
      <p:cxnSp>
        <p:nvCxnSpPr>
          <p:cNvPr id="226" name="Straight Connector 225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591" name="Title 25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>
                <a:solidFill>
                  <a:srgbClr val="000000"/>
                </a:solidFill>
                <a:latin typeface="Tahoma"/>
                <a:ea typeface="ＭＳ Ｐゴシック"/>
              </a:rPr>
              <a:t>UMFANGREICHE VERBINDUNGSMÖGLICHKEITEN</a:t>
            </a:r>
            <a:endParaRPr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41" name="Rectangle 40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A51140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A5114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67593" name="Rectangle 41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67595" name="Rectangle 413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67596" name="Rectangle 41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46" name="Rectangle 417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47" name="Rectangle 40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67599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grpSp>
        <p:nvGrpSpPr>
          <p:cNvPr id="42" name="Group 352"/>
          <p:cNvGrpSpPr>
            <a:grpSpLocks/>
          </p:cNvGrpSpPr>
          <p:nvPr/>
        </p:nvGrpSpPr>
        <p:grpSpPr bwMode="auto">
          <a:xfrm>
            <a:off x="317045" y="1442131"/>
            <a:ext cx="5383668" cy="2498044"/>
            <a:chOff x="232001" y="1399040"/>
            <a:chExt cx="5383667" cy="2498045"/>
          </a:xfrm>
        </p:grpSpPr>
        <p:pic>
          <p:nvPicPr>
            <p:cNvPr id="43" name="Object 4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264206" y="1434872"/>
              <a:ext cx="5351462" cy="2320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" name="Rectangle 26"/>
            <p:cNvSpPr>
              <a:spLocks noChangeArrowheads="1"/>
            </p:cNvSpPr>
            <p:nvPr/>
          </p:nvSpPr>
          <p:spPr bwMode="auto">
            <a:xfrm>
              <a:off x="232001" y="2241548"/>
              <a:ext cx="99105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GB" sz="800" dirty="0" err="1" smtClean="0">
                  <a:solidFill>
                    <a:srgbClr val="000000"/>
                  </a:solidFill>
                  <a:latin typeface="Tahoma"/>
                  <a:ea typeface="ＭＳ Ｐゴシック"/>
                </a:rPr>
                <a:t>ISDN/Öffentlich-es</a:t>
              </a:r>
              <a:r>
                <a:rPr lang="en-GB" sz="800" dirty="0" smtClean="0">
                  <a:latin typeface="Tahoma"/>
                </a:rPr>
                <a:t> </a:t>
              </a:r>
              <a:r>
                <a:rPr lang="en-GB" sz="800" dirty="0" err="1" smtClean="0">
                  <a:solidFill>
                    <a:srgbClr val="000000"/>
                  </a:solidFill>
                  <a:latin typeface="Tahoma"/>
                  <a:ea typeface="ＭＳ Ｐゴシック"/>
                </a:rPr>
                <a:t>Telefonnetz</a:t>
              </a:r>
              <a:endParaRPr lang="en-GB" sz="800" dirty="0">
                <a:solidFill>
                  <a:srgbClr val="000000"/>
                </a:solidFill>
                <a:latin typeface="Tahoma"/>
                <a:ea typeface="ＭＳ Ｐゴシック"/>
              </a:endParaRPr>
            </a:p>
          </p:txBody>
        </p:sp>
        <p:sp>
          <p:nvSpPr>
            <p:cNvPr id="45" name="Rectangle 27"/>
            <p:cNvSpPr>
              <a:spLocks noChangeArrowheads="1"/>
            </p:cNvSpPr>
            <p:nvPr/>
          </p:nvSpPr>
          <p:spPr bwMode="auto">
            <a:xfrm>
              <a:off x="762681" y="1850797"/>
              <a:ext cx="336952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800" dirty="0" smtClean="0">
                  <a:solidFill>
                    <a:srgbClr val="000000"/>
                  </a:solidFill>
                  <a:latin typeface="Tahoma"/>
                  <a:ea typeface="ＭＳ Ｐゴシック"/>
                </a:rPr>
                <a:t>SIP</a:t>
              </a:r>
              <a:endParaRPr lang="en-GB" sz="800" dirty="0">
                <a:solidFill>
                  <a:srgbClr val="000000"/>
                </a:solidFill>
                <a:latin typeface="Tahoma"/>
                <a:ea typeface="ＭＳ Ｐゴシック"/>
              </a:endParaRPr>
            </a:p>
          </p:txBody>
        </p:sp>
        <p:sp>
          <p:nvSpPr>
            <p:cNvPr id="48" name="Rectangle 28"/>
            <p:cNvSpPr>
              <a:spLocks noChangeArrowheads="1"/>
            </p:cNvSpPr>
            <p:nvPr/>
          </p:nvSpPr>
          <p:spPr bwMode="auto">
            <a:xfrm>
              <a:off x="488043" y="2746147"/>
              <a:ext cx="551754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800" dirty="0" smtClean="0">
                  <a:solidFill>
                    <a:srgbClr val="000000"/>
                  </a:solidFill>
                  <a:latin typeface="Tahoma"/>
                  <a:ea typeface="ＭＳ Ｐゴシック"/>
                </a:rPr>
                <a:t>Internet</a:t>
              </a:r>
              <a:endParaRPr lang="en-GB" sz="800" dirty="0">
                <a:solidFill>
                  <a:srgbClr val="000000"/>
                </a:solidFill>
                <a:latin typeface="Tahoma"/>
                <a:ea typeface="ＭＳ Ｐゴシック"/>
              </a:endParaRPr>
            </a:p>
          </p:txBody>
        </p:sp>
        <p:sp>
          <p:nvSpPr>
            <p:cNvPr id="49" name="Line 215"/>
            <p:cNvSpPr>
              <a:spLocks noChangeShapeType="1"/>
            </p:cNvSpPr>
            <p:nvPr/>
          </p:nvSpPr>
          <p:spPr bwMode="auto">
            <a:xfrm flipV="1">
              <a:off x="3742418" y="1638072"/>
              <a:ext cx="942975" cy="649287"/>
            </a:xfrm>
            <a:prstGeom prst="line">
              <a:avLst/>
            </a:prstGeom>
            <a:noFill/>
            <a:ln w="19050">
              <a:solidFill>
                <a:srgbClr val="622F6B"/>
              </a:solidFill>
              <a:round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endParaRPr lang="en-US"/>
            </a:p>
          </p:txBody>
        </p:sp>
        <p:pic>
          <p:nvPicPr>
            <p:cNvPr id="52" name="Image 213" descr="OT 8118 front IMG_2804.png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006" y="3112859"/>
              <a:ext cx="263525" cy="650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3" name="Text Box 220"/>
            <p:cNvSpPr txBox="1">
              <a:spLocks noChangeArrowheads="1"/>
            </p:cNvSpPr>
            <p:nvPr/>
          </p:nvSpPr>
          <p:spPr bwMode="auto">
            <a:xfrm>
              <a:off x="1574073" y="1399040"/>
              <a:ext cx="1734531" cy="73866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smtClean="0">
                  <a:solidFill>
                    <a:srgbClr val="000000"/>
                  </a:solidFill>
                  <a:latin typeface="Tahoma"/>
                  <a:ea typeface="ＭＳ Ｐゴシック"/>
                </a:rPr>
                <a:t>Alcatel-Lucent</a:t>
              </a:r>
              <a:r>
                <a:rPr lang="en-US" sz="1200" smtClean="0">
                  <a:latin typeface="Tahoma"/>
                </a:rPr>
                <a:t/>
              </a:r>
              <a:br>
                <a:rPr lang="en-US" sz="1200" smtClean="0">
                  <a:latin typeface="Tahoma"/>
                </a:rPr>
              </a:br>
              <a:r>
                <a:rPr lang="en-US" sz="1200" smtClean="0">
                  <a:solidFill>
                    <a:srgbClr val="000000"/>
                  </a:solidFill>
                  <a:latin typeface="Tahoma"/>
                  <a:ea typeface="ＭＳ Ｐゴシック"/>
                </a:rPr>
                <a:t>OmniPCX™</a:t>
              </a:r>
              <a:r>
                <a:rPr lang="en-US" sz="1200" smtClean="0">
                  <a:latin typeface="Tahoma"/>
                </a:rPr>
                <a:t> </a:t>
              </a:r>
              <a:r>
                <a:rPr lang="en-US" sz="1200" smtClean="0">
                  <a:solidFill>
                    <a:srgbClr val="000000"/>
                  </a:solidFill>
                  <a:latin typeface="Tahoma"/>
                  <a:ea typeface="ＭＳ Ｐゴシック"/>
                </a:rPr>
                <a:t>Office</a:t>
              </a:r>
              <a:r>
                <a:rPr lang="en-US" sz="1200" smtClean="0">
                  <a:latin typeface="Tahoma"/>
                </a:rPr>
                <a:t> </a:t>
              </a:r>
              <a:r>
                <a:rPr lang="en-US" sz="1200" smtClean="0">
                  <a:solidFill>
                    <a:srgbClr val="000000"/>
                  </a:solidFill>
                  <a:latin typeface="Tahoma"/>
                  <a:ea typeface="ＭＳ Ｐゴシック"/>
                </a:rPr>
                <a:t>RCE</a:t>
              </a:r>
              <a:endParaRPr lang="en-US" sz="1200">
                <a:solidFill>
                  <a:srgbClr val="000000"/>
                </a:solidFill>
                <a:latin typeface="Tahoma"/>
                <a:ea typeface="ＭＳ Ｐゴシック"/>
              </a:endParaRPr>
            </a:p>
            <a:p>
              <a:pPr algn="ctr">
                <a:spcBef>
                  <a:spcPct val="50000"/>
                </a:spcBef>
              </a:pPr>
              <a:endParaRPr lang="en-US" sz="1200">
                <a:latin typeface="Tahoma" pitchFamily="34" charset="0"/>
              </a:endParaRPr>
            </a:p>
          </p:txBody>
        </p:sp>
        <p:sp>
          <p:nvSpPr>
            <p:cNvPr id="54" name="ZoneTexte 215"/>
            <p:cNvSpPr txBox="1"/>
            <p:nvPr/>
          </p:nvSpPr>
          <p:spPr>
            <a:xfrm>
              <a:off x="1958069" y="1858734"/>
              <a:ext cx="962025" cy="2154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 sz="800" dirty="0" smtClean="0">
                  <a:solidFill>
                    <a:srgbClr val="000000"/>
                  </a:solidFill>
                  <a:latin typeface="Tahoma"/>
                  <a:ea typeface="ＭＳ Ｐゴシック"/>
                  <a:cs typeface="+mn-cs"/>
                </a:rPr>
                <a:t>SIP</a:t>
              </a:r>
              <a:r>
                <a:rPr lang="fr-FR" sz="800" dirty="0" smtClean="0">
                  <a:latin typeface="Tahoma"/>
                  <a:cs typeface="+mn-cs"/>
                </a:rPr>
                <a:t> </a:t>
              </a:r>
              <a:r>
                <a:rPr lang="fr-FR" sz="800" dirty="0" err="1" smtClean="0">
                  <a:solidFill>
                    <a:srgbClr val="000000"/>
                  </a:solidFill>
                  <a:latin typeface="Tahoma"/>
                  <a:ea typeface="ＭＳ Ｐゴシック"/>
                  <a:cs typeface="+mn-cs"/>
                </a:rPr>
                <a:t>im</a:t>
              </a:r>
              <a:r>
                <a:rPr lang="fr-FR" sz="800" dirty="0" smtClean="0">
                  <a:latin typeface="Tahoma"/>
                  <a:cs typeface="+mn-cs"/>
                </a:rPr>
                <a:t> </a:t>
              </a:r>
              <a:r>
                <a:rPr lang="fr-FR" sz="800" dirty="0" err="1" smtClean="0">
                  <a:solidFill>
                    <a:srgbClr val="000000"/>
                  </a:solidFill>
                  <a:latin typeface="Tahoma"/>
                  <a:ea typeface="ＭＳ Ｐゴシック"/>
                  <a:cs typeface="+mn-cs"/>
                </a:rPr>
                <a:t>Kern</a:t>
              </a:r>
              <a:endParaRPr lang="en-US" sz="800" dirty="0">
                <a:solidFill>
                  <a:srgbClr val="000000"/>
                </a:solidFill>
                <a:latin typeface="Tahoma"/>
                <a:ea typeface="ＭＳ Ｐゴシック"/>
                <a:cs typeface="+mn-cs"/>
              </a:endParaRPr>
            </a:p>
          </p:txBody>
        </p:sp>
        <p:pic>
          <p:nvPicPr>
            <p:cNvPr id="55" name="Image 3" descr="Industrial front 3-4 left.png"/>
            <p:cNvPicPr>
              <a:picLocks noChangeAspect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 bwMode="auto">
            <a:xfrm>
              <a:off x="808718" y="3077934"/>
              <a:ext cx="269875" cy="700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6" name="Group 34"/>
            <p:cNvGrpSpPr>
              <a:grpSpLocks/>
            </p:cNvGrpSpPr>
            <p:nvPr/>
          </p:nvGrpSpPr>
          <p:grpSpPr bwMode="auto">
            <a:xfrm>
              <a:off x="4588538" y="3626799"/>
              <a:ext cx="736475" cy="215908"/>
              <a:chOff x="3984" y="2782"/>
              <a:chExt cx="812" cy="282"/>
            </a:xfrm>
          </p:grpSpPr>
          <p:sp>
            <p:nvSpPr>
              <p:cNvPr id="61" name="Rectangle 223"/>
              <p:cNvSpPr>
                <a:spLocks noChangeArrowheads="1"/>
              </p:cNvSpPr>
              <p:nvPr/>
            </p:nvSpPr>
            <p:spPr bwMode="auto">
              <a:xfrm>
                <a:off x="3984" y="2864"/>
                <a:ext cx="360" cy="200"/>
              </a:xfrm>
              <a:prstGeom prst="rect">
                <a:avLst/>
              </a:prstGeom>
              <a:solidFill>
                <a:schemeClr val="bg1"/>
              </a:solidFill>
              <a:ln w="19050" algn="ctr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/>
              <a:lstStyle/>
              <a:p>
                <a:pPr algn="ctr">
                  <a:buFont typeface="Times New Roman" pitchFamily="18" charset="0"/>
                  <a:buChar char="•"/>
                </a:pPr>
                <a:endParaRPr lang="fr-FR" sz="2000">
                  <a:latin typeface="Tahoma" pitchFamily="34" charset="0"/>
                </a:endParaRPr>
              </a:p>
            </p:txBody>
          </p:sp>
          <p:sp>
            <p:nvSpPr>
              <p:cNvPr id="62" name="Rectangle 224"/>
              <p:cNvSpPr>
                <a:spLocks noChangeArrowheads="1"/>
              </p:cNvSpPr>
              <p:nvPr/>
            </p:nvSpPr>
            <p:spPr bwMode="auto">
              <a:xfrm rot="748695">
                <a:off x="4302" y="2782"/>
                <a:ext cx="494" cy="200"/>
              </a:xfrm>
              <a:prstGeom prst="rect">
                <a:avLst/>
              </a:prstGeom>
              <a:solidFill>
                <a:schemeClr val="bg1"/>
              </a:solidFill>
              <a:ln w="19050" algn="ctr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/>
              <a:lstStyle/>
              <a:p>
                <a:pPr algn="ctr">
                  <a:buFont typeface="Times New Roman" pitchFamily="18" charset="0"/>
                  <a:buChar char="•"/>
                </a:pPr>
                <a:endParaRPr lang="fr-FR" sz="2000">
                  <a:latin typeface="Tahoma" pitchFamily="34" charset="0"/>
                </a:endParaRPr>
              </a:p>
            </p:txBody>
          </p:sp>
        </p:grpSp>
        <p:sp>
          <p:nvSpPr>
            <p:cNvPr id="57" name="Rectangle 56"/>
            <p:cNvSpPr/>
            <p:nvPr/>
          </p:nvSpPr>
          <p:spPr>
            <a:xfrm>
              <a:off x="1829481" y="3265260"/>
              <a:ext cx="619125" cy="501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58" name="Rectangle 57"/>
            <p:cNvSpPr/>
            <p:nvPr/>
          </p:nvSpPr>
          <p:spPr>
            <a:xfrm>
              <a:off x="2667681" y="3265260"/>
              <a:ext cx="619125" cy="501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pic>
          <p:nvPicPr>
            <p:cNvPr id="59" name="Picture 47"/>
            <p:cNvPicPr>
              <a:picLocks noChangeAspect="1" noChangeArrowheads="1"/>
            </p:cNvPicPr>
            <p:nvPr/>
          </p:nvPicPr>
          <p:blipFill>
            <a:blip r:embed="rId1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98296" y="3262310"/>
              <a:ext cx="556532" cy="54273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</p:pic>
        <p:sp>
          <p:nvSpPr>
            <p:cNvPr id="60" name="Rectangle 59"/>
            <p:cNvSpPr/>
            <p:nvPr/>
          </p:nvSpPr>
          <p:spPr>
            <a:xfrm>
              <a:off x="3353480" y="3211285"/>
              <a:ext cx="1143000" cy="685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</p:grpSp>
      <p:pic>
        <p:nvPicPr>
          <p:cNvPr id="63" name="Picture 4" descr="D:\lancement\Projet-OxO\Office_2011-Fall-2011\Sales companion\Photos used with the Sales Companion\iphone_MyIC Mobile.pn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4999038" y="1158875"/>
            <a:ext cx="261937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3" descr="D:\lancement\Projet-OxO\Office_2011-Fall-2011\Sales companion\Photos used with the Sales Companion\MyICWeb-event-1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2052638" y="3302000"/>
            <a:ext cx="31432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2" descr="D:\lancement\Projet-OxO\Office_2011-Fall-2011\RCE Fax Server\Photos\OpenRCE Fax_f_r.gif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3646488" y="3179763"/>
            <a:ext cx="823912" cy="68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Picture 5" descr="D:\lancement\Projet-OxO\Office_2011-Fall-2011\Video\VC210.jpg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4627790" y="2933246"/>
            <a:ext cx="914400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Rectangle 420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322847" y="1298713"/>
            <a:ext cx="397565" cy="808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0" name="Picture 39" descr="Android.png"/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4617811" y="1135051"/>
            <a:ext cx="258989" cy="511503"/>
          </a:xfrm>
          <a:prstGeom prst="rect">
            <a:avLst/>
          </a:prstGeom>
        </p:spPr>
      </p:pic>
      <p:pic>
        <p:nvPicPr>
          <p:cNvPr id="50" name="Picture 3" descr="IP_Dect_indoor_F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3715658" y="998730"/>
            <a:ext cx="478971" cy="53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Image 4" descr="vle_34front with screen.png"/>
          <p:cNvPicPr>
            <a:picLocks noChangeAspect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5225499" y="1090145"/>
            <a:ext cx="468791" cy="831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Rectangle 11"/>
          <p:cNvSpPr>
            <a:spLocks noChangeArrowheads="1"/>
          </p:cNvSpPr>
          <p:nvPr/>
        </p:nvSpPr>
        <p:spPr bwMode="auto">
          <a:xfrm>
            <a:off x="6711950" y="2544763"/>
            <a:ext cx="2498725" cy="1192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SzPct val="100000"/>
            </a:pPr>
            <a:r>
              <a:rPr lang="en-US" sz="1400" b="1" dirty="0">
                <a:solidFill>
                  <a:srgbClr val="A51140"/>
                </a:solidFill>
                <a:latin typeface="Tahoma" pitchFamily="34" charset="0"/>
                <a:sym typeface="Arial" charset="0"/>
              </a:rPr>
              <a:t>	</a:t>
            </a:r>
            <a:r>
              <a:rPr lang="en-US" sz="1400" b="1" u="sng" dirty="0">
                <a:solidFill>
                  <a:srgbClr val="A51140"/>
                </a:solidFill>
                <a:latin typeface="Tahoma" pitchFamily="34" charset="0"/>
                <a:sym typeface="Arial" charset="0"/>
              </a:rPr>
              <a:t>ZUSATZOPTIONEN</a:t>
            </a:r>
          </a:p>
          <a:p>
            <a:pPr marL="117475" indent="-117475" eaLnBrk="0" hangingPunct="0">
              <a:buClr>
                <a:srgbClr val="A51140"/>
              </a:buClr>
              <a:buSzPct val="100000"/>
              <a:buFont typeface="Arial" charset="0"/>
              <a:buChar char="•"/>
            </a:pP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Netzwerkinfrastruktur</a:t>
            </a:r>
            <a:endParaRPr lang="en-US" sz="11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117475" indent="-117475" eaLnBrk="0" hangingPunct="0">
              <a:buClr>
                <a:srgbClr val="A51140"/>
              </a:buClr>
              <a:buSzPct val="100000"/>
              <a:buFont typeface="Arial" charset="0"/>
              <a:buChar char="•"/>
            </a:pPr>
            <a:r>
              <a:rPr lang="en-US" sz="1100" dirty="0">
                <a:solidFill>
                  <a:srgbClr val="000000"/>
                </a:solidFill>
                <a:sym typeface="Arial" charset="0"/>
              </a:rPr>
              <a:t>Alcatel-Lucent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OmniAccess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WLAN-Switch</a:t>
            </a:r>
          </a:p>
          <a:p>
            <a:pPr marL="117475" indent="-117475" eaLnBrk="0" hangingPunct="0">
              <a:buClr>
                <a:srgbClr val="A51140"/>
              </a:buClr>
              <a:buSzPct val="100000"/>
              <a:buFont typeface="Arial" charset="0"/>
              <a:buChar char="•"/>
            </a:pP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Alcatel-Lucent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OmniSwitch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Stackable LAN </a:t>
            </a:r>
            <a:r>
              <a:rPr lang="en-US" sz="1100" dirty="0" smtClean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Switch</a:t>
            </a:r>
            <a:endParaRPr lang="en-US" sz="11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</p:txBody>
      </p:sp>
      <p:sp>
        <p:nvSpPr>
          <p:cNvPr id="55302" name="Rectangle 12"/>
          <p:cNvSpPr>
            <a:spLocks noChangeArrowheads="1"/>
          </p:cNvSpPr>
          <p:nvPr/>
        </p:nvSpPr>
        <p:spPr bwMode="auto">
          <a:xfrm>
            <a:off x="6743700" y="4051300"/>
            <a:ext cx="2400300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600"/>
              </a:spcAft>
              <a:buSzPct val="100000"/>
            </a:pPr>
            <a:r>
              <a:rPr lang="en-US" sz="1600" b="1" dirty="0">
                <a:solidFill>
                  <a:srgbClr val="A51140"/>
                </a:solidFill>
                <a:latin typeface="Tahoma" pitchFamily="34" charset="0"/>
                <a:sym typeface="Arial" charset="0"/>
              </a:rPr>
              <a:t>	</a:t>
            </a:r>
            <a:r>
              <a:rPr lang="en-US" sz="1600" b="1" u="sng" dirty="0">
                <a:solidFill>
                  <a:srgbClr val="A51140"/>
                </a:solidFill>
                <a:latin typeface="Tahoma" pitchFamily="34" charset="0"/>
                <a:sym typeface="Arial" charset="0"/>
              </a:rPr>
              <a:t>VORTEILE</a:t>
            </a:r>
          </a:p>
          <a:p>
            <a:pPr marL="117475" indent="-117475" eaLnBrk="0" hangingPunct="0">
              <a:spcAft>
                <a:spcPts val="300"/>
              </a:spcAft>
              <a:buClr>
                <a:srgbClr val="A51140"/>
              </a:buClr>
              <a:buSzPct val="100000"/>
              <a:buFont typeface="Arial" charset="0"/>
              <a:buChar char="•"/>
            </a:pP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Vollständige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End-to-End-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Lösung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für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IP-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Telefonie</a:t>
            </a:r>
            <a:endParaRPr lang="en-US" sz="14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117475" indent="-117475" eaLnBrk="0" hangingPunct="0">
              <a:spcAft>
                <a:spcPts val="300"/>
              </a:spcAft>
              <a:buClr>
                <a:srgbClr val="A51140"/>
              </a:buClr>
              <a:buSzPct val="100000"/>
              <a:buFont typeface="Arial" charset="0"/>
              <a:buChar char="•"/>
            </a:pP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Herkömmliche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und </a:t>
            </a:r>
            <a:b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</a:b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IP-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Telefoniefunktionen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können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für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einen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problemlosen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Übergang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kombiniert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werden</a:t>
            </a:r>
            <a:endParaRPr lang="en-US" sz="14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</p:txBody>
      </p:sp>
      <p:sp>
        <p:nvSpPr>
          <p:cNvPr id="55323" name="Rectangle 11"/>
          <p:cNvSpPr>
            <a:spLocks noChangeArrowheads="1"/>
          </p:cNvSpPr>
          <p:nvPr/>
        </p:nvSpPr>
        <p:spPr bwMode="auto">
          <a:xfrm>
            <a:off x="6711950" y="1404938"/>
            <a:ext cx="2432050" cy="102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SzPct val="100000"/>
            </a:pPr>
            <a:r>
              <a:rPr lang="en-US" sz="1400" b="1" dirty="0">
                <a:solidFill>
                  <a:srgbClr val="00747A"/>
                </a:solidFill>
                <a:latin typeface="Tahoma" pitchFamily="34" charset="0"/>
                <a:sym typeface="Arial" charset="0"/>
              </a:rPr>
              <a:t>	</a:t>
            </a:r>
            <a:r>
              <a:rPr lang="en-US" sz="1400" b="1" u="sng" dirty="0">
                <a:solidFill>
                  <a:srgbClr val="A51140"/>
                </a:solidFill>
                <a:latin typeface="Tahoma" pitchFamily="34" charset="0"/>
                <a:sym typeface="Arial" charset="0"/>
              </a:rPr>
              <a:t>BASISLÖSUNGEN</a:t>
            </a:r>
          </a:p>
          <a:p>
            <a:pPr marL="117475" indent="-117475" eaLnBrk="0" hangingPunct="0">
              <a:buClr>
                <a:srgbClr val="A51140"/>
              </a:buClr>
              <a:buSzPct val="100000"/>
              <a:buFont typeface="Arial" charset="0"/>
              <a:buChar char="•"/>
            </a:pPr>
            <a:r>
              <a:rPr lang="en-US" sz="1100" dirty="0">
                <a:solidFill>
                  <a:srgbClr val="000000"/>
                </a:solidFill>
                <a:sym typeface="Arial" charset="0"/>
              </a:rPr>
              <a:t>Alcatel-Lucent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OmniPCX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Office Rich Communication Edition, Wand-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oder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Rack-Montage</a:t>
            </a:r>
          </a:p>
          <a:p>
            <a:pPr marL="117475" indent="-117475" eaLnBrk="0" hangingPunct="0">
              <a:buClr>
                <a:srgbClr val="A51140"/>
              </a:buClr>
              <a:buSzPct val="100000"/>
              <a:buFont typeface="Arial" charset="0"/>
              <a:buChar char="•"/>
            </a:pP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SIP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inklusive</a:t>
            </a:r>
            <a:endParaRPr lang="en-US" sz="11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</p:txBody>
      </p:sp>
      <p:sp>
        <p:nvSpPr>
          <p:cNvPr id="18437" name="Title 24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SzPct val="100000"/>
            </a:pPr>
            <a:r>
              <a:rPr smtClean="0">
                <a:solidFill>
                  <a:srgbClr val="000000"/>
                </a:solidFill>
                <a:sym typeface="Arial" charset="0"/>
              </a:rPr>
              <a:t>END-TO-END-IP-TELEFONIE-LÖSUNG</a:t>
            </a:r>
          </a:p>
        </p:txBody>
      </p:sp>
      <p:sp>
        <p:nvSpPr>
          <p:cNvPr id="44" name="Rectangle 408"/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A51140"/>
                </a:solidFill>
                <a:latin typeface="Tahoma" pitchFamily="34" charset="0"/>
                <a:sym typeface="Arial" charset="0"/>
              </a:rPr>
              <a:t>ZUKUNFTSSICHERE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A51140"/>
                </a:solidFill>
                <a:latin typeface="Tahoma" pitchFamily="34" charset="0"/>
                <a:sym typeface="Arial" charset="0"/>
              </a:rPr>
              <a:t>LÖSUNGEN</a:t>
            </a:r>
          </a:p>
        </p:txBody>
      </p:sp>
      <p:sp>
        <p:nvSpPr>
          <p:cNvPr id="18439" name="Rectangle 410"/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8440" name="Rectangle 420"/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8441" name="Rectangle 413"/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TEAMARBEIT &amp;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ZUSAMMENARBEIT</a:t>
            </a:r>
          </a:p>
        </p:txBody>
      </p:sp>
      <p:sp>
        <p:nvSpPr>
          <p:cNvPr id="18442" name="Rectangle 415"/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STANDORTUNABHÄNGIGE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MOBILITÄT</a:t>
            </a:r>
          </a:p>
        </p:txBody>
      </p:sp>
      <p:sp>
        <p:nvSpPr>
          <p:cNvPr id="49" name="Rectangle 417"/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STANDORTINTERNE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MOBILITÄT</a:t>
            </a:r>
          </a:p>
        </p:txBody>
      </p:sp>
      <p:sp>
        <p:nvSpPr>
          <p:cNvPr id="50" name="Rectangle 401"/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EFFIZIENTE DESKTOP-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UMGEBUNG</a:t>
            </a:r>
          </a:p>
        </p:txBody>
      </p:sp>
      <p:sp>
        <p:nvSpPr>
          <p:cNvPr id="18445" name="Rectangle 40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KUNDEN-</a:t>
            </a:r>
            <a:b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</a:b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BEGRÜSSUNG</a:t>
            </a:r>
          </a:p>
        </p:txBody>
      </p:sp>
      <p:sp>
        <p:nvSpPr>
          <p:cNvPr id="100" name="Rectangle 25"/>
          <p:cNvSpPr>
            <a:spLocks/>
          </p:cNvSpPr>
          <p:nvPr/>
        </p:nvSpPr>
        <p:spPr bwMode="auto">
          <a:xfrm>
            <a:off x="3843110" y="2759518"/>
            <a:ext cx="1727200" cy="25082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eaLnBrk="0" hangingPunct="0">
              <a:lnSpc>
                <a:spcPct val="90000"/>
              </a:lnSpc>
              <a:spcBef>
                <a:spcPts val="1200"/>
              </a:spcBef>
              <a:buSzPct val="100000"/>
            </a:pPr>
            <a:r>
              <a:rPr lang="en-US" sz="1200" b="1">
                <a:solidFill>
                  <a:srgbClr val="000000"/>
                </a:solidFill>
                <a:latin typeface="Tahoma" pitchFamily="34" charset="0"/>
                <a:sym typeface="Trebuchet MS" pitchFamily="34" charset="0"/>
              </a:rPr>
              <a:t>LAN</a:t>
            </a:r>
          </a:p>
        </p:txBody>
      </p:sp>
      <p:sp>
        <p:nvSpPr>
          <p:cNvPr id="101" name="Rectangle 26"/>
          <p:cNvSpPr>
            <a:spLocks/>
          </p:cNvSpPr>
          <p:nvPr/>
        </p:nvSpPr>
        <p:spPr bwMode="auto">
          <a:xfrm>
            <a:off x="1320573" y="2811906"/>
            <a:ext cx="1216025" cy="209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eaLnBrk="0" hangingPunct="0">
              <a:lnSpc>
                <a:spcPct val="90000"/>
              </a:lnSpc>
              <a:spcBef>
                <a:spcPts val="1200"/>
              </a:spcBef>
              <a:buSzPct val="100000"/>
            </a:pPr>
            <a:r>
              <a:rPr lang="en-US" sz="1200" b="1">
                <a:solidFill>
                  <a:srgbClr val="000000"/>
                </a:solidFill>
                <a:latin typeface="Tahoma" pitchFamily="34" charset="0"/>
                <a:sym typeface="Trebuchet MS" pitchFamily="34" charset="0"/>
              </a:rPr>
              <a:t>WLAN</a:t>
            </a:r>
          </a:p>
        </p:txBody>
      </p:sp>
      <p:pic>
        <p:nvPicPr>
          <p:cNvPr id="18454" name="Picture 2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2237" y="3719929"/>
            <a:ext cx="449287" cy="5999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8455" name="Picture 2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8826" y="3756437"/>
            <a:ext cx="466750" cy="4888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8456" name="Picture 3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01485" y="5100803"/>
            <a:ext cx="835070" cy="5603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8457" name="Picture 3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038826" y="3218272"/>
            <a:ext cx="977672" cy="30634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8458" name="Picture 34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268232" y="4511918"/>
            <a:ext cx="408009" cy="35237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107" name="Rectangle 35"/>
          <p:cNvSpPr>
            <a:spLocks/>
          </p:cNvSpPr>
          <p:nvPr/>
        </p:nvSpPr>
        <p:spPr bwMode="auto">
          <a:xfrm>
            <a:off x="2001610" y="3218306"/>
            <a:ext cx="969963" cy="3714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25400" rIns="25400" anchor="ctr"/>
          <a:lstStyle/>
          <a:p>
            <a:pPr algn="ctr" eaLnBrk="0" hangingPunct="0">
              <a:lnSpc>
                <a:spcPct val="90000"/>
              </a:lnSpc>
              <a:spcBef>
                <a:spcPts val="300"/>
              </a:spcBef>
              <a:buSzPct val="100000"/>
              <a:tabLst>
                <a:tab pos="3937000" algn="l"/>
              </a:tabLst>
            </a:pPr>
            <a:r>
              <a:rPr lang="en-US" sz="10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OmniAccess WLAN 4306</a:t>
            </a:r>
          </a:p>
        </p:txBody>
      </p:sp>
      <p:sp>
        <p:nvSpPr>
          <p:cNvPr id="108" name="Rectangle 37"/>
          <p:cNvSpPr>
            <a:spLocks/>
          </p:cNvSpPr>
          <p:nvPr/>
        </p:nvSpPr>
        <p:spPr bwMode="auto">
          <a:xfrm>
            <a:off x="1865085" y="3854893"/>
            <a:ext cx="1049338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25400" tIns="25400" rIns="25400" bIns="25400" anchor="ctr"/>
          <a:lstStyle/>
          <a:p>
            <a:pPr algn="ctr" eaLnBrk="0" hangingPunct="0">
              <a:lnSpc>
                <a:spcPct val="90000"/>
              </a:lnSpc>
              <a:spcBef>
                <a:spcPts val="300"/>
              </a:spcBef>
              <a:buSzPct val="100000"/>
              <a:tabLst>
                <a:tab pos="3937000" algn="l"/>
              </a:tabLst>
            </a:pPr>
            <a:r>
              <a:rPr lang="en-US" sz="10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OmniAccess WLAN AP</a:t>
            </a:r>
          </a:p>
        </p:txBody>
      </p:sp>
      <p:sp>
        <p:nvSpPr>
          <p:cNvPr id="109" name="Line 40"/>
          <p:cNvSpPr>
            <a:spLocks noChangeShapeType="1"/>
          </p:cNvSpPr>
          <p:nvPr/>
        </p:nvSpPr>
        <p:spPr bwMode="auto">
          <a:xfrm rot="10800000">
            <a:off x="2971573" y="2724593"/>
            <a:ext cx="15875" cy="3051175"/>
          </a:xfrm>
          <a:prstGeom prst="line">
            <a:avLst/>
          </a:prstGeom>
          <a:noFill/>
          <a:ln w="25400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pic>
        <p:nvPicPr>
          <p:cNvPr id="18462" name="Picture 44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945548" y="4610676"/>
            <a:ext cx="1440078" cy="361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63" name="Picture 46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472093" y="5157267"/>
            <a:ext cx="998214" cy="38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" name="Rectangle 49"/>
          <p:cNvSpPr>
            <a:spLocks/>
          </p:cNvSpPr>
          <p:nvPr/>
        </p:nvSpPr>
        <p:spPr bwMode="auto">
          <a:xfrm>
            <a:off x="3039835" y="5164581"/>
            <a:ext cx="1211263" cy="3952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25400" tIns="25400" rIns="25400" bIns="25400" anchor="ctr"/>
          <a:lstStyle/>
          <a:p>
            <a:pPr algn="ctr" eaLnBrk="0" hangingPunct="0">
              <a:lnSpc>
                <a:spcPct val="90000"/>
              </a:lnSpc>
              <a:spcBef>
                <a:spcPts val="300"/>
              </a:spcBef>
              <a:buSzPct val="100000"/>
              <a:tabLst>
                <a:tab pos="3937000" algn="l"/>
              </a:tabLst>
            </a:pPr>
            <a:r>
              <a:rPr lang="en-US" sz="10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OmniSwitch 6250</a:t>
            </a:r>
          </a:p>
        </p:txBody>
      </p:sp>
      <p:sp>
        <p:nvSpPr>
          <p:cNvPr id="115" name="Rectangle 8"/>
          <p:cNvSpPr>
            <a:spLocks/>
          </p:cNvSpPr>
          <p:nvPr/>
        </p:nvSpPr>
        <p:spPr bwMode="auto">
          <a:xfrm>
            <a:off x="433160" y="1605406"/>
            <a:ext cx="549275" cy="4171269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algn="ctr" eaLnBrk="0" hangingPunct="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Font typeface="Times New Roman" pitchFamily="18" charset="0"/>
              <a:buNone/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116" name="Rectangle 24"/>
          <p:cNvSpPr>
            <a:spLocks/>
          </p:cNvSpPr>
          <p:nvPr/>
        </p:nvSpPr>
        <p:spPr bwMode="auto">
          <a:xfrm rot="5400000">
            <a:off x="-143896" y="4030312"/>
            <a:ext cx="1622425" cy="3698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>
              <a:lnSpc>
                <a:spcPct val="90000"/>
              </a:lnSpc>
              <a:spcBef>
                <a:spcPts val="838"/>
              </a:spcBef>
              <a:buSzPct val="100000"/>
            </a:pPr>
            <a:r>
              <a:rPr lang="en-US" sz="1000">
                <a:solidFill>
                  <a:srgbClr val="000000"/>
                </a:solidFill>
                <a:latin typeface="Tahoma" pitchFamily="34" charset="0"/>
                <a:sym typeface="Trebuchet MS" pitchFamily="34" charset="0"/>
              </a:rPr>
              <a:t>Netzwerk-</a:t>
            </a:r>
            <a:br>
              <a:rPr lang="en-US" sz="1000">
                <a:solidFill>
                  <a:srgbClr val="000000"/>
                </a:solidFill>
                <a:latin typeface="Tahoma" pitchFamily="34" charset="0"/>
                <a:sym typeface="Trebuchet MS" pitchFamily="34" charset="0"/>
              </a:rPr>
            </a:br>
            <a:r>
              <a:rPr lang="en-US" sz="1000">
                <a:solidFill>
                  <a:srgbClr val="000000"/>
                </a:solidFill>
                <a:latin typeface="Tahoma" pitchFamily="34" charset="0"/>
                <a:sym typeface="Trebuchet MS" pitchFamily="34" charset="0"/>
              </a:rPr>
              <a:t>infrastruktur</a:t>
            </a:r>
          </a:p>
        </p:txBody>
      </p:sp>
      <p:sp>
        <p:nvSpPr>
          <p:cNvPr id="118" name="Line 13"/>
          <p:cNvSpPr>
            <a:spLocks noChangeShapeType="1"/>
          </p:cNvSpPr>
          <p:nvPr/>
        </p:nvSpPr>
        <p:spPr bwMode="auto">
          <a:xfrm rot="10800000">
            <a:off x="415698" y="2723006"/>
            <a:ext cx="6026150" cy="1587"/>
          </a:xfrm>
          <a:prstGeom prst="line">
            <a:avLst/>
          </a:prstGeom>
          <a:noFill/>
          <a:ln w="25400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1600">
              <a:latin typeface="+mn-lt"/>
              <a:cs typeface="Arial" pitchFamily="34" charset="0"/>
            </a:endParaRPr>
          </a:p>
        </p:txBody>
      </p:sp>
      <p:sp>
        <p:nvSpPr>
          <p:cNvPr id="120" name="Rectangle 51"/>
          <p:cNvSpPr>
            <a:spLocks/>
          </p:cNvSpPr>
          <p:nvPr/>
        </p:nvSpPr>
        <p:spPr bwMode="auto">
          <a:xfrm>
            <a:off x="3014435" y="3281806"/>
            <a:ext cx="1585913" cy="3556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25400" tIns="25400" rIns="25400" bIns="25400" anchor="ctr"/>
          <a:lstStyle/>
          <a:p>
            <a:pPr algn="ctr" eaLnBrk="0" hangingPunct="0">
              <a:lnSpc>
                <a:spcPct val="90000"/>
              </a:lnSpc>
              <a:spcBef>
                <a:spcPts val="300"/>
              </a:spcBef>
              <a:buSzPct val="100000"/>
              <a:tabLst>
                <a:tab pos="3937000" algn="l"/>
              </a:tabLst>
            </a:pPr>
            <a:r>
              <a:rPr lang="en-US" sz="10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OmniSwitch 6450 </a:t>
            </a:r>
          </a:p>
          <a:p>
            <a:pPr algn="ctr" eaLnBrk="0" hangingPunct="0">
              <a:lnSpc>
                <a:spcPct val="90000"/>
              </a:lnSpc>
              <a:spcBef>
                <a:spcPts val="300"/>
              </a:spcBef>
              <a:buSzPct val="100000"/>
              <a:tabLst>
                <a:tab pos="3937000" algn="l"/>
              </a:tabLst>
            </a:pPr>
            <a:r>
              <a:rPr lang="en-US" sz="10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24/48 Ports</a:t>
            </a:r>
          </a:p>
        </p:txBody>
      </p:sp>
      <p:sp>
        <p:nvSpPr>
          <p:cNvPr id="121" name="Rectangle 37"/>
          <p:cNvSpPr>
            <a:spLocks/>
          </p:cNvSpPr>
          <p:nvPr/>
        </p:nvSpPr>
        <p:spPr bwMode="auto">
          <a:xfrm>
            <a:off x="1873023" y="4512118"/>
            <a:ext cx="1049337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25400" tIns="25400" rIns="25400" bIns="25400" anchor="ctr"/>
          <a:lstStyle/>
          <a:p>
            <a:pPr algn="ctr" eaLnBrk="0" hangingPunct="0">
              <a:lnSpc>
                <a:spcPct val="90000"/>
              </a:lnSpc>
              <a:spcBef>
                <a:spcPts val="300"/>
              </a:spcBef>
              <a:buSzPct val="100000"/>
              <a:tabLst>
                <a:tab pos="3937000" algn="l"/>
              </a:tabLst>
            </a:pPr>
            <a:r>
              <a:rPr lang="en-US" sz="10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OmniAccess WLAN IAP</a:t>
            </a:r>
          </a:p>
        </p:txBody>
      </p:sp>
      <p:sp>
        <p:nvSpPr>
          <p:cNvPr id="122" name="Rectangle 37"/>
          <p:cNvSpPr>
            <a:spLocks/>
          </p:cNvSpPr>
          <p:nvPr/>
        </p:nvSpPr>
        <p:spPr bwMode="auto">
          <a:xfrm>
            <a:off x="1873023" y="5275706"/>
            <a:ext cx="1049337" cy="3286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25400" tIns="25400" rIns="25400" bIns="25400" anchor="ctr"/>
          <a:lstStyle/>
          <a:p>
            <a:pPr algn="ctr" eaLnBrk="0" hangingPunct="0">
              <a:lnSpc>
                <a:spcPct val="90000"/>
              </a:lnSpc>
              <a:spcBef>
                <a:spcPts val="300"/>
              </a:spcBef>
              <a:buSzPct val="100000"/>
              <a:tabLst>
                <a:tab pos="3937000" algn="l"/>
              </a:tabLst>
            </a:pPr>
            <a:r>
              <a:rPr lang="en-US" sz="10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OmniAccess WLAN RAP</a:t>
            </a:r>
          </a:p>
        </p:txBody>
      </p:sp>
      <p:sp>
        <p:nvSpPr>
          <p:cNvPr id="123" name="Rectangle 49"/>
          <p:cNvSpPr>
            <a:spLocks/>
          </p:cNvSpPr>
          <p:nvPr/>
        </p:nvSpPr>
        <p:spPr bwMode="auto">
          <a:xfrm>
            <a:off x="3027135" y="4548631"/>
            <a:ext cx="1524000" cy="3952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25400" tIns="25400" rIns="25400" bIns="25400" anchor="ctr"/>
          <a:lstStyle/>
          <a:p>
            <a:pPr algn="ctr" eaLnBrk="0" hangingPunct="0">
              <a:lnSpc>
                <a:spcPct val="90000"/>
              </a:lnSpc>
              <a:spcBef>
                <a:spcPts val="300"/>
              </a:spcBef>
              <a:buSzPct val="100000"/>
              <a:tabLst>
                <a:tab pos="3937000" algn="l"/>
              </a:tabLst>
            </a:pPr>
            <a:r>
              <a:rPr lang="en-US" sz="10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OmniSwitch 6400 </a:t>
            </a:r>
          </a:p>
          <a:p>
            <a:pPr algn="ctr" eaLnBrk="0" hangingPunct="0">
              <a:lnSpc>
                <a:spcPct val="90000"/>
              </a:lnSpc>
              <a:spcBef>
                <a:spcPts val="300"/>
              </a:spcBef>
              <a:buSzPct val="100000"/>
              <a:tabLst>
                <a:tab pos="3937000" algn="l"/>
              </a:tabLst>
            </a:pPr>
            <a:r>
              <a:rPr lang="en-US" sz="10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24/48 Ports</a:t>
            </a:r>
          </a:p>
        </p:txBody>
      </p:sp>
      <p:sp>
        <p:nvSpPr>
          <p:cNvPr id="124" name="Rectangle 51"/>
          <p:cNvSpPr>
            <a:spLocks/>
          </p:cNvSpPr>
          <p:nvPr/>
        </p:nvSpPr>
        <p:spPr bwMode="auto">
          <a:xfrm>
            <a:off x="3012848" y="4061268"/>
            <a:ext cx="1398587" cy="3190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25400" tIns="25400" rIns="25400" bIns="25400" anchor="ctr"/>
          <a:lstStyle/>
          <a:p>
            <a:pPr algn="ctr" eaLnBrk="0" hangingPunct="0">
              <a:lnSpc>
                <a:spcPct val="90000"/>
              </a:lnSpc>
              <a:spcBef>
                <a:spcPts val="300"/>
              </a:spcBef>
              <a:buSzPct val="100000"/>
              <a:tabLst>
                <a:tab pos="3937000" algn="l"/>
              </a:tabLst>
            </a:pPr>
            <a:r>
              <a:rPr lang="en-US" sz="10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OmniSwitch 6450 </a:t>
            </a:r>
          </a:p>
          <a:p>
            <a:pPr algn="ctr" eaLnBrk="0" hangingPunct="0">
              <a:lnSpc>
                <a:spcPct val="90000"/>
              </a:lnSpc>
              <a:spcBef>
                <a:spcPts val="300"/>
              </a:spcBef>
              <a:buSzPct val="100000"/>
              <a:tabLst>
                <a:tab pos="3937000" algn="l"/>
              </a:tabLst>
            </a:pPr>
            <a:r>
              <a:rPr lang="en-US" sz="10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10 Ports</a:t>
            </a:r>
          </a:p>
        </p:txBody>
      </p:sp>
      <p:pic>
        <p:nvPicPr>
          <p:cNvPr id="18477" name="Picture 3" descr="D:\Documents and Settings\boussel\My Documents\local_Alcatel\EPG\SMB\OCS 2012\Data\6450\images\OS6450-P10-rt.pn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472093" y="4014833"/>
            <a:ext cx="880262" cy="394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8" name="Picture 5" descr="D:\Documents and Settings\boussel\My Documents\local_Alcatel\EPG\SMB\OCS 2012\Data\6450\images\OS6450-48-rt.pn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4929114" y="3443923"/>
            <a:ext cx="1440078" cy="554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79" name="Picture 6" descr="D:\Documents and Settings\boussel\My Documents\local_Alcatel\EPG\SMB\OCS 2012\Data\6450\images\OS6450-24-rt.pn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4528769" y="3164098"/>
            <a:ext cx="1440078" cy="554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" name="Line 52"/>
          <p:cNvSpPr>
            <a:spLocks noChangeShapeType="1"/>
          </p:cNvSpPr>
          <p:nvPr/>
        </p:nvSpPr>
        <p:spPr bwMode="auto">
          <a:xfrm rot="10800000">
            <a:off x="431346" y="5775314"/>
            <a:ext cx="5995988" cy="1588"/>
          </a:xfrm>
          <a:prstGeom prst="line">
            <a:avLst/>
          </a:prstGeom>
          <a:noFill/>
          <a:ln w="25400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1600">
              <a:latin typeface="+mn-lt"/>
              <a:cs typeface="Arial" pitchFamily="34" charset="0"/>
            </a:endParaRPr>
          </a:p>
        </p:txBody>
      </p:sp>
      <p:sp>
        <p:nvSpPr>
          <p:cNvPr id="129" name="Line 39"/>
          <p:cNvSpPr>
            <a:spLocks noChangeShapeType="1"/>
          </p:cNvSpPr>
          <p:nvPr/>
        </p:nvSpPr>
        <p:spPr bwMode="auto">
          <a:xfrm rot="10800000">
            <a:off x="425223" y="1592705"/>
            <a:ext cx="0" cy="4183969"/>
          </a:xfrm>
          <a:prstGeom prst="line">
            <a:avLst/>
          </a:prstGeom>
          <a:noFill/>
          <a:ln w="25400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136" name="Line 52"/>
          <p:cNvSpPr>
            <a:spLocks noChangeShapeType="1"/>
          </p:cNvSpPr>
          <p:nvPr/>
        </p:nvSpPr>
        <p:spPr bwMode="auto">
          <a:xfrm rot="10800000">
            <a:off x="415698" y="1592706"/>
            <a:ext cx="6029325" cy="1587"/>
          </a:xfrm>
          <a:prstGeom prst="line">
            <a:avLst/>
          </a:prstGeom>
          <a:noFill/>
          <a:ln w="25400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sz="1600">
              <a:latin typeface="+mn-lt"/>
              <a:cs typeface="Arial" pitchFamily="34" charset="0"/>
            </a:endParaRPr>
          </a:p>
        </p:txBody>
      </p:sp>
      <p:sp>
        <p:nvSpPr>
          <p:cNvPr id="137" name="Line 39"/>
          <p:cNvSpPr>
            <a:spLocks noChangeShapeType="1"/>
          </p:cNvSpPr>
          <p:nvPr/>
        </p:nvSpPr>
        <p:spPr bwMode="auto">
          <a:xfrm rot="10800000" flipH="1">
            <a:off x="6441848" y="1605406"/>
            <a:ext cx="0" cy="4156754"/>
          </a:xfrm>
          <a:prstGeom prst="line">
            <a:avLst/>
          </a:prstGeom>
          <a:noFill/>
          <a:ln w="25400">
            <a:solidFill>
              <a:schemeClr val="bg1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Arial" pitchFamily="34" charset="0"/>
            </a:endParaRPr>
          </a:p>
        </p:txBody>
      </p:sp>
      <p:sp>
        <p:nvSpPr>
          <p:cNvPr id="138" name="Rectangle 65"/>
          <p:cNvSpPr>
            <a:spLocks/>
          </p:cNvSpPr>
          <p:nvPr/>
        </p:nvSpPr>
        <p:spPr bwMode="auto">
          <a:xfrm rot="5400000">
            <a:off x="129435" y="1952276"/>
            <a:ext cx="1075761" cy="3698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0" hangingPunct="0">
              <a:lnSpc>
                <a:spcPct val="90000"/>
              </a:lnSpc>
              <a:buSzPct val="100000"/>
            </a:pPr>
            <a:r>
              <a:rPr lang="en-US" sz="1000" smtClean="0">
                <a:solidFill>
                  <a:srgbClr val="000000"/>
                </a:solidFill>
                <a:latin typeface="Tahoma" pitchFamily="34" charset="0"/>
                <a:sym typeface="Trebuchet MS" pitchFamily="34" charset="0"/>
              </a:rPr>
              <a:t>Kommunikations </a:t>
            </a:r>
            <a:endParaRPr lang="en-US" sz="1000">
              <a:solidFill>
                <a:srgbClr val="000000"/>
              </a:solidFill>
              <a:latin typeface="Tahoma" pitchFamily="34" charset="0"/>
              <a:sym typeface="Trebuchet MS" pitchFamily="34" charset="0"/>
            </a:endParaRPr>
          </a:p>
          <a:p>
            <a:pPr algn="ctr" eaLnBrk="0" hangingPunct="0">
              <a:lnSpc>
                <a:spcPct val="90000"/>
              </a:lnSpc>
              <a:buSzPct val="100000"/>
            </a:pPr>
            <a:r>
              <a:rPr lang="en-US" sz="1000">
                <a:solidFill>
                  <a:srgbClr val="000000"/>
                </a:solidFill>
                <a:latin typeface="Tahoma" pitchFamily="34" charset="0"/>
                <a:sym typeface="Trebuchet MS" pitchFamily="34" charset="0"/>
              </a:rPr>
              <a:t>server</a:t>
            </a:r>
          </a:p>
        </p:txBody>
      </p:sp>
      <p:sp>
        <p:nvSpPr>
          <p:cNvPr id="139" name="Text Box 230"/>
          <p:cNvSpPr txBox="1">
            <a:spLocks noChangeArrowheads="1"/>
          </p:cNvSpPr>
          <p:nvPr/>
        </p:nvSpPr>
        <p:spPr bwMode="auto">
          <a:xfrm>
            <a:off x="1007835" y="1957831"/>
            <a:ext cx="836613" cy="234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eaLnBrk="0" hangingPunct="0">
              <a:lnSpc>
                <a:spcPct val="80000"/>
              </a:lnSpc>
              <a:buSzPct val="100000"/>
            </a:pPr>
            <a:r>
              <a:rPr lang="en-US" sz="9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Compact Unit</a:t>
            </a:r>
            <a:br>
              <a:rPr lang="en-US" sz="900">
                <a:solidFill>
                  <a:srgbClr val="000000"/>
                </a:solidFill>
                <a:latin typeface="Tahoma" pitchFamily="34" charset="0"/>
                <a:sym typeface="Arial" charset="0"/>
              </a:rPr>
            </a:br>
            <a:endParaRPr lang="en-US" sz="90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</p:txBody>
      </p:sp>
      <p:pic>
        <p:nvPicPr>
          <p:cNvPr id="18492" name="Picture 410" descr="omniswitch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0751" y="2141881"/>
            <a:ext cx="430213" cy="461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" name="Text Box 259"/>
          <p:cNvSpPr txBox="1">
            <a:spLocks noChangeArrowheads="1"/>
          </p:cNvSpPr>
          <p:nvPr/>
        </p:nvSpPr>
        <p:spPr bwMode="auto">
          <a:xfrm>
            <a:off x="2254023" y="1957831"/>
            <a:ext cx="836612" cy="234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eaLnBrk="0" hangingPunct="0">
              <a:lnSpc>
                <a:spcPct val="80000"/>
              </a:lnSpc>
              <a:buSzPct val="100000"/>
            </a:pPr>
            <a:r>
              <a:rPr lang="en-US" sz="9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Klein</a:t>
            </a:r>
            <a:br>
              <a:rPr lang="en-US" sz="900">
                <a:solidFill>
                  <a:srgbClr val="000000"/>
                </a:solidFill>
                <a:latin typeface="Tahoma" pitchFamily="34" charset="0"/>
                <a:sym typeface="Arial" charset="0"/>
              </a:rPr>
            </a:br>
            <a:endParaRPr lang="en-US" sz="90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</p:txBody>
      </p:sp>
      <p:sp>
        <p:nvSpPr>
          <p:cNvPr id="144" name="Text Box 260"/>
          <p:cNvSpPr txBox="1">
            <a:spLocks noChangeArrowheads="1"/>
          </p:cNvSpPr>
          <p:nvPr/>
        </p:nvSpPr>
        <p:spPr bwMode="auto">
          <a:xfrm>
            <a:off x="3724048" y="1957831"/>
            <a:ext cx="835025" cy="234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eaLnBrk="0" hangingPunct="0">
              <a:lnSpc>
                <a:spcPct val="80000"/>
              </a:lnSpc>
              <a:buSzPct val="100000"/>
            </a:pPr>
            <a:r>
              <a:rPr lang="en-US" sz="9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Mittel</a:t>
            </a:r>
            <a:br>
              <a:rPr lang="en-US" sz="900">
                <a:solidFill>
                  <a:srgbClr val="000000"/>
                </a:solidFill>
                <a:latin typeface="Tahoma" pitchFamily="34" charset="0"/>
                <a:sym typeface="Arial" charset="0"/>
              </a:rPr>
            </a:br>
            <a:endParaRPr lang="en-US" sz="90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</p:txBody>
      </p:sp>
      <p:sp>
        <p:nvSpPr>
          <p:cNvPr id="145" name="Text Box 261"/>
          <p:cNvSpPr txBox="1">
            <a:spLocks noChangeArrowheads="1"/>
          </p:cNvSpPr>
          <p:nvPr/>
        </p:nvSpPr>
        <p:spPr bwMode="auto">
          <a:xfrm>
            <a:off x="1726973" y="1667318"/>
            <a:ext cx="4092575" cy="23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eaLnBrk="0" hangingPunct="0">
              <a:lnSpc>
                <a:spcPct val="80000"/>
              </a:lnSpc>
              <a:buSzPct val="100000"/>
            </a:pPr>
            <a:r>
              <a:rPr lang="en-US" sz="1100" b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OmniPCX Office RCE-Gehäuse für bis zu 200 IP-Benutzer</a:t>
            </a:r>
          </a:p>
        </p:txBody>
      </p:sp>
      <p:sp>
        <p:nvSpPr>
          <p:cNvPr id="147" name="Text Box 260"/>
          <p:cNvSpPr txBox="1">
            <a:spLocks noChangeArrowheads="1"/>
          </p:cNvSpPr>
          <p:nvPr/>
        </p:nvSpPr>
        <p:spPr bwMode="auto">
          <a:xfrm>
            <a:off x="5360760" y="1961006"/>
            <a:ext cx="835025" cy="2174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eaLnBrk="0" hangingPunct="0">
              <a:lnSpc>
                <a:spcPct val="80000"/>
              </a:lnSpc>
              <a:buSzPct val="100000"/>
            </a:pPr>
            <a:r>
              <a:rPr lang="en-US" sz="9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Groß</a:t>
            </a:r>
            <a:br>
              <a:rPr lang="en-US" sz="900">
                <a:solidFill>
                  <a:srgbClr val="000000"/>
                </a:solidFill>
                <a:latin typeface="Tahoma" pitchFamily="34" charset="0"/>
                <a:sym typeface="Arial" charset="0"/>
              </a:rPr>
            </a:br>
            <a:endParaRPr lang="en-US" sz="90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</p:txBody>
      </p:sp>
      <p:pic>
        <p:nvPicPr>
          <p:cNvPr id="18448" name="Image 64" descr="OmniPCX_Office_RCE_small_R.GIF"/>
          <p:cNvPicPr>
            <a:picLocks noChangeAspect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1689100" y="2229746"/>
            <a:ext cx="14636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9" name="Image 65" descr="OmniPCX_Office_RCE_Large_R.GIF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7125" y="2128146"/>
            <a:ext cx="146367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0" name="Image 66" descr="OmniPCX_Office_RCE_Med_R.GIF"/>
          <p:cNvPicPr>
            <a:picLocks noChangeAspect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3365500" y="2190059"/>
            <a:ext cx="1463675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Image 55" descr="RAP3.png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4859" y="5171269"/>
            <a:ext cx="313759" cy="47250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14"/>
          <p:cNvSpPr>
            <a:spLocks noChangeArrowheads="1"/>
          </p:cNvSpPr>
          <p:nvPr/>
        </p:nvSpPr>
        <p:spPr bwMode="auto">
          <a:xfrm>
            <a:off x="357188" y="4089400"/>
            <a:ext cx="3630612" cy="1158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BASISLÖSUNGEN</a:t>
            </a:r>
            <a:endParaRPr lang="en-GB" sz="1400" b="1" u="sng" dirty="0">
              <a:solidFill>
                <a:srgbClr val="A5114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Alcatel-Lucent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Hardware-Austausch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während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des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Gewährleistungszeitraums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Alcatel-Lucent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Software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Maintenance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Services</a:t>
            </a:r>
            <a:r>
              <a:rPr lang="en-GB" sz="1100" dirty="0" smtClean="0">
                <a:latin typeface="Tahoma"/>
                <a:cs typeface="+mn-cs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(SMS)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287338" lvl="2" indent="-171450" eaLnBrk="0" hangingPunct="0">
              <a:lnSpc>
                <a:spcPct val="90000"/>
              </a:lnSpc>
              <a:spcBef>
                <a:spcPts val="0"/>
              </a:spcBef>
              <a:spcAft>
                <a:spcPts val="100"/>
              </a:spcAft>
              <a:buClr>
                <a:schemeClr val="accent6"/>
              </a:buClr>
              <a:buSzPct val="100000"/>
              <a:buFont typeface="Tahoma" pitchFamily="34" charset="0"/>
              <a:buChar char="−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Software-Support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gemäß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der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Alcatel-Lucent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Software-Richtlinie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pic>
        <p:nvPicPr>
          <p:cNvPr id="70659" name="Object 19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0727" y="1762887"/>
            <a:ext cx="5089225" cy="17058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7366" name="Rectangle 12"/>
          <p:cNvSpPr>
            <a:spLocks noChangeArrowheads="1"/>
          </p:cNvSpPr>
          <p:nvPr/>
        </p:nvSpPr>
        <p:spPr bwMode="auto">
          <a:xfrm>
            <a:off x="6326188" y="1717675"/>
            <a:ext cx="2817812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rgbClr val="00B2A9"/>
              </a:buClr>
              <a:buSzPct val="100000"/>
              <a:defRPr/>
            </a:pPr>
            <a:r>
              <a:rPr lang="en-GB" sz="1600" b="1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600" b="1" u="sng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VORTEILE</a:t>
            </a:r>
            <a:endParaRPr lang="en-GB" sz="1600" b="1" u="sng" dirty="0">
              <a:solidFill>
                <a:srgbClr val="A5114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Stets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aktuelle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Kommunikationssysteme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Aktuelle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Technologie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Funktionsentwicklung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Geringe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Investitionen</a:t>
            </a:r>
            <a:r>
              <a:rPr lang="en-GB" sz="1400" dirty="0" smtClean="0">
                <a:latin typeface="Tahoma"/>
                <a:cs typeface="+mn-cs"/>
              </a:rPr>
              <a:t> </a:t>
            </a:r>
            <a:br>
              <a:rPr lang="en-GB" sz="1400" dirty="0" smtClean="0">
                <a:latin typeface="Tahoma"/>
                <a:cs typeface="+mn-cs"/>
              </a:rPr>
            </a:br>
            <a:endParaRPr lang="en-GB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cxnSp>
        <p:nvCxnSpPr>
          <p:cNvPr id="211" name="Straight Connector 210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662" name="Title 2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GARANTIE</a:t>
            </a:r>
            <a:r>
              <a:rPr lang="en-GB" dirty="0" smtClean="0">
                <a:latin typeface="Tahoma"/>
              </a:rPr>
              <a:t/>
            </a:r>
            <a:br>
              <a:rPr lang="en-GB" dirty="0" smtClean="0">
                <a:latin typeface="Tahoma"/>
              </a:rPr>
            </a:b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ea typeface="ＭＳ Ｐゴシック"/>
              </a:rPr>
              <a:t>SERVICE</a:t>
            </a:r>
            <a:endParaRPr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15" name="Rectangle 40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A51140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A5114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70664" name="Rectangle 41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70667" name="Rectangle 41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0" name="Rectangle 417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1" name="Rectangle 40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70670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6" name="Rectangle 41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7" name="Rectangle 420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98" name="Rectangle 223"/>
          <p:cNvSpPr>
            <a:spLocks noChangeArrowheads="1"/>
          </p:cNvSpPr>
          <p:nvPr/>
        </p:nvSpPr>
        <p:spPr bwMode="auto">
          <a:xfrm>
            <a:off x="239713" y="4086225"/>
            <a:ext cx="2717800" cy="1192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KURS-INHALT</a:t>
            </a:r>
            <a:endParaRPr lang="en-GB" sz="1400" b="1" u="sng" dirty="0">
              <a:solidFill>
                <a:srgbClr val="A5114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Verstehen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des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Angebots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Schaffen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von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Vertriebschancen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Präsentation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unserer</a:t>
            </a:r>
            <a:r>
              <a:rPr lang="en-US" sz="1100" dirty="0" smtClean="0">
                <a:latin typeface="Tahoma"/>
                <a:cs typeface="+mn-cs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Referenzen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Fallstudien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Vertriebs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-Tools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58399" name="Rectangle 224"/>
          <p:cNvSpPr>
            <a:spLocks noChangeArrowheads="1"/>
          </p:cNvSpPr>
          <p:nvPr/>
        </p:nvSpPr>
        <p:spPr bwMode="auto">
          <a:xfrm>
            <a:off x="2524125" y="4086225"/>
            <a:ext cx="6334125" cy="214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ZERTIFIZIERUNG</a:t>
            </a:r>
            <a:endParaRPr lang="en-GB" sz="1400" b="1" u="sng" dirty="0">
              <a:solidFill>
                <a:srgbClr val="A5114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fontAlgn="auto">
              <a:spcBef>
                <a:spcPts val="0"/>
              </a:spcBef>
              <a:spcAft>
                <a:spcPts val="0"/>
              </a:spcAft>
              <a:buClr>
                <a:srgbClr val="DB3E6C"/>
              </a:buClr>
              <a:buSzPct val="150000"/>
              <a:defRPr/>
            </a:pPr>
            <a:r>
              <a:rPr lang="fr-FR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fr-FR" sz="1000" b="1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Wer</a:t>
            </a:r>
            <a:r>
              <a:rPr lang="fr-FR" sz="1000" b="1" dirty="0" smtClean="0">
                <a:latin typeface="Tahoma"/>
                <a:cs typeface="+mn-cs"/>
              </a:rPr>
              <a:t> </a:t>
            </a:r>
            <a:r>
              <a:rPr lang="fr-FR" sz="1000" b="1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benötigt</a:t>
            </a:r>
            <a:r>
              <a:rPr lang="fr-FR" sz="1000" b="1" dirty="0" smtClean="0">
                <a:latin typeface="Tahoma"/>
                <a:cs typeface="+mn-cs"/>
              </a:rPr>
              <a:t> </a:t>
            </a:r>
            <a:r>
              <a:rPr lang="fr-FR" sz="1000" b="1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eine</a:t>
            </a:r>
            <a:r>
              <a:rPr lang="fr-FR" sz="1000" b="1" dirty="0" smtClean="0">
                <a:latin typeface="Tahoma"/>
                <a:cs typeface="+mn-cs"/>
              </a:rPr>
              <a:t> </a:t>
            </a:r>
            <a:r>
              <a:rPr lang="fr-FR" sz="1000" b="1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Zertifizierung</a:t>
            </a:r>
            <a:r>
              <a:rPr lang="fr-FR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?</a:t>
            </a:r>
            <a:endParaRPr lang="fr-FR" sz="1000" b="1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Die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Zertifizierung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Alcatel-Lucent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Certified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Sales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Representative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(ACSR)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ist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br>
              <a:rPr lang="de-DE" sz="1100" dirty="0" smtClean="0">
                <a:latin typeface="Tahoma"/>
                <a:cs typeface="+mn-cs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Vertriebsmitarbeiter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gedacht,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die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Alcatel-Lucent-Produkte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–Lösungen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verkaufen.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fontAlgn="auto">
              <a:spcBef>
                <a:spcPts val="0"/>
              </a:spcBef>
              <a:spcAft>
                <a:spcPts val="0"/>
              </a:spcAft>
              <a:buClr>
                <a:srgbClr val="DB3E6C"/>
              </a:buClr>
              <a:buSzPct val="150000"/>
              <a:defRPr/>
            </a:pPr>
            <a:r>
              <a:rPr lang="en-US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US" sz="1000" b="1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Warum</a:t>
            </a:r>
            <a:r>
              <a:rPr lang="en-US" sz="1000" b="1" dirty="0" smtClean="0">
                <a:latin typeface="Tahoma"/>
                <a:cs typeface="+mn-cs"/>
              </a:rPr>
              <a:t> </a:t>
            </a:r>
            <a:r>
              <a:rPr lang="en-US" sz="1000" b="1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eine</a:t>
            </a:r>
            <a:r>
              <a:rPr lang="en-US" sz="1000" b="1" dirty="0" smtClean="0">
                <a:latin typeface="Tahoma"/>
                <a:cs typeface="+mn-cs"/>
              </a:rPr>
              <a:t> </a:t>
            </a:r>
            <a:r>
              <a:rPr lang="en-US" sz="1000" b="1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Zertifizierung</a:t>
            </a:r>
            <a:r>
              <a:rPr lang="en-US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?</a:t>
            </a:r>
            <a:r>
              <a:rPr lang="en-US" sz="1000" b="1" dirty="0" smtClean="0">
                <a:latin typeface="+mn-lt"/>
                <a:cs typeface="+mn-cs"/>
              </a:rPr>
              <a:t> </a:t>
            </a:r>
            <a:endParaRPr lang="en-US" sz="1000" b="1" dirty="0">
              <a:latin typeface="+mn-lt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der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heutigen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Geschäftswelt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erwarten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Kunden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ein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hohes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Maß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Kompetenz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von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Lösungsanbietern.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Die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Zertifizierung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ermöglicht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es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ihnen,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vom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Alcatel-Lucent-Know-how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br>
              <a:rPr lang="de-DE" sz="1100" dirty="0" smtClean="0">
                <a:latin typeface="Tahoma"/>
                <a:cs typeface="+mn-cs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profitieren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für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dieses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Wissen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akkreditiert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sein.</a:t>
            </a:r>
            <a:endParaRPr lang="en-US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fontAlgn="auto">
              <a:spcBef>
                <a:spcPts val="0"/>
              </a:spcBef>
              <a:spcAft>
                <a:spcPts val="0"/>
              </a:spcAft>
              <a:buClr>
                <a:srgbClr val="DB3E6C"/>
              </a:buClr>
              <a:buSzPct val="150000"/>
              <a:defRPr/>
            </a:pPr>
            <a:r>
              <a:rPr lang="de-DE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	Was</a:t>
            </a:r>
            <a:r>
              <a:rPr lang="de-DE" sz="1000" b="1" dirty="0" smtClean="0">
                <a:latin typeface="Tahoma"/>
                <a:cs typeface="+mn-cs"/>
              </a:rPr>
              <a:t> </a:t>
            </a:r>
            <a:r>
              <a:rPr lang="de-DE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ist</a:t>
            </a:r>
            <a:r>
              <a:rPr lang="de-DE" sz="1000" b="1" dirty="0" smtClean="0">
                <a:latin typeface="Tahoma"/>
                <a:cs typeface="+mn-cs"/>
              </a:rPr>
              <a:t> </a:t>
            </a:r>
            <a:r>
              <a:rPr lang="de-DE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erforderlich,</a:t>
            </a:r>
            <a:r>
              <a:rPr lang="de-DE" sz="1000" b="1" dirty="0" smtClean="0">
                <a:latin typeface="Tahoma"/>
                <a:cs typeface="+mn-cs"/>
              </a:rPr>
              <a:t> </a:t>
            </a:r>
            <a:r>
              <a:rPr lang="de-DE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um</a:t>
            </a:r>
            <a:r>
              <a:rPr lang="de-DE" sz="1000" b="1" dirty="0" smtClean="0">
                <a:latin typeface="Tahoma"/>
                <a:cs typeface="+mn-cs"/>
              </a:rPr>
              <a:t> </a:t>
            </a:r>
            <a:r>
              <a:rPr lang="de-DE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eine</a:t>
            </a:r>
            <a:r>
              <a:rPr lang="de-DE" sz="1000" b="1" dirty="0" smtClean="0">
                <a:latin typeface="Tahoma"/>
                <a:cs typeface="+mn-cs"/>
              </a:rPr>
              <a:t> </a:t>
            </a:r>
            <a:r>
              <a:rPr lang="de-DE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Zertifizierung</a:t>
            </a:r>
            <a:r>
              <a:rPr lang="de-DE" sz="1000" b="1" dirty="0" smtClean="0">
                <a:latin typeface="Tahoma"/>
                <a:cs typeface="+mn-cs"/>
              </a:rPr>
              <a:t> </a:t>
            </a:r>
            <a:r>
              <a:rPr lang="de-DE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</a:t>
            </a:r>
            <a:r>
              <a:rPr lang="de-DE" sz="1000" b="1" dirty="0" smtClean="0">
                <a:latin typeface="Tahoma"/>
                <a:cs typeface="+mn-cs"/>
              </a:rPr>
              <a:t> </a:t>
            </a:r>
            <a:r>
              <a:rPr lang="de-DE" sz="1000" b="1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erhalten?</a:t>
            </a:r>
            <a:r>
              <a:rPr lang="en-US" sz="1000" b="1" dirty="0" smtClean="0">
                <a:latin typeface="+mn-lt"/>
                <a:cs typeface="+mn-cs"/>
              </a:rPr>
              <a:t> </a:t>
            </a:r>
            <a:endParaRPr lang="en-US" sz="1000" b="1" dirty="0">
              <a:latin typeface="+mn-lt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Die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Prüfung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zur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Zertifizierung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basiert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auf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10</a:t>
            </a:r>
            <a:r>
              <a:rPr lang="de-DE" sz="1100" dirty="0" smtClean="0">
                <a:latin typeface="Tahoma"/>
                <a:cs typeface="+mn-cs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Online-Fragen.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br>
              <a:rPr lang="de-DE" sz="1100" dirty="0" smtClean="0">
                <a:latin typeface="Tahoma"/>
                <a:cs typeface="+mn-cs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Zum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Bestehen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der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Prüfung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ist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ein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Ergebnis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von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mindestens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70</a:t>
            </a:r>
            <a:r>
              <a:rPr lang="de-DE" sz="1100" dirty="0" smtClean="0">
                <a:latin typeface="Tahoma"/>
                <a:cs typeface="+mn-cs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%</a:t>
            </a:r>
            <a:r>
              <a:rPr lang="de-DE" sz="1100" dirty="0" smtClean="0">
                <a:latin typeface="Tahoma"/>
                <a:cs typeface="+mn-cs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erforderlich.</a:t>
            </a:r>
            <a:endParaRPr lang="fr-FR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58411" name="Rectangle 240"/>
          <p:cNvSpPr>
            <a:spLocks noChangeArrowheads="1"/>
          </p:cNvSpPr>
          <p:nvPr/>
        </p:nvSpPr>
        <p:spPr bwMode="auto">
          <a:xfrm>
            <a:off x="217488" y="5430838"/>
            <a:ext cx="1784350" cy="684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rgbClr val="00B2A9"/>
              </a:buClr>
              <a:buSzPct val="100000"/>
              <a:defRPr/>
            </a:pPr>
            <a:r>
              <a:rPr lang="en-GB" sz="1400" b="1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400" b="1" u="sng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WO?</a:t>
            </a:r>
            <a:endParaRPr lang="en-GB" sz="1400" b="1" u="sng" dirty="0">
              <a:solidFill>
                <a:srgbClr val="A5114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fr-FR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Alcatel-Lucent</a:t>
            </a:r>
            <a:r>
              <a:rPr lang="fr-FR" sz="1100" dirty="0" smtClean="0">
                <a:latin typeface="Tahoma"/>
                <a:cs typeface="+mn-cs"/>
              </a:rPr>
              <a:t> </a:t>
            </a:r>
            <a:r>
              <a:rPr lang="fr-FR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Business</a:t>
            </a:r>
            <a:r>
              <a:rPr lang="fr-FR" sz="1100" dirty="0" smtClean="0">
                <a:latin typeface="Tahoma"/>
                <a:cs typeface="+mn-cs"/>
              </a:rPr>
              <a:t> </a:t>
            </a:r>
            <a:r>
              <a:rPr lang="fr-FR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Partner</a:t>
            </a:r>
            <a:r>
              <a:rPr lang="fr-FR" sz="1100" dirty="0" smtClean="0">
                <a:latin typeface="Tahoma"/>
                <a:cs typeface="+mn-cs"/>
              </a:rPr>
              <a:t> </a:t>
            </a:r>
            <a:r>
              <a:rPr lang="fr-FR" sz="11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Portal</a:t>
            </a:r>
            <a:endParaRPr lang="fr-FR" sz="11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58413" name="Rectangle 244"/>
          <p:cNvSpPr>
            <a:spLocks noChangeArrowheads="1"/>
          </p:cNvSpPr>
          <p:nvPr/>
        </p:nvSpPr>
        <p:spPr bwMode="auto">
          <a:xfrm>
            <a:off x="5103812" y="1374775"/>
            <a:ext cx="3887787" cy="2077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17475" indent="-117475" eaLnBrk="0" hangingPunct="0">
              <a:spcBef>
                <a:spcPts val="0"/>
              </a:spcBef>
              <a:spcAft>
                <a:spcPts val="600"/>
              </a:spcAft>
              <a:buClr>
                <a:srgbClr val="00B2A9"/>
              </a:buClr>
              <a:buSzPct val="100000"/>
              <a:defRPr/>
            </a:pPr>
            <a:r>
              <a:rPr lang="en-GB" sz="1600" b="1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	</a:t>
            </a:r>
            <a:r>
              <a:rPr lang="en-GB" sz="1600" b="1" u="sng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VORTEILE</a:t>
            </a:r>
            <a:endParaRPr lang="en-GB" sz="1600" b="1" u="sng" dirty="0">
              <a:solidFill>
                <a:srgbClr val="A5114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Kostenlose</a:t>
            </a:r>
            <a:r>
              <a:rPr lang="en-US" sz="1400" dirty="0" smtClean="0">
                <a:latin typeface="Tahoma"/>
                <a:cs typeface="+mn-cs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Schulung</a:t>
            </a:r>
            <a:r>
              <a:rPr lang="en-US" sz="1400" dirty="0" smtClean="0">
                <a:latin typeface="Tahoma"/>
                <a:cs typeface="+mn-cs"/>
              </a:rPr>
              <a:t> </a:t>
            </a:r>
            <a:r>
              <a:rPr lang="en-US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en-US" sz="1400" dirty="0" smtClean="0">
                <a:latin typeface="Tahoma"/>
                <a:cs typeface="+mn-cs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Zertifizierung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Schneller</a:t>
            </a:r>
            <a:r>
              <a:rPr lang="en-US" sz="1400" dirty="0" smtClean="0">
                <a:latin typeface="Tahoma"/>
                <a:cs typeface="+mn-cs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Wissenserwerb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Webbasierte</a:t>
            </a:r>
            <a:r>
              <a:rPr lang="en-US" sz="1400" dirty="0" smtClean="0">
                <a:latin typeface="Tahoma"/>
                <a:cs typeface="+mn-cs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Schulung</a:t>
            </a:r>
            <a:r>
              <a:rPr lang="en-US" sz="1400" dirty="0" smtClean="0">
                <a:latin typeface="Tahoma"/>
                <a:cs typeface="+mn-cs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ohne</a:t>
            </a:r>
            <a:r>
              <a:rPr lang="en-US" sz="1400" dirty="0" smtClean="0">
                <a:latin typeface="Tahoma"/>
                <a:cs typeface="+mn-cs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Reisekosten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Schulungszeit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wird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optimiert,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br>
              <a:rPr lang="de-DE" sz="1400" dirty="0" smtClean="0">
                <a:latin typeface="Tahoma"/>
                <a:cs typeface="+mn-cs"/>
              </a:rPr>
            </a:b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da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Teilnehmer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im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Büro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bleiben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können</a:t>
            </a:r>
            <a:r>
              <a:rPr lang="en-US" sz="1400" dirty="0" smtClean="0">
                <a:latin typeface="+mn-lt"/>
                <a:cs typeface="+mn-cs"/>
              </a:rPr>
              <a:t> </a:t>
            </a:r>
            <a:endParaRPr lang="en-US" sz="1400" dirty="0">
              <a:latin typeface="+mn-lt"/>
              <a:cs typeface="+mn-cs"/>
            </a:endParaRPr>
          </a:p>
          <a:p>
            <a:pPr marL="117475" indent="-117475" eaLnBrk="0" hangingPunct="0">
              <a:spcBef>
                <a:spcPts val="0"/>
              </a:spcBef>
              <a:spcAft>
                <a:spcPts val="300"/>
              </a:spcAft>
              <a:buClr>
                <a:schemeClr val="accent6"/>
              </a:buClr>
              <a:buSzPct val="100000"/>
              <a:buFont typeface="Arial" charset="0"/>
              <a:buChar char="•"/>
              <a:defRPr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Kurse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erhältlich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auf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Französisch,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br>
              <a:rPr lang="de-DE" sz="1400" dirty="0" smtClean="0">
                <a:latin typeface="Tahoma"/>
                <a:cs typeface="+mn-cs"/>
              </a:rPr>
            </a:b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Englisch,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Spanisch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und</a:t>
            </a:r>
            <a:r>
              <a:rPr lang="de-DE" sz="1400" dirty="0" smtClean="0">
                <a:latin typeface="Tahoma"/>
                <a:cs typeface="+mn-cs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Deutsch</a:t>
            </a:r>
            <a:endParaRPr lang="en-US" sz="140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cxnSp>
        <p:nvCxnSpPr>
          <p:cNvPr id="246" name="Straight Connector 245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687" name="Title 24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GB" dirty="0" smtClean="0">
                <a:latin typeface="Tahoma"/>
              </a:rPr>
              <a:t> </a:t>
            </a:r>
            <a:br>
              <a:rPr lang="en-GB" dirty="0" smtClean="0">
                <a:latin typeface="Tahoma"/>
              </a:rPr>
            </a:b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E-LEARNING-ANGEBOT</a:t>
            </a:r>
            <a:endParaRPr dirty="0"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1" name="Rectangle 40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A51140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A51140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A51140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71689" name="Rectangle 410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71690" name="Rectangle 420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71691" name="Rectangle 413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71692" name="Rectangle 415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6" name="Rectangle 417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7" name="Rectangle 40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71695" name="Rectangle 401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KUNDEN-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/>
            </a:r>
            <a:br>
              <a:rPr lang="fr-FR" sz="800" b="1" dirty="0" smtClean="0">
                <a:solidFill>
                  <a:srgbClr val="FFFFFF"/>
                </a:solidFill>
                <a:latin typeface="Tahoma"/>
              </a:rPr>
            </a:b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pic>
        <p:nvPicPr>
          <p:cNvPr id="71696" name="Picture 2" descr="D:\lancement\Projet-OxO\Office_2011-Fall-2011\eLearning\eLearning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742950" y="1222375"/>
            <a:ext cx="3751263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37"/>
          <p:cNvSpPr>
            <a:spLocks noGrp="1"/>
          </p:cNvSpPr>
          <p:nvPr>
            <p:ph type="title"/>
          </p:nvPr>
        </p:nvSpPr>
        <p:spPr>
          <a:xfrm>
            <a:off x="192088" y="233363"/>
            <a:ext cx="8645525" cy="936625"/>
          </a:xfrm>
        </p:spPr>
        <p:txBody>
          <a:bodyPr/>
          <a:lstStyle/>
          <a:p>
            <a:pPr eaLnBrk="1" hangingPunct="1"/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ERWEITERTER</a:t>
            </a:r>
            <a:r>
              <a:rPr lang="en-GB" dirty="0" smtClean="0">
                <a:latin typeface="Tahoma"/>
              </a:rPr>
              <a:t/>
            </a:r>
            <a:br>
              <a:rPr lang="en-GB" dirty="0" smtClean="0">
                <a:latin typeface="Tahoma"/>
              </a:rPr>
            </a:b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CALL</a:t>
            </a:r>
            <a:r>
              <a:rPr lang="en-GB" dirty="0" smtClean="0">
                <a:latin typeface="Tahoma"/>
              </a:rPr>
              <a:t> </a:t>
            </a:r>
            <a:r>
              <a:rPr lang="en-GB" dirty="0" smtClean="0">
                <a:solidFill>
                  <a:srgbClr val="000000"/>
                </a:solidFill>
                <a:latin typeface="Tahoma"/>
                <a:ea typeface="ＭＳ Ｐゴシック"/>
              </a:rPr>
              <a:t>SERVER</a:t>
            </a:r>
            <a:endParaRPr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18435" name="Rectangle 24"/>
          <p:cNvSpPr>
            <a:spLocks noChangeArrowheads="1"/>
          </p:cNvSpPr>
          <p:nvPr/>
        </p:nvSpPr>
        <p:spPr bwMode="auto">
          <a:xfrm>
            <a:off x="5922963" y="1655763"/>
            <a:ext cx="2987675" cy="1431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</a:pPr>
            <a:r>
              <a:rPr lang="en-GB" sz="1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	</a:t>
            </a:r>
            <a:r>
              <a:rPr lang="en-GB" sz="1600" b="1" u="sng" dirty="0" smtClean="0">
                <a:solidFill>
                  <a:srgbClr val="00B2A9"/>
                </a:solidFill>
                <a:latin typeface="Tahoma"/>
                <a:ea typeface="ＭＳ Ｐゴシック"/>
              </a:rPr>
              <a:t>VORTEILE</a:t>
            </a:r>
            <a:endParaRPr lang="en-GB" sz="1600" b="1" u="sng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 Modular,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skalierbar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,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erweiterbar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Flexibel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65100" indent="-165100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Viele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Funktionen inklusive</a:t>
            </a:r>
            <a:r>
              <a:rPr lang="de-DE" sz="1400" dirty="0" smtClean="0">
                <a:latin typeface="Tahoma"/>
              </a:rPr>
              <a:t> </a:t>
            </a:r>
            <a:br>
              <a:rPr lang="de-DE" sz="1400" dirty="0" smtClean="0">
                <a:latin typeface="Tahoma"/>
              </a:rPr>
            </a:b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(Namenwahl,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Konferenz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usw.)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18436" name="Rectangle 25"/>
          <p:cNvSpPr>
            <a:spLocks noChangeArrowheads="1"/>
          </p:cNvSpPr>
          <p:nvPr/>
        </p:nvSpPr>
        <p:spPr bwMode="auto">
          <a:xfrm>
            <a:off x="241300" y="4000500"/>
            <a:ext cx="3068638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00B2A9"/>
                </a:solidFill>
                <a:latin typeface="Tahoma"/>
                <a:ea typeface="ＭＳ Ｐゴシック"/>
              </a:rPr>
              <a:t>BASISLÖSUNGEN</a:t>
            </a:r>
            <a:endParaRPr lang="en-GB" sz="1400" b="1" u="sng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VoIP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im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Kern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Offener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Kommunikationsserver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Namenwahl: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Telefonbuch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3.000</a:t>
            </a:r>
            <a:r>
              <a:rPr lang="de-DE" sz="1100" dirty="0" smtClean="0">
                <a:latin typeface="Tahoma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Einträge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Integrierte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Voicemail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60</a:t>
            </a:r>
            <a:r>
              <a:rPr lang="de-DE" sz="1100" dirty="0" smtClean="0">
                <a:latin typeface="Tahoma"/>
              </a:rPr>
              <a:t> M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in.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Aufnahmekapazität;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2</a:t>
            </a:r>
            <a:r>
              <a:rPr lang="de-DE" sz="1100" dirty="0" smtClean="0">
                <a:latin typeface="Tahoma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Ports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Einstellbare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10-minütige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„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Wartemusik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“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Vier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Begrüßungssprachen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Automatische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Wegesuche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(ARS)</a:t>
            </a:r>
            <a:r>
              <a:rPr lang="en-GB" sz="1100" dirty="0" smtClean="0">
                <a:latin typeface="Tahoma" pitchFamily="34" charset="0"/>
              </a:rPr>
              <a:t> </a:t>
            </a:r>
            <a:endParaRPr lang="en-GB" sz="1100" dirty="0">
              <a:latin typeface="Tahoma" pitchFamily="34" charset="0"/>
            </a:endParaRPr>
          </a:p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Bis zu 200 PIMphony Basic</a:t>
            </a:r>
            <a:endParaRPr lang="en-GB" sz="1100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Persönlicher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Assistent</a:t>
            </a:r>
            <a:endParaRPr lang="en-GB" sz="1100" dirty="0" smtClean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SIP-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Offenheit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18437" name="Rectangle 25"/>
          <p:cNvSpPr>
            <a:spLocks noChangeArrowheads="1"/>
          </p:cNvSpPr>
          <p:nvPr/>
        </p:nvSpPr>
        <p:spPr bwMode="auto">
          <a:xfrm>
            <a:off x="2903538" y="4000500"/>
            <a:ext cx="3497262" cy="2351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00B2A9"/>
                </a:solidFill>
                <a:latin typeface="Tahoma"/>
                <a:ea typeface="ＭＳ Ｐゴシック"/>
              </a:rPr>
              <a:t>ZUSATZOPTIONEN</a:t>
            </a:r>
            <a:endParaRPr lang="en-GB" sz="1400" b="1" u="sng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Voice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Mail-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Kapazität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Funktionen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Multiple Automated Attendant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OmniTouch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 Call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Center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 Office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Mobilität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im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Unternehmen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(DECT™,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Wi-Fi</a:t>
            </a:r>
            <a:r>
              <a:rPr lang="de-DE" sz="1100" baseline="30000" dirty="0" smtClean="0">
                <a:solidFill>
                  <a:srgbClr val="000000"/>
                </a:solidFill>
                <a:latin typeface="Tahoma"/>
                <a:ea typeface="ＭＳ Ｐゴシック"/>
              </a:rPr>
              <a:t>®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)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Video-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Kommunikation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US" sz="1100" dirty="0" smtClean="0">
                <a:latin typeface="Tahoma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PIMphony</a:t>
            </a:r>
            <a:r>
              <a:rPr lang="en-US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 Pro und Team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Zusammenarbeits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-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Mobilitätsdienste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unterwegs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Arial"/>
                <a:ea typeface="ＭＳ Ｐゴシック"/>
              </a:rPr>
              <a:t>My</a:t>
            </a:r>
            <a:r>
              <a:rPr lang="en-GB" sz="1100" dirty="0" smtClean="0">
                <a:latin typeface="Tahoma" pitchFamily="34" charset="0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Arial"/>
                <a:ea typeface="ＭＳ Ｐゴシック"/>
              </a:rPr>
              <a:t>Instant</a:t>
            </a:r>
            <a:r>
              <a:rPr lang="en-GB" sz="1100" dirty="0" smtClean="0">
                <a:latin typeface="Tahoma" pitchFamily="34" charset="0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Arial"/>
                <a:ea typeface="ＭＳ Ｐゴシック"/>
              </a:rPr>
              <a:t>Communicator</a:t>
            </a:r>
            <a:r>
              <a:rPr lang="en-GB" sz="1100" dirty="0" smtClean="0">
                <a:latin typeface="Tahoma" pitchFamily="34" charset="0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Arial"/>
                <a:ea typeface="ＭＳ Ｐゴシック"/>
              </a:rPr>
              <a:t>(IC)</a:t>
            </a:r>
            <a:r>
              <a:rPr lang="en-GB" sz="1100" dirty="0" smtClean="0">
                <a:latin typeface="Tahoma" pitchFamily="34" charset="0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Arial"/>
                <a:ea typeface="ＭＳ Ｐゴシック"/>
              </a:rPr>
              <a:t>Mobile</a:t>
            </a:r>
            <a:r>
              <a:rPr lang="en-GB" sz="1100" dirty="0" smtClean="0">
                <a:latin typeface="Tahoma" pitchFamily="34" charset="0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Arial"/>
                <a:ea typeface="ＭＳ Ｐゴシック"/>
              </a:rPr>
              <a:t>und</a:t>
            </a:r>
            <a:r>
              <a:rPr lang="en-GB" sz="1100" dirty="0" smtClean="0">
                <a:latin typeface="Tahoma" pitchFamily="34" charset="0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Arial"/>
                <a:ea typeface="ＭＳ Ｐゴシック"/>
              </a:rPr>
              <a:t>My</a:t>
            </a:r>
            <a:r>
              <a:rPr lang="en-GB" sz="1100" dirty="0" smtClean="0">
                <a:latin typeface="Tahoma" pitchFamily="34" charset="0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Arial"/>
                <a:ea typeface="ＭＳ Ｐゴシック"/>
              </a:rPr>
              <a:t>IC</a:t>
            </a:r>
            <a:r>
              <a:rPr lang="en-GB" sz="1100" dirty="0" smtClean="0">
                <a:latin typeface="Tahoma" pitchFamily="34" charset="0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Arial"/>
                <a:ea typeface="ＭＳ Ｐゴシック"/>
              </a:rPr>
              <a:t>Web</a:t>
            </a:r>
            <a:r>
              <a:rPr lang="en-GB" sz="1100" dirty="0" smtClean="0">
                <a:latin typeface="Tahoma" pitchFamily="34" charset="0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Arial"/>
                <a:ea typeface="ＭＳ Ｐゴシック"/>
              </a:rPr>
              <a:t>für</a:t>
            </a:r>
            <a:r>
              <a:rPr lang="en-GB" sz="1100" dirty="0" smtClean="0">
                <a:latin typeface="Tahoma" pitchFamily="34" charset="0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Arial"/>
                <a:ea typeface="ＭＳ Ｐゴシック"/>
              </a:rPr>
              <a:t>Office</a:t>
            </a:r>
          </a:p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LAN-Switching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GB" sz="1100" smtClean="0">
                <a:latin typeface="Tahoma"/>
              </a:rPr>
              <a:t> </a:t>
            </a:r>
            <a:r>
              <a:rPr lang="en-GB" sz="1100" smtClean="0">
                <a:solidFill>
                  <a:srgbClr val="000000"/>
                </a:solidFill>
                <a:latin typeface="Tahoma"/>
                <a:ea typeface="ＭＳ Ｐゴシック"/>
              </a:rPr>
              <a:t>Wi-Fi-Infrastruktur</a:t>
            </a:r>
          </a:p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smtClean="0">
                <a:latin typeface="Tahoma"/>
                <a:cs typeface="Arial"/>
              </a:rPr>
              <a:t>Smart Routing</a:t>
            </a:r>
          </a:p>
          <a:p>
            <a:pPr marL="117475" indent="-117475" eaLnBrk="0" hangingPunct="0">
              <a:spcAft>
                <a:spcPts val="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18438" name="Rectangle 399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6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KUNDEN-</a:t>
            </a:r>
            <a:endParaRPr lang="fr-FR" sz="600" b="1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00B2A9"/>
              </a:solidFill>
              <a:latin typeface="Tahoma"/>
              <a:ea typeface="ＭＳ Ｐゴシック"/>
            </a:endParaRPr>
          </a:p>
        </p:txBody>
      </p:sp>
      <p:cxnSp>
        <p:nvCxnSpPr>
          <p:cNvPr id="327" name="Straight Connector 326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rgbClr val="00B2A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57" name="Object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9250" y="1477963"/>
            <a:ext cx="5351463" cy="2320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58" name="Rectangle 26"/>
          <p:cNvSpPr>
            <a:spLocks noChangeArrowheads="1"/>
          </p:cNvSpPr>
          <p:nvPr/>
        </p:nvSpPr>
        <p:spPr bwMode="auto">
          <a:xfrm>
            <a:off x="303075" y="2259239"/>
            <a:ext cx="1016455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sz="85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ISDN/Öffentlich-es</a:t>
            </a:r>
            <a:r>
              <a:rPr lang="en-GB" sz="850" dirty="0" smtClean="0">
                <a:latin typeface="Tahoma"/>
              </a:rPr>
              <a:t> </a:t>
            </a:r>
            <a:r>
              <a:rPr lang="en-GB" sz="85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Telefonnetz</a:t>
            </a:r>
            <a:endParaRPr lang="en-GB" sz="85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18459" name="Rectangle 27"/>
          <p:cNvSpPr>
            <a:spLocks noChangeArrowheads="1"/>
          </p:cNvSpPr>
          <p:nvPr/>
        </p:nvSpPr>
        <p:spPr bwMode="auto">
          <a:xfrm>
            <a:off x="847725" y="1893888"/>
            <a:ext cx="356188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50" dirty="0" smtClean="0">
                <a:solidFill>
                  <a:srgbClr val="000000"/>
                </a:solidFill>
                <a:latin typeface="Tahoma"/>
                <a:ea typeface="ＭＳ Ｐゴシック"/>
              </a:rPr>
              <a:t>SIP</a:t>
            </a:r>
            <a:endParaRPr lang="en-GB" sz="85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18460" name="Rectangle 28"/>
          <p:cNvSpPr>
            <a:spLocks noChangeArrowheads="1"/>
          </p:cNvSpPr>
          <p:nvPr/>
        </p:nvSpPr>
        <p:spPr bwMode="auto">
          <a:xfrm>
            <a:off x="573087" y="2789237"/>
            <a:ext cx="596638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sz="850" dirty="0" smtClean="0">
                <a:solidFill>
                  <a:srgbClr val="000000"/>
                </a:solidFill>
                <a:latin typeface="Tahoma"/>
                <a:ea typeface="ＭＳ Ｐゴシック"/>
              </a:rPr>
              <a:t>Internet</a:t>
            </a:r>
            <a:endParaRPr lang="en-GB" sz="85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18461" name="Line 215"/>
          <p:cNvSpPr>
            <a:spLocks noChangeShapeType="1"/>
          </p:cNvSpPr>
          <p:nvPr/>
        </p:nvSpPr>
        <p:spPr bwMode="auto">
          <a:xfrm flipV="1">
            <a:off x="3827463" y="1681163"/>
            <a:ext cx="942975" cy="649287"/>
          </a:xfrm>
          <a:prstGeom prst="line">
            <a:avLst/>
          </a:prstGeom>
          <a:noFill/>
          <a:ln w="19050">
            <a:solidFill>
              <a:srgbClr val="622F6B"/>
            </a:solidFill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en-US"/>
          </a:p>
        </p:txBody>
      </p:sp>
      <p:pic>
        <p:nvPicPr>
          <p:cNvPr id="18464" name="Image 213" descr="OT 8118 front IMG_2804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050" y="3155949"/>
            <a:ext cx="263525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65" name="Text Box 220"/>
          <p:cNvSpPr txBox="1">
            <a:spLocks noChangeArrowheads="1"/>
          </p:cNvSpPr>
          <p:nvPr/>
        </p:nvSpPr>
        <p:spPr bwMode="auto">
          <a:xfrm>
            <a:off x="1659117" y="1442131"/>
            <a:ext cx="1734531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US" sz="1200" smtClean="0">
                <a:latin typeface="Tahoma"/>
              </a:rPr>
              <a:t/>
            </a:r>
            <a:br>
              <a:rPr lang="en-US" sz="1200" smtClean="0">
                <a:latin typeface="Tahoma"/>
              </a:rPr>
            </a:br>
            <a:r>
              <a:rPr lang="en-US" sz="1200" smtClean="0">
                <a:solidFill>
                  <a:srgbClr val="000000"/>
                </a:solidFill>
                <a:latin typeface="Tahoma"/>
                <a:ea typeface="ＭＳ Ｐゴシック"/>
              </a:rPr>
              <a:t>OmniPCX™</a:t>
            </a:r>
            <a:r>
              <a:rPr lang="en-US" sz="1200" smtClean="0">
                <a:latin typeface="Tahoma"/>
              </a:rPr>
              <a:t> </a:t>
            </a:r>
            <a:r>
              <a:rPr lang="en-US" sz="1200" smtClean="0">
                <a:solidFill>
                  <a:srgbClr val="000000"/>
                </a:solidFill>
                <a:latin typeface="Tahoma"/>
                <a:ea typeface="ＭＳ Ｐゴシック"/>
              </a:rPr>
              <a:t>Office</a:t>
            </a:r>
            <a:r>
              <a:rPr lang="en-US" sz="1200" smtClean="0">
                <a:latin typeface="Tahoma"/>
              </a:rPr>
              <a:t> </a:t>
            </a:r>
            <a:r>
              <a:rPr lang="en-US" sz="1200" smtClean="0">
                <a:solidFill>
                  <a:srgbClr val="000000"/>
                </a:solidFill>
                <a:latin typeface="Tahoma"/>
                <a:ea typeface="ＭＳ Ｐゴシック"/>
              </a:rPr>
              <a:t>RCE</a:t>
            </a:r>
            <a:endParaRPr lang="en-US" sz="120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algn="ctr">
              <a:spcBef>
                <a:spcPct val="50000"/>
              </a:spcBef>
            </a:pPr>
            <a:endParaRPr lang="en-US" sz="1200">
              <a:latin typeface="Tahoma" pitchFamily="34" charset="0"/>
            </a:endParaRPr>
          </a:p>
        </p:txBody>
      </p:sp>
      <p:sp>
        <p:nvSpPr>
          <p:cNvPr id="338" name="ZoneTexte 215"/>
          <p:cNvSpPr txBox="1"/>
          <p:nvPr/>
        </p:nvSpPr>
        <p:spPr bwMode="auto">
          <a:xfrm>
            <a:off x="2043113" y="1901825"/>
            <a:ext cx="962025" cy="223138"/>
          </a:xfrm>
          <a:prstGeom prst="rect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850" dirty="0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SIP</a:t>
            </a:r>
            <a:r>
              <a:rPr lang="fr-FR" sz="850" dirty="0" smtClean="0">
                <a:latin typeface="Tahoma"/>
                <a:cs typeface="+mn-cs"/>
              </a:rPr>
              <a:t> </a:t>
            </a:r>
            <a:r>
              <a:rPr lang="fr-FR" sz="85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im</a:t>
            </a:r>
            <a:r>
              <a:rPr lang="fr-FR" sz="850" dirty="0" smtClean="0">
                <a:latin typeface="Tahoma"/>
                <a:cs typeface="+mn-cs"/>
              </a:rPr>
              <a:t> </a:t>
            </a:r>
            <a:r>
              <a:rPr lang="fr-FR" sz="850" dirty="0" err="1" smtClean="0">
                <a:solidFill>
                  <a:srgbClr val="000000"/>
                </a:solidFill>
                <a:latin typeface="Tahoma"/>
                <a:ea typeface="ＭＳ Ｐゴシック"/>
                <a:cs typeface="+mn-cs"/>
              </a:rPr>
              <a:t>Kern</a:t>
            </a:r>
            <a:endParaRPr lang="en-US" sz="850" dirty="0">
              <a:solidFill>
                <a:srgbClr val="000000"/>
              </a:solidFill>
              <a:latin typeface="Tahoma"/>
              <a:ea typeface="ＭＳ Ｐゴシック"/>
              <a:cs typeface="+mn-cs"/>
            </a:endParaRPr>
          </a:p>
        </p:txBody>
      </p:sp>
      <p:pic>
        <p:nvPicPr>
          <p:cNvPr id="18467" name="Image 3" descr="Industrial front 3-4 left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93762" y="3121024"/>
            <a:ext cx="269875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68" name="Group 34"/>
          <p:cNvGrpSpPr>
            <a:grpSpLocks/>
          </p:cNvGrpSpPr>
          <p:nvPr/>
        </p:nvGrpSpPr>
        <p:grpSpPr bwMode="auto">
          <a:xfrm>
            <a:off x="4673583" y="3669889"/>
            <a:ext cx="736475" cy="215908"/>
            <a:chOff x="3984" y="2782"/>
            <a:chExt cx="812" cy="282"/>
          </a:xfrm>
        </p:grpSpPr>
        <p:sp>
          <p:nvSpPr>
            <p:cNvPr id="18473" name="Rectangle 223"/>
            <p:cNvSpPr>
              <a:spLocks noChangeArrowheads="1"/>
            </p:cNvSpPr>
            <p:nvPr/>
          </p:nvSpPr>
          <p:spPr bwMode="auto">
            <a:xfrm>
              <a:off x="3984" y="2864"/>
              <a:ext cx="360" cy="2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buFont typeface="Times New Roman" pitchFamily="18" charset="0"/>
                <a:buChar char="•"/>
              </a:pPr>
              <a:endParaRPr lang="fr-FR" sz="2000">
                <a:latin typeface="Tahoma" pitchFamily="34" charset="0"/>
              </a:endParaRPr>
            </a:p>
          </p:txBody>
        </p:sp>
        <p:sp>
          <p:nvSpPr>
            <p:cNvPr id="18474" name="Rectangle 224"/>
            <p:cNvSpPr>
              <a:spLocks noChangeArrowheads="1"/>
            </p:cNvSpPr>
            <p:nvPr/>
          </p:nvSpPr>
          <p:spPr bwMode="auto">
            <a:xfrm rot="748695">
              <a:off x="4302" y="2782"/>
              <a:ext cx="494" cy="200"/>
            </a:xfrm>
            <a:prstGeom prst="rect">
              <a:avLst/>
            </a:prstGeom>
            <a:solidFill>
              <a:schemeClr val="bg1"/>
            </a:solidFill>
            <a:ln w="19050" algn="ctr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buFont typeface="Times New Roman" pitchFamily="18" charset="0"/>
                <a:buChar char="•"/>
              </a:pPr>
              <a:endParaRPr lang="fr-FR" sz="2000">
                <a:latin typeface="Tahoma" pitchFamily="34" charset="0"/>
              </a:endParaRPr>
            </a:p>
          </p:txBody>
        </p:sp>
      </p:grpSp>
      <p:sp>
        <p:nvSpPr>
          <p:cNvPr id="350" name="Rectangle 349"/>
          <p:cNvSpPr/>
          <p:nvPr/>
        </p:nvSpPr>
        <p:spPr bwMode="auto">
          <a:xfrm>
            <a:off x="1914525" y="3308350"/>
            <a:ext cx="619125" cy="50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51" name="Rectangle 350"/>
          <p:cNvSpPr/>
          <p:nvPr/>
        </p:nvSpPr>
        <p:spPr bwMode="auto">
          <a:xfrm>
            <a:off x="2752725" y="3308350"/>
            <a:ext cx="619125" cy="501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52" name="Rectangle 351"/>
          <p:cNvSpPr/>
          <p:nvPr/>
        </p:nvSpPr>
        <p:spPr bwMode="auto">
          <a:xfrm>
            <a:off x="3438525" y="3254375"/>
            <a:ext cx="1143000" cy="68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6" name="Rectangle 408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8443" name="Rectangle 41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8446" name="Rectangle 4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51" name="Rectangle 417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pic>
        <p:nvPicPr>
          <p:cNvPr id="18448" name="Picture 4" descr="D:\lancement\Projet-OxO\Office_2011-Fall-2011\Sales companion\Photos used with the Sales Companion\iphone_MyIC Mobile.pn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813518" y="1187413"/>
            <a:ext cx="261937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9" name="Picture 3" descr="D:\lancement\Projet-OxO\Office_2011-Fall-2011\Sales companion\Photos used with the Sales Companion\MyICWeb-event-1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2052638" y="3302000"/>
            <a:ext cx="314325" cy="52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0" name="Picture 2" descr="D:\lancement\Projet-OxO\Office_2011-Fall-2011\RCE Fax Server\Photos\OpenRCE Fax_f_r.gif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3646488" y="3179763"/>
            <a:ext cx="823912" cy="68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1" name="Picture 5" descr="D:\lancement\Projet-OxO\Office_2011-Fall-2011\Video\VC210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4627790" y="2933246"/>
            <a:ext cx="914400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Rectangle 413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52" name="Rectangle 420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53" name="Rectangle 40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pic>
        <p:nvPicPr>
          <p:cNvPr id="39" name="Picture 47"/>
          <p:cNvPicPr>
            <a:picLocks noChangeAspect="1" noChangeArrowheads="1"/>
          </p:cNvPicPr>
          <p:nvPr/>
        </p:nvPicPr>
        <p:blipFill>
          <a:blip r:embed="rId1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51381" y="1775790"/>
            <a:ext cx="539821" cy="52670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40" name="Picture 3" descr="IP_Dect_indoor_F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3757308" y="1049887"/>
            <a:ext cx="403875" cy="454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Image 4" descr="vle_34front with screen.png"/>
          <p:cNvPicPr>
            <a:picLocks noChangeAspect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3105152" y="927652"/>
            <a:ext cx="351192" cy="622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Image 42" descr="MyICPhone_cam_bluetooth.JPG"/>
          <p:cNvPicPr>
            <a:picLocks noChangeAspect="1"/>
          </p:cNvPicPr>
          <p:nvPr/>
        </p:nvPicPr>
        <p:blipFill>
          <a:blip r:embed="rId21" cstate="email"/>
          <a:stretch>
            <a:fillRect/>
          </a:stretch>
        </p:blipFill>
        <p:spPr>
          <a:xfrm>
            <a:off x="2746480" y="3352033"/>
            <a:ext cx="712337" cy="59376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SzPct val="100000"/>
            </a:pPr>
            <a:r>
              <a:rPr smtClean="0">
                <a:solidFill>
                  <a:srgbClr val="000000"/>
                </a:solidFill>
                <a:sym typeface="Arial" charset="0"/>
              </a:rPr>
              <a:t>ALCATEL-LUCENT </a:t>
            </a:r>
            <a:br>
              <a:rPr smtClean="0">
                <a:solidFill>
                  <a:srgbClr val="000000"/>
                </a:solidFill>
                <a:sym typeface="Arial" charset="0"/>
              </a:rPr>
            </a:br>
            <a:r>
              <a:rPr smtClean="0">
                <a:solidFill>
                  <a:srgbClr val="000000"/>
                </a:solidFill>
                <a:sym typeface="Arial" charset="0"/>
              </a:rPr>
              <a:t>APPLICATION PARTNER PROGRAM (AAPP)</a:t>
            </a:r>
          </a:p>
        </p:txBody>
      </p:sp>
      <p:sp>
        <p:nvSpPr>
          <p:cNvPr id="19459" name="Espace réservé du contenu 2"/>
          <p:cNvSpPr>
            <a:spLocks noGrp="1"/>
          </p:cNvSpPr>
          <p:nvPr>
            <p:ph idx="1"/>
          </p:nvPr>
        </p:nvSpPr>
        <p:spPr>
          <a:xfrm>
            <a:off x="5426075" y="1455738"/>
            <a:ext cx="3178175" cy="1468437"/>
          </a:xfrm>
        </p:spPr>
        <p:txBody>
          <a:bodyPr/>
          <a:lstStyle/>
          <a:p>
            <a:pPr marL="0" indent="0" defTabSz="727075">
              <a:lnSpc>
                <a:spcPts val="2000"/>
              </a:lnSpc>
              <a:buClrTx/>
              <a:buFont typeface="Arial" charset="0"/>
              <a:buNone/>
            </a:pPr>
            <a:r>
              <a:rPr lang="en-US" sz="1400" dirty="0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Das AAPP </a:t>
            </a:r>
            <a:r>
              <a:rPr lang="en-US" sz="1400" dirty="0" err="1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hilft</a:t>
            </a:r>
            <a:r>
              <a:rPr lang="en-US" sz="1400" dirty="0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Partnern</a:t>
            </a:r>
            <a:r>
              <a:rPr lang="en-US" sz="1400" dirty="0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beim</a:t>
            </a:r>
            <a:r>
              <a:rPr lang="en-US" sz="1400" dirty="0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Erstellen</a:t>
            </a:r>
            <a:r>
              <a:rPr lang="en-US" sz="1400" dirty="0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, </a:t>
            </a:r>
            <a:r>
              <a:rPr lang="en-US" sz="1400" dirty="0" err="1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Integrieren</a:t>
            </a:r>
            <a:r>
              <a:rPr lang="en-US" sz="1400" dirty="0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, </a:t>
            </a:r>
            <a:r>
              <a:rPr lang="en-US" sz="1400" dirty="0" err="1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Testen</a:t>
            </a:r>
            <a:r>
              <a:rPr lang="en-US" sz="1400" dirty="0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, </a:t>
            </a:r>
            <a:r>
              <a:rPr lang="en-US" sz="1400" dirty="0" err="1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Bereitstellen</a:t>
            </a:r>
            <a:r>
              <a:rPr lang="en-US" sz="1400" dirty="0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, </a:t>
            </a:r>
            <a:r>
              <a:rPr lang="en-US" sz="1400" dirty="0" err="1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Warten</a:t>
            </a:r>
            <a:r>
              <a:rPr lang="en-US" sz="1400" dirty="0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 und </a:t>
            </a:r>
            <a:r>
              <a:rPr lang="en-US" sz="1400" dirty="0" err="1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Bewerben</a:t>
            </a:r>
            <a:r>
              <a:rPr lang="en-US" sz="1400" dirty="0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ihrer</a:t>
            </a:r>
            <a:r>
              <a:rPr lang="en-US" sz="1400" dirty="0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Anwendungen</a:t>
            </a:r>
            <a:r>
              <a:rPr lang="en-US" sz="1400" dirty="0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über</a:t>
            </a:r>
            <a:r>
              <a:rPr lang="en-US" sz="1400" dirty="0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 das </a:t>
            </a:r>
            <a:r>
              <a:rPr lang="en-US" sz="1400" dirty="0" err="1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gesamte</a:t>
            </a:r>
            <a:r>
              <a:rPr lang="en-US" sz="1400" dirty="0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 Portfolio </a:t>
            </a:r>
            <a:r>
              <a:rPr lang="en-US" sz="1400" dirty="0" err="1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der</a:t>
            </a:r>
            <a:r>
              <a:rPr lang="en-US" sz="1400" dirty="0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 Alcatel-Lucent-</a:t>
            </a:r>
            <a:r>
              <a:rPr lang="en-US" sz="1400" dirty="0" err="1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Lösungen</a:t>
            </a:r>
            <a:r>
              <a:rPr lang="en-US" sz="1400" dirty="0" smtClean="0">
                <a:solidFill>
                  <a:srgbClr val="000000"/>
                </a:solidFill>
                <a:cs typeface="Tahoma" pitchFamily="34" charset="0"/>
                <a:sym typeface="Arial" charset="0"/>
              </a:rPr>
              <a:t>.</a:t>
            </a:r>
          </a:p>
        </p:txBody>
      </p:sp>
      <p:cxnSp>
        <p:nvCxnSpPr>
          <p:cNvPr id="4" name="Straight Connector 245"/>
          <p:cNvCxnSpPr/>
          <p:nvPr/>
        </p:nvCxnSpPr>
        <p:spPr>
          <a:xfrm>
            <a:off x="307975" y="3067050"/>
            <a:ext cx="8537575" cy="1588"/>
          </a:xfrm>
          <a:prstGeom prst="line">
            <a:avLst/>
          </a:prstGeom>
          <a:ln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268288" y="3154363"/>
            <a:ext cx="4236477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19100" indent="-419100" defTabSz="727075" eaLnBrk="0" hangingPunct="0">
              <a:lnSpc>
                <a:spcPts val="2000"/>
              </a:lnSpc>
              <a:spcBef>
                <a:spcPct val="20000"/>
              </a:spcBef>
              <a:buSzPct val="100000"/>
            </a:pPr>
            <a:r>
              <a:rPr lang="en-US" sz="1400" b="1" u="sng" dirty="0" smtClean="0">
                <a:solidFill>
                  <a:srgbClr val="A51140"/>
                </a:solidFill>
                <a:latin typeface="Tahoma" pitchFamily="34" charset="0"/>
                <a:sym typeface="Arial" charset="0"/>
              </a:rPr>
              <a:t>4 </a:t>
            </a:r>
            <a:r>
              <a:rPr lang="en-US" sz="1400" b="1" u="sng" dirty="0">
                <a:solidFill>
                  <a:srgbClr val="A51140"/>
                </a:solidFill>
                <a:latin typeface="Tahoma" pitchFamily="34" charset="0"/>
                <a:sym typeface="Arial" charset="0"/>
              </a:rPr>
              <a:t>HAUPTZIELE</a:t>
            </a:r>
          </a:p>
          <a:p>
            <a:pPr marL="93663" indent="-93663" defTabSz="727075" ea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en-US" sz="1000" dirty="0" err="1" smtClean="0">
                <a:latin typeface="Arial"/>
                <a:cs typeface="Arial"/>
              </a:rPr>
              <a:t>Entwicklung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eines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breit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angelegten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Ökosystems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mit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einer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vielseitigen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Lösungsauswahl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für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unsere</a:t>
            </a:r>
            <a:r>
              <a:rPr lang="en-US" sz="1000" dirty="0" smtClean="0">
                <a:latin typeface="Arial"/>
                <a:cs typeface="Arial"/>
              </a:rPr>
              <a:t> </a:t>
            </a:r>
            <a:r>
              <a:rPr lang="en-US" sz="1000" dirty="0" err="1" smtClean="0">
                <a:latin typeface="Arial"/>
                <a:cs typeface="Arial"/>
              </a:rPr>
              <a:t>Geschäftskunden</a:t>
            </a:r>
            <a:r>
              <a:rPr lang="en-US" sz="1000" dirty="0" smtClean="0">
                <a:latin typeface="Arial"/>
                <a:cs typeface="Arial"/>
              </a:rPr>
              <a:t> und Business-Partner</a:t>
            </a:r>
            <a:endParaRPr lang="en-US" sz="1000" dirty="0" smtClean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93663" indent="-93663" defTabSz="727075" ea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en-US" sz="1000" dirty="0" err="1" smtClean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Entwicklern</a:t>
            </a:r>
            <a:r>
              <a:rPr lang="en-US" sz="1000" dirty="0" smtClean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einen</a:t>
            </a:r>
            <a:r>
              <a:rPr lang="en-US" sz="10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einfachen</a:t>
            </a:r>
            <a:r>
              <a:rPr lang="en-US" sz="10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Zugang</a:t>
            </a:r>
            <a:r>
              <a:rPr lang="en-US" sz="10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zu</a:t>
            </a:r>
            <a:r>
              <a:rPr lang="en-US" sz="10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000" dirty="0" err="1" smtClean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Entwicklungs</a:t>
            </a:r>
            <a:r>
              <a:rPr lang="en-US" sz="1000" dirty="0" smtClean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-</a:t>
            </a:r>
            <a:br>
              <a:rPr lang="en-US" sz="1000" dirty="0" smtClean="0">
                <a:solidFill>
                  <a:srgbClr val="000000"/>
                </a:solidFill>
                <a:latin typeface="Tahoma" pitchFamily="34" charset="0"/>
                <a:sym typeface="Arial" charset="0"/>
              </a:rPr>
            </a:br>
            <a:r>
              <a:rPr lang="en-US" sz="1000" dirty="0" smtClean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Tools </a:t>
            </a:r>
            <a:r>
              <a:rPr lang="en-US" sz="10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bieten</a:t>
            </a:r>
            <a:endParaRPr lang="en-US" sz="10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93663" indent="-93663" defTabSz="727075" ea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en-US" sz="10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Die </a:t>
            </a:r>
            <a:r>
              <a:rPr lang="en-US" sz="10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Zusammenarbeit</a:t>
            </a:r>
            <a:r>
              <a:rPr lang="en-US" sz="10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einer</a:t>
            </a:r>
            <a:r>
              <a:rPr lang="en-US" sz="10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breiten</a:t>
            </a:r>
            <a:r>
              <a:rPr lang="en-US" sz="10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Palette von </a:t>
            </a:r>
            <a:r>
              <a:rPr lang="en-US" sz="10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Anwendungen</a:t>
            </a:r>
            <a:r>
              <a:rPr lang="en-US" sz="10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anderer</a:t>
            </a:r>
            <a:r>
              <a:rPr lang="en-US" sz="10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Anbieter</a:t>
            </a:r>
            <a:r>
              <a:rPr lang="en-US" sz="10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testen</a:t>
            </a:r>
            <a:r>
              <a:rPr lang="en-US" sz="10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und </a:t>
            </a:r>
            <a:r>
              <a:rPr lang="en-US" sz="10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überprüfen</a:t>
            </a:r>
            <a:endParaRPr lang="en-US" sz="10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93663" indent="-93663" defTabSz="727075" ea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Wingdings" pitchFamily="2" charset="2"/>
              <a:buChar char="§"/>
            </a:pPr>
            <a:r>
              <a:rPr lang="en-US" sz="10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Partner </a:t>
            </a:r>
            <a:r>
              <a:rPr lang="en-US" sz="10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durch</a:t>
            </a:r>
            <a:r>
              <a:rPr lang="en-US" sz="10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Alcatel-Lucent-</a:t>
            </a:r>
            <a:r>
              <a:rPr lang="en-US" sz="10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Vertriebskanäle</a:t>
            </a:r>
            <a:r>
              <a:rPr lang="en-US" sz="10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unterstützen</a:t>
            </a:r>
            <a:endParaRPr lang="en-US" sz="10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</p:txBody>
      </p:sp>
      <p:pic>
        <p:nvPicPr>
          <p:cNvPr id="19462" name="Image 6" descr="iStock_000012204568Small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7450" y="1484313"/>
            <a:ext cx="1990725" cy="13255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ctangle 240"/>
          <p:cNvSpPr>
            <a:spLocks noChangeArrowheads="1"/>
          </p:cNvSpPr>
          <p:nvPr/>
        </p:nvSpPr>
        <p:spPr bwMode="auto">
          <a:xfrm>
            <a:off x="259063" y="4724400"/>
            <a:ext cx="3168650" cy="1685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266700" eaLnBrk="0" hangingPunct="0">
              <a:spcAft>
                <a:spcPts val="300"/>
              </a:spcAft>
              <a:buSzPct val="100000"/>
            </a:pPr>
            <a:r>
              <a:rPr lang="en-US" sz="1400" b="1" u="sng" dirty="0">
                <a:solidFill>
                  <a:srgbClr val="A51140"/>
                </a:solidFill>
                <a:latin typeface="Tahoma" pitchFamily="34" charset="0"/>
                <a:sym typeface="Arial" charset="0"/>
              </a:rPr>
              <a:t>VORTEILE</a:t>
            </a:r>
          </a:p>
          <a:p>
            <a:pPr defTabSz="266700" eaLnBrk="0" hangingPunct="0">
              <a:buSzPct val="100000"/>
            </a:pPr>
            <a:r>
              <a:rPr lang="en-US" sz="1000" b="1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Für</a:t>
            </a:r>
            <a:r>
              <a:rPr lang="en-US" sz="1000" b="1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000" b="1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Endbenutzer</a:t>
            </a:r>
            <a:endParaRPr lang="en-US" sz="1000" b="1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93663" indent="-93663" defTabSz="266700" eaLnBrk="0" hangingPunct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Umfassendes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und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zuverlässiges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Angebot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neuer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Lösungen</a:t>
            </a:r>
            <a:endParaRPr lang="en-US" sz="11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93663" indent="-93663" defTabSz="266700" eaLnBrk="0" hangingPunct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End-to-End-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Lösungen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für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vertikale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Märkte</a:t>
            </a:r>
            <a:endParaRPr lang="en-US" sz="11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93663" indent="-93663" defTabSz="266700" eaLnBrk="0" hangingPunct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Interoperabilität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mit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vorhandenen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Systemen</a:t>
            </a:r>
            <a:endParaRPr lang="en-US" sz="11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93663" indent="-93663" defTabSz="266700" eaLnBrk="0" hangingPunct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Einfachere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Entwicklung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angepasster</a:t>
            </a: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Anwendungen</a:t>
            </a:r>
            <a:endParaRPr lang="en-US" sz="11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defTabSz="266700" eaLnBrk="0" hangingPunct="0">
              <a:buSzPct val="100000"/>
            </a:pPr>
            <a:endParaRPr lang="en-US" sz="11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</p:txBody>
      </p:sp>
      <p:sp>
        <p:nvSpPr>
          <p:cNvPr id="13" name="Rectangle 240"/>
          <p:cNvSpPr>
            <a:spLocks noChangeArrowheads="1"/>
          </p:cNvSpPr>
          <p:nvPr/>
        </p:nvSpPr>
        <p:spPr bwMode="auto">
          <a:xfrm>
            <a:off x="4375150" y="3141663"/>
            <a:ext cx="2913063" cy="1746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SzPct val="100000"/>
            </a:pPr>
            <a:r>
              <a:rPr lang="en-US" sz="1400" b="1" u="sng" dirty="0">
                <a:solidFill>
                  <a:srgbClr val="A51140"/>
                </a:solidFill>
                <a:latin typeface="Tahoma" pitchFamily="34" charset="0"/>
                <a:sym typeface="Arial" charset="0"/>
              </a:rPr>
              <a:t>WO?</a:t>
            </a:r>
          </a:p>
          <a:p>
            <a:pPr marL="117475" indent="-117475" eaLnBrk="0" hangingPunct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endParaRPr lang="en-US" sz="1400" b="1" u="sng" dirty="0">
              <a:solidFill>
                <a:srgbClr val="A51140"/>
              </a:solidFill>
              <a:latin typeface="Tahoma" pitchFamily="34" charset="0"/>
              <a:sym typeface="Arial" charset="0"/>
            </a:endParaRPr>
          </a:p>
          <a:p>
            <a:pPr marL="117475" indent="-117475" eaLnBrk="0" hangingPunct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Alcatel-Lucent Application Partner </a:t>
            </a:r>
            <a:r>
              <a:rPr lang="en-US" sz="1100" dirty="0" smtClean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Portal: </a:t>
            </a:r>
            <a:r>
              <a:rPr lang="en-US" sz="1100" dirty="0" err="1" smtClean="0">
                <a:latin typeface="Arial"/>
                <a:cs typeface="Arial"/>
              </a:rPr>
              <a:t>Aktuelle</a:t>
            </a:r>
            <a:r>
              <a:rPr lang="en-US" sz="1100" dirty="0" smtClean="0">
                <a:latin typeface="Arial"/>
                <a:cs typeface="Arial"/>
              </a:rPr>
              <a:t> </a:t>
            </a:r>
            <a:r>
              <a:rPr lang="en-US" sz="1100" dirty="0" err="1" smtClean="0">
                <a:latin typeface="Arial"/>
                <a:cs typeface="Arial"/>
              </a:rPr>
              <a:t>Dokumente</a:t>
            </a:r>
            <a:r>
              <a:rPr lang="en-US" sz="1100" dirty="0" smtClean="0">
                <a:latin typeface="Arial"/>
                <a:cs typeface="Arial"/>
              </a:rPr>
              <a:t> </a:t>
            </a:r>
            <a:r>
              <a:rPr lang="en-US" sz="1100" dirty="0" err="1" smtClean="0">
                <a:latin typeface="Arial"/>
                <a:cs typeface="Arial"/>
              </a:rPr>
              <a:t>mit</a:t>
            </a:r>
            <a:r>
              <a:rPr lang="en-US" sz="1100" dirty="0" smtClean="0">
                <a:latin typeface="Arial"/>
                <a:cs typeface="Arial"/>
              </a:rPr>
              <a:t> </a:t>
            </a:r>
            <a:r>
              <a:rPr lang="en-US" sz="1100" dirty="0" err="1" smtClean="0">
                <a:latin typeface="Arial"/>
                <a:cs typeface="Arial"/>
              </a:rPr>
              <a:t>Informationen</a:t>
            </a:r>
            <a:r>
              <a:rPr lang="en-US" sz="1100" dirty="0" smtClean="0">
                <a:latin typeface="Arial"/>
                <a:cs typeface="Arial"/>
              </a:rPr>
              <a:t> </a:t>
            </a:r>
            <a:r>
              <a:rPr lang="en-US" sz="1100" dirty="0" err="1" smtClean="0">
                <a:latin typeface="Arial"/>
                <a:cs typeface="Arial"/>
              </a:rPr>
              <a:t>zum</a:t>
            </a:r>
            <a:r>
              <a:rPr lang="en-US" sz="1100" dirty="0" smtClean="0">
                <a:latin typeface="Arial"/>
                <a:cs typeface="Arial"/>
              </a:rPr>
              <a:t> </a:t>
            </a:r>
            <a:r>
              <a:rPr lang="en-US" sz="1100" dirty="0" err="1" smtClean="0">
                <a:latin typeface="Arial"/>
                <a:cs typeface="Arial"/>
              </a:rPr>
              <a:t>Ökosystem</a:t>
            </a:r>
            <a:r>
              <a:rPr lang="en-US" sz="1100" dirty="0" smtClean="0">
                <a:latin typeface="Arial"/>
                <a:cs typeface="Arial"/>
              </a:rPr>
              <a:t> </a:t>
            </a:r>
            <a:r>
              <a:rPr lang="en-US" sz="1100" dirty="0" err="1" smtClean="0">
                <a:latin typeface="Arial"/>
                <a:cs typeface="Arial"/>
              </a:rPr>
              <a:t>für</a:t>
            </a:r>
            <a:r>
              <a:rPr lang="en-US" sz="1100" dirty="0" smtClean="0">
                <a:latin typeface="Arial"/>
                <a:cs typeface="Arial"/>
              </a:rPr>
              <a:t> </a:t>
            </a:r>
            <a:r>
              <a:rPr lang="en-US" sz="1100" dirty="0" err="1" smtClean="0">
                <a:latin typeface="Arial"/>
                <a:cs typeface="Arial"/>
              </a:rPr>
              <a:t>Gesundheitsweisen</a:t>
            </a:r>
            <a:r>
              <a:rPr lang="en-US" sz="1100" dirty="0" smtClean="0">
                <a:latin typeface="Arial"/>
                <a:cs typeface="Arial"/>
              </a:rPr>
              <a:t>, Hotel- und </a:t>
            </a:r>
            <a:r>
              <a:rPr lang="en-US" sz="1100" dirty="0" err="1" smtClean="0">
                <a:latin typeface="Arial"/>
                <a:cs typeface="Arial"/>
              </a:rPr>
              <a:t>Gastgewerbe</a:t>
            </a:r>
            <a:r>
              <a:rPr lang="en-US" sz="1100" dirty="0" smtClean="0">
                <a:latin typeface="Arial"/>
                <a:cs typeface="Arial"/>
              </a:rPr>
              <a:t> (PMS and CMS), SIP-</a:t>
            </a:r>
            <a:r>
              <a:rPr lang="en-US" sz="1100" dirty="0" err="1" smtClean="0">
                <a:latin typeface="Arial"/>
                <a:cs typeface="Arial"/>
              </a:rPr>
              <a:t>Systeme</a:t>
            </a:r>
            <a:r>
              <a:rPr lang="en-US" sz="1100" dirty="0" smtClean="0">
                <a:latin typeface="Arial"/>
                <a:cs typeface="Arial"/>
              </a:rPr>
              <a:t> </a:t>
            </a:r>
            <a:r>
              <a:rPr lang="en-US" sz="1100" dirty="0" err="1" smtClean="0">
                <a:latin typeface="Arial"/>
                <a:cs typeface="Arial"/>
              </a:rPr>
              <a:t>stehen</a:t>
            </a:r>
            <a:r>
              <a:rPr lang="en-US" sz="1100" dirty="0" smtClean="0">
                <a:latin typeface="Arial"/>
                <a:cs typeface="Arial"/>
              </a:rPr>
              <a:t> </a:t>
            </a:r>
            <a:r>
              <a:rPr lang="en-US" sz="1100" dirty="0" err="1" smtClean="0">
                <a:latin typeface="Arial"/>
                <a:cs typeface="Arial"/>
              </a:rPr>
              <a:t>zum</a:t>
            </a:r>
            <a:r>
              <a:rPr lang="en-US" sz="1100" dirty="0" smtClean="0">
                <a:latin typeface="Arial"/>
                <a:cs typeface="Arial"/>
              </a:rPr>
              <a:t> Download </a:t>
            </a:r>
            <a:r>
              <a:rPr lang="en-US" sz="1100" dirty="0" err="1" smtClean="0">
                <a:latin typeface="Arial"/>
                <a:cs typeface="Arial"/>
              </a:rPr>
              <a:t>bereit</a:t>
            </a:r>
            <a:endParaRPr lang="en-US" sz="11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117475" indent="-117475" eaLnBrk="0" hangingPunct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n-US" sz="1100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Alcatel-Lucent Enterprise Business Portal</a:t>
            </a:r>
          </a:p>
        </p:txBody>
      </p:sp>
      <p:sp>
        <p:nvSpPr>
          <p:cNvPr id="14" name="Rectangle 240"/>
          <p:cNvSpPr>
            <a:spLocks noChangeArrowheads="1"/>
          </p:cNvSpPr>
          <p:nvPr/>
        </p:nvSpPr>
        <p:spPr bwMode="auto">
          <a:xfrm>
            <a:off x="3465513" y="4773613"/>
            <a:ext cx="2879725" cy="1854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SzPct val="100000"/>
            </a:pPr>
            <a:r>
              <a:rPr lang="en-US" sz="1400" b="1" dirty="0">
                <a:solidFill>
                  <a:srgbClr val="00747A"/>
                </a:solidFill>
                <a:latin typeface="Tahoma" pitchFamily="34" charset="0"/>
                <a:sym typeface="Arial" charset="0"/>
              </a:rPr>
              <a:t>	</a:t>
            </a:r>
          </a:p>
          <a:p>
            <a:pPr marL="117475" indent="-117475" eaLnBrk="0" hangingPunct="0">
              <a:buSzPct val="100000"/>
            </a:pPr>
            <a:r>
              <a:rPr lang="en-US" sz="1000" b="1" dirty="0" err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Für</a:t>
            </a:r>
            <a:r>
              <a:rPr lang="en-US" sz="1000" b="1" dirty="0">
                <a:solidFill>
                  <a:srgbClr val="000000"/>
                </a:solidFill>
                <a:latin typeface="Tahoma" pitchFamily="34" charset="0"/>
                <a:sym typeface="Arial" charset="0"/>
              </a:rPr>
              <a:t> Business Partner</a:t>
            </a:r>
          </a:p>
          <a:p>
            <a:pPr marL="117475" indent="-117475" eaLnBrk="0" hangingPunct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n-US" sz="1100" dirty="0" err="1">
                <a:solidFill>
                  <a:srgbClr val="000000"/>
                </a:solidFill>
                <a:latin typeface="+mn-lt"/>
                <a:sym typeface="Arial" charset="0"/>
              </a:rPr>
              <a:t>Nachweislich</a:t>
            </a:r>
            <a:r>
              <a:rPr lang="en-US" sz="1100" dirty="0">
                <a:solidFill>
                  <a:srgbClr val="000000"/>
                </a:solidFill>
                <a:latin typeface="+mn-lt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+mn-lt"/>
                <a:sym typeface="Arial" charset="0"/>
              </a:rPr>
              <a:t>erfolgreiches</a:t>
            </a:r>
            <a:r>
              <a:rPr lang="en-US" sz="1100" dirty="0">
                <a:solidFill>
                  <a:srgbClr val="000000"/>
                </a:solidFill>
                <a:latin typeface="+mn-lt"/>
                <a:sym typeface="Arial" charset="0"/>
              </a:rPr>
              <a:t> Interworking</a:t>
            </a:r>
          </a:p>
          <a:p>
            <a:pPr marL="117475" indent="-117475" eaLnBrk="0" hangingPunct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n-US" sz="1100" dirty="0" err="1">
                <a:solidFill>
                  <a:srgbClr val="000000"/>
                </a:solidFill>
                <a:latin typeface="+mn-lt"/>
                <a:sym typeface="Arial" charset="0"/>
              </a:rPr>
              <a:t>Technische</a:t>
            </a:r>
            <a:r>
              <a:rPr lang="en-US" sz="1100" dirty="0">
                <a:solidFill>
                  <a:srgbClr val="000000"/>
                </a:solidFill>
                <a:latin typeface="+mn-lt"/>
                <a:sym typeface="Arial" charset="0"/>
              </a:rPr>
              <a:t> </a:t>
            </a:r>
            <a:r>
              <a:rPr lang="en-US" sz="1100" dirty="0" err="1" smtClean="0">
                <a:solidFill>
                  <a:srgbClr val="000000"/>
                </a:solidFill>
                <a:latin typeface="+mn-lt"/>
                <a:sym typeface="Arial" charset="0"/>
              </a:rPr>
              <a:t>Unterstützung</a:t>
            </a:r>
            <a:endParaRPr lang="en-US" sz="1100" dirty="0">
              <a:solidFill>
                <a:srgbClr val="000000"/>
              </a:solidFill>
              <a:latin typeface="+mn-lt"/>
              <a:sym typeface="Arial" charset="0"/>
            </a:endParaRPr>
          </a:p>
          <a:p>
            <a:pPr marL="118872" indent="-118872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Wingdings"/>
              <a:buChar char="§"/>
            </a:pPr>
            <a:r>
              <a:rPr lang="en-US" sz="1100" dirty="0" err="1" smtClean="0">
                <a:latin typeface="+mn-lt"/>
                <a:cs typeface="Arial"/>
              </a:rPr>
              <a:t>Einfachere</a:t>
            </a:r>
            <a:r>
              <a:rPr lang="en-US" sz="1100" dirty="0" smtClean="0">
                <a:latin typeface="+mn-lt"/>
                <a:cs typeface="Arial"/>
              </a:rPr>
              <a:t> </a:t>
            </a:r>
            <a:r>
              <a:rPr lang="en-US" sz="1100" dirty="0" err="1" smtClean="0">
                <a:latin typeface="+mn-lt"/>
                <a:cs typeface="Arial"/>
              </a:rPr>
              <a:t>Zusammenarbeit</a:t>
            </a:r>
            <a:r>
              <a:rPr lang="en-US" sz="1100" dirty="0" smtClean="0">
                <a:latin typeface="+mn-lt"/>
                <a:cs typeface="Arial"/>
              </a:rPr>
              <a:t> </a:t>
            </a:r>
            <a:r>
              <a:rPr lang="en-US" sz="1100" dirty="0" err="1" smtClean="0">
                <a:latin typeface="+mn-lt"/>
                <a:cs typeface="Arial"/>
              </a:rPr>
              <a:t>mit</a:t>
            </a:r>
            <a:r>
              <a:rPr lang="en-US" sz="1100" dirty="0" smtClean="0">
                <a:latin typeface="+mn-lt"/>
                <a:cs typeface="Arial"/>
              </a:rPr>
              <a:t> APs, Integration und </a:t>
            </a:r>
            <a:r>
              <a:rPr lang="en-US" sz="1100" dirty="0" err="1" smtClean="0">
                <a:latin typeface="+mn-lt"/>
                <a:cs typeface="Arial"/>
              </a:rPr>
              <a:t>Wartung</a:t>
            </a:r>
            <a:endParaRPr lang="en-US" sz="1100" dirty="0" smtClean="0">
              <a:latin typeface="+mn-lt"/>
              <a:cs typeface="Arial"/>
            </a:endParaRPr>
          </a:p>
          <a:p>
            <a:pPr marL="117475" indent="-117475" eaLnBrk="0" hangingPunct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n-US" sz="1100" dirty="0" err="1" smtClean="0">
                <a:solidFill>
                  <a:srgbClr val="000000"/>
                </a:solidFill>
                <a:latin typeface="+mn-lt"/>
                <a:sym typeface="Arial" charset="0"/>
              </a:rPr>
              <a:t>Förderung</a:t>
            </a:r>
            <a:r>
              <a:rPr lang="en-US" sz="1100" dirty="0" smtClean="0">
                <a:solidFill>
                  <a:srgbClr val="000000"/>
                </a:solidFill>
                <a:latin typeface="+mn-lt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+mn-lt"/>
                <a:sym typeface="Arial" charset="0"/>
              </a:rPr>
              <a:t>neuer</a:t>
            </a:r>
            <a:r>
              <a:rPr lang="en-US" sz="1100" dirty="0">
                <a:solidFill>
                  <a:srgbClr val="000000"/>
                </a:solidFill>
                <a:latin typeface="+mn-lt"/>
                <a:sym typeface="Arial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+mn-lt"/>
                <a:sym typeface="Arial" charset="0"/>
              </a:rPr>
              <a:t>Geschäftsmöglichkeiten</a:t>
            </a:r>
            <a:endParaRPr lang="en-US" sz="1100" dirty="0">
              <a:solidFill>
                <a:srgbClr val="000000"/>
              </a:solidFill>
              <a:latin typeface="+mn-lt"/>
              <a:sym typeface="Arial" charset="0"/>
            </a:endParaRPr>
          </a:p>
          <a:p>
            <a:pPr marL="117475" indent="-117475" eaLnBrk="0" hangingPunct="0">
              <a:buSzPct val="100000"/>
            </a:pPr>
            <a:endParaRPr lang="en-US" sz="11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117475" indent="-117475" eaLnBrk="0" hangingPunct="0">
              <a:buSzPct val="100000"/>
            </a:pPr>
            <a:endParaRPr lang="en-US" sz="11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117475" indent="-117475" eaLnBrk="0" hangingPunct="0">
              <a:buSzPct val="100000"/>
            </a:pPr>
            <a:endParaRPr lang="en-US" sz="1100" dirty="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</p:txBody>
      </p:sp>
      <p:sp>
        <p:nvSpPr>
          <p:cNvPr id="15" name="Rectangle 240"/>
          <p:cNvSpPr>
            <a:spLocks noChangeArrowheads="1"/>
          </p:cNvSpPr>
          <p:nvPr/>
        </p:nvSpPr>
        <p:spPr bwMode="auto">
          <a:xfrm>
            <a:off x="6245225" y="4797425"/>
            <a:ext cx="2881313" cy="233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SzPct val="100000"/>
            </a:pPr>
            <a:r>
              <a:rPr lang="en-US" sz="1400" b="1">
                <a:solidFill>
                  <a:srgbClr val="00747A"/>
                </a:solidFill>
                <a:latin typeface="Tahoma" pitchFamily="34" charset="0"/>
                <a:sym typeface="Arial" charset="0"/>
              </a:rPr>
              <a:t>	</a:t>
            </a:r>
          </a:p>
          <a:p>
            <a:pPr marL="117475" indent="-117475" eaLnBrk="0" hangingPunct="0">
              <a:buSzPct val="100000"/>
            </a:pPr>
            <a:r>
              <a:rPr lang="en-US" sz="1000" b="1">
                <a:solidFill>
                  <a:srgbClr val="000000"/>
                </a:solidFill>
                <a:latin typeface="Tahoma" pitchFamily="34" charset="0"/>
                <a:sym typeface="Arial" charset="0"/>
              </a:rPr>
              <a:t>Für AAPP-Mitglieder</a:t>
            </a:r>
          </a:p>
          <a:p>
            <a:pPr marL="117475" indent="-117475" eaLnBrk="0" hangingPunct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n-US" sz="11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Zahlreiche Tools und Services für Entwicklungs- und Testzwecke</a:t>
            </a:r>
          </a:p>
          <a:p>
            <a:pPr marL="117475" indent="-117475" eaLnBrk="0" hangingPunct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n-US" sz="11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Abgestufter Support</a:t>
            </a:r>
          </a:p>
          <a:p>
            <a:pPr marL="117475" indent="-117475" eaLnBrk="0" hangingPunct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n-US" sz="11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Anerkennung durch Kunden und Business Partner von Alcatel-Lucent</a:t>
            </a:r>
          </a:p>
          <a:p>
            <a:pPr marL="117475" indent="-117475" eaLnBrk="0" hangingPunct="0">
              <a:buClr>
                <a:srgbClr val="C00000"/>
              </a:buClr>
              <a:buSzPct val="100000"/>
              <a:buFont typeface="Wingdings" pitchFamily="2" charset="2"/>
              <a:buChar char="§"/>
            </a:pPr>
            <a:r>
              <a:rPr lang="en-US" sz="1100">
                <a:solidFill>
                  <a:srgbClr val="000000"/>
                </a:solidFill>
                <a:latin typeface="Tahoma" pitchFamily="34" charset="0"/>
                <a:sym typeface="Arial" charset="0"/>
              </a:rPr>
              <a:t>Gemeinsame Marketingaktionen mit Partnern</a:t>
            </a:r>
          </a:p>
          <a:p>
            <a:pPr marL="117475" indent="-117475" eaLnBrk="0" hangingPunct="0">
              <a:buClr>
                <a:srgbClr val="A51140"/>
              </a:buClr>
              <a:buSzPct val="100000"/>
              <a:buFont typeface="Arial" charset="0"/>
              <a:buChar char="•"/>
            </a:pPr>
            <a:endParaRPr lang="en-US" sz="110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117475" indent="-117475" eaLnBrk="0" hangingPunct="0">
              <a:buSzPct val="100000"/>
            </a:pPr>
            <a:endParaRPr lang="en-US" sz="110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117475" indent="-117475" eaLnBrk="0" hangingPunct="0">
              <a:buSzPct val="100000"/>
            </a:pPr>
            <a:endParaRPr lang="en-US" sz="110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  <a:p>
            <a:pPr marL="117475" indent="-117475" eaLnBrk="0" hangingPunct="0">
              <a:buSzPct val="100000"/>
            </a:pPr>
            <a:endParaRPr lang="en-US" sz="1100">
              <a:solidFill>
                <a:srgbClr val="000000"/>
              </a:solidFill>
              <a:latin typeface="Tahoma" pitchFamily="34" charset="0"/>
              <a:sym typeface="Arial" charset="0"/>
            </a:endParaRPr>
          </a:p>
        </p:txBody>
      </p:sp>
      <p:sp>
        <p:nvSpPr>
          <p:cNvPr id="16" name="Rectangle 408"/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A51140"/>
                </a:solidFill>
                <a:latin typeface="Tahoma" pitchFamily="34" charset="0"/>
                <a:sym typeface="Arial" charset="0"/>
              </a:rPr>
              <a:t>ZUKUNFTSSICHERE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A51140"/>
                </a:solidFill>
                <a:latin typeface="Tahoma" pitchFamily="34" charset="0"/>
                <a:sym typeface="Arial" charset="0"/>
              </a:rPr>
              <a:t>LÖSUNGEN</a:t>
            </a:r>
          </a:p>
        </p:txBody>
      </p:sp>
      <p:sp>
        <p:nvSpPr>
          <p:cNvPr id="19468" name="Rectangle 410"/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9469" name="Rectangle 420"/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9470" name="Rectangle 413"/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TEAMARBEIT &amp;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ZUSAMMENARBEIT</a:t>
            </a:r>
          </a:p>
        </p:txBody>
      </p:sp>
      <p:sp>
        <p:nvSpPr>
          <p:cNvPr id="19471" name="Rectangle 415"/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STANDORTUNABHÄNGIGE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MOBILITÄT</a:t>
            </a:r>
          </a:p>
        </p:txBody>
      </p:sp>
      <p:sp>
        <p:nvSpPr>
          <p:cNvPr id="21" name="Rectangle 417"/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STANDORTINTERNE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MOBILITÄT</a:t>
            </a:r>
          </a:p>
        </p:txBody>
      </p:sp>
      <p:sp>
        <p:nvSpPr>
          <p:cNvPr id="22" name="Rectangle 401"/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EFFIZIENTE DESKTOP-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UMGEBUNG</a:t>
            </a:r>
          </a:p>
        </p:txBody>
      </p:sp>
      <p:sp>
        <p:nvSpPr>
          <p:cNvPr id="19474" name="Rectangle 40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KUNDEN-</a:t>
            </a:r>
            <a:b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</a:b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BEGRÜSSUNG</a:t>
            </a:r>
          </a:p>
        </p:txBody>
      </p:sp>
      <p:pic>
        <p:nvPicPr>
          <p:cNvPr id="19475" name="Image 24" descr="al_Application_Partner_rgb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637463" y="3101975"/>
            <a:ext cx="1290637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230188" y="241300"/>
            <a:ext cx="8645525" cy="1143000"/>
          </a:xfrm>
        </p:spPr>
        <p:txBody>
          <a:bodyPr/>
          <a:lstStyle/>
          <a:p>
            <a:pPr eaLnBrk="0" hangingPunct="0">
              <a:buSzPct val="100000"/>
            </a:pPr>
            <a:r>
              <a:rPr smtClean="0">
                <a:solidFill>
                  <a:srgbClr val="000000"/>
                </a:solidFill>
                <a:sym typeface="Arial" charset="0"/>
              </a:rPr>
              <a:t>ALCATEL-LUCENT </a:t>
            </a:r>
            <a:br>
              <a:rPr smtClean="0">
                <a:solidFill>
                  <a:srgbClr val="000000"/>
                </a:solidFill>
                <a:sym typeface="Arial" charset="0"/>
              </a:rPr>
            </a:br>
            <a:r>
              <a:rPr smtClean="0">
                <a:solidFill>
                  <a:srgbClr val="000000"/>
                </a:solidFill>
                <a:sym typeface="Arial" charset="0"/>
              </a:rPr>
              <a:t>APPLICATION PARTNER PROGRAM (AAPP)</a:t>
            </a:r>
          </a:p>
        </p:txBody>
      </p:sp>
      <p:sp>
        <p:nvSpPr>
          <p:cNvPr id="15" name="Rectangle 408"/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A51140"/>
                </a:solidFill>
                <a:latin typeface="Tahoma" pitchFamily="34" charset="0"/>
                <a:sym typeface="Arial" charset="0"/>
              </a:rPr>
              <a:t>ZUKUNFTSSICHERE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A51140"/>
                </a:solidFill>
                <a:latin typeface="Tahoma" pitchFamily="34" charset="0"/>
                <a:sym typeface="Arial" charset="0"/>
              </a:rPr>
              <a:t>LÖSUNGEN</a:t>
            </a:r>
          </a:p>
        </p:txBody>
      </p:sp>
      <p:sp>
        <p:nvSpPr>
          <p:cNvPr id="20484" name="Rectangle 410"/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0485" name="Rectangle 420"/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0486" name="Rectangle 413"/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TEAMARBEIT &amp;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ZUSAMMENARBEIT</a:t>
            </a:r>
          </a:p>
        </p:txBody>
      </p:sp>
      <p:sp>
        <p:nvSpPr>
          <p:cNvPr id="20487" name="Rectangle 415"/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STANDORTUNABHÄNGIGE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MOBILITÄT</a:t>
            </a:r>
          </a:p>
        </p:txBody>
      </p:sp>
      <p:sp>
        <p:nvSpPr>
          <p:cNvPr id="20" name="Rectangle 417"/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STANDORTINTERNE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MOBILITÄT</a:t>
            </a:r>
          </a:p>
        </p:txBody>
      </p:sp>
      <p:sp>
        <p:nvSpPr>
          <p:cNvPr id="21" name="Rectangle 401"/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EFFIZIENTE DESKTOP-</a:t>
            </a:r>
          </a:p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UMGEBUNG</a:t>
            </a:r>
          </a:p>
        </p:txBody>
      </p:sp>
      <p:sp>
        <p:nvSpPr>
          <p:cNvPr id="20490" name="Rectangle 40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8388" cy="365125"/>
          </a:xfrm>
          <a:prstGeom prst="rect">
            <a:avLst/>
          </a:prstGeom>
          <a:solidFill>
            <a:srgbClr val="00B2A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 eaLnBrk="0" hangingPunct="0">
              <a:buSzPct val="100000"/>
            </a:pP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KUNDEN-</a:t>
            </a:r>
            <a:b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</a:br>
            <a:r>
              <a:rPr lang="en-US" sz="600" b="1">
                <a:solidFill>
                  <a:srgbClr val="FFFFFF"/>
                </a:solidFill>
                <a:latin typeface="Tahoma" pitchFamily="34" charset="0"/>
                <a:sym typeface="Arial" charset="0"/>
              </a:rPr>
              <a:t>BEGRÜSSUNG</a:t>
            </a:r>
          </a:p>
        </p:txBody>
      </p:sp>
      <p:sp>
        <p:nvSpPr>
          <p:cNvPr id="24" name="Espace réservé du contenu 2"/>
          <p:cNvSpPr txBox="1">
            <a:spLocks/>
          </p:cNvSpPr>
          <p:nvPr/>
        </p:nvSpPr>
        <p:spPr>
          <a:xfrm>
            <a:off x="285734" y="1246021"/>
            <a:ext cx="5684837" cy="971551"/>
          </a:xfrm>
          <a:prstGeom prst="rect">
            <a:avLst/>
          </a:prstGeom>
        </p:spPr>
        <p:txBody>
          <a:bodyPr/>
          <a:lstStyle/>
          <a:p>
            <a:pPr defTabSz="727075" eaLnBrk="0" hangingPunct="0">
              <a:buSzPct val="100000"/>
            </a:pPr>
            <a:r>
              <a:rPr lang="en-US" sz="1200" dirty="0" err="1" smtClean="0">
                <a:latin typeface="Tahoma"/>
                <a:cs typeface="Tahoma"/>
              </a:rPr>
              <a:t>Derzeit</a:t>
            </a:r>
            <a:r>
              <a:rPr lang="en-US" sz="1200" dirty="0" smtClean="0">
                <a:latin typeface="Tahoma"/>
                <a:cs typeface="Tahoma"/>
              </a:rPr>
              <a:t> </a:t>
            </a:r>
            <a:r>
              <a:rPr lang="en-US" sz="1200" dirty="0" err="1" smtClean="0">
                <a:latin typeface="Tahoma"/>
                <a:cs typeface="Tahoma"/>
              </a:rPr>
              <a:t>bestätigen</a:t>
            </a:r>
            <a:r>
              <a:rPr lang="en-US" sz="1200" dirty="0" smtClean="0">
                <a:latin typeface="Tahoma"/>
                <a:cs typeface="Tahoma"/>
              </a:rPr>
              <a:t> </a:t>
            </a:r>
            <a:r>
              <a:rPr lang="en-US" sz="1200" b="1" dirty="0" smtClean="0">
                <a:latin typeface="Tahoma"/>
                <a:cs typeface="Tahoma"/>
              </a:rPr>
              <a:t>22 </a:t>
            </a:r>
            <a:r>
              <a:rPr lang="en-US" sz="1200" b="1" dirty="0" err="1" smtClean="0">
                <a:latin typeface="Tahoma"/>
                <a:cs typeface="Tahoma"/>
              </a:rPr>
              <a:t>InterWorking</a:t>
            </a:r>
            <a:r>
              <a:rPr lang="en-US" sz="1200" b="1" dirty="0" smtClean="0">
                <a:latin typeface="Tahoma"/>
                <a:cs typeface="Tahoma"/>
              </a:rPr>
              <a:t> Reports </a:t>
            </a:r>
            <a:r>
              <a:rPr lang="en-US" sz="1200" dirty="0" smtClean="0">
                <a:latin typeface="Tahoma"/>
                <a:cs typeface="Tahoma"/>
              </a:rPr>
              <a:t>(IWR) die </a:t>
            </a:r>
            <a:r>
              <a:rPr lang="en-US" sz="1200" dirty="0" err="1" smtClean="0">
                <a:latin typeface="Tahoma"/>
                <a:cs typeface="Tahoma"/>
              </a:rPr>
              <a:t>Kompatibilität</a:t>
            </a:r>
            <a:r>
              <a:rPr lang="en-US" sz="1200" dirty="0" smtClean="0">
                <a:latin typeface="Tahoma"/>
                <a:cs typeface="Tahoma"/>
              </a:rPr>
              <a:t> der </a:t>
            </a:r>
            <a:r>
              <a:rPr lang="en-US" sz="1200" dirty="0" err="1" smtClean="0">
                <a:latin typeface="Tahoma"/>
                <a:cs typeface="Tahoma"/>
              </a:rPr>
              <a:t>OmniPCX</a:t>
            </a:r>
            <a:r>
              <a:rPr lang="en-US" sz="1200" dirty="0" smtClean="0">
                <a:latin typeface="Tahoma"/>
                <a:cs typeface="Tahoma"/>
              </a:rPr>
              <a:t> Office RCE </a:t>
            </a:r>
            <a:r>
              <a:rPr lang="en-US" sz="1200" dirty="0" err="1" smtClean="0">
                <a:latin typeface="Tahoma"/>
                <a:cs typeface="Tahoma"/>
              </a:rPr>
              <a:t>mit</a:t>
            </a:r>
            <a:r>
              <a:rPr lang="en-US" sz="1200" dirty="0" smtClean="0">
                <a:latin typeface="Tahoma"/>
                <a:cs typeface="Tahoma"/>
              </a:rPr>
              <a:t> </a:t>
            </a:r>
            <a:r>
              <a:rPr lang="en-US" sz="1200" b="1" dirty="0" smtClean="0">
                <a:latin typeface="Tahoma"/>
                <a:cs typeface="Tahoma"/>
              </a:rPr>
              <a:t>22 </a:t>
            </a:r>
            <a:r>
              <a:rPr lang="en-US" sz="1200" b="1" dirty="0" err="1" smtClean="0">
                <a:latin typeface="Tahoma"/>
                <a:cs typeface="Tahoma"/>
              </a:rPr>
              <a:t>Anwendungen</a:t>
            </a:r>
            <a:r>
              <a:rPr lang="en-US" sz="1200" dirty="0" smtClean="0">
                <a:latin typeface="Tahoma"/>
                <a:cs typeface="Tahoma"/>
              </a:rPr>
              <a:t>, die von </a:t>
            </a:r>
            <a:r>
              <a:rPr lang="en-US" sz="1200" b="1" dirty="0" smtClean="0">
                <a:latin typeface="Tahoma"/>
                <a:cs typeface="Tahoma"/>
              </a:rPr>
              <a:t>16 AAPP-</a:t>
            </a:r>
            <a:r>
              <a:rPr lang="en-US" sz="1200" b="1" dirty="0" err="1" smtClean="0">
                <a:latin typeface="Tahoma"/>
                <a:cs typeface="Tahoma"/>
              </a:rPr>
              <a:t>Mitgliedern</a:t>
            </a:r>
            <a:r>
              <a:rPr lang="en-US" sz="1200" b="1" dirty="0" smtClean="0">
                <a:latin typeface="Tahoma"/>
                <a:cs typeface="Tahoma"/>
              </a:rPr>
              <a:t> </a:t>
            </a:r>
            <a:r>
              <a:rPr lang="en-US" sz="1200" b="1" dirty="0" err="1" smtClean="0">
                <a:latin typeface="Tahoma"/>
                <a:cs typeface="Tahoma"/>
              </a:rPr>
              <a:t>entwickelt</a:t>
            </a:r>
            <a:r>
              <a:rPr lang="en-US" sz="1200" b="1" dirty="0" smtClean="0">
                <a:latin typeface="Tahoma"/>
                <a:cs typeface="Tahoma"/>
              </a:rPr>
              <a:t> </a:t>
            </a:r>
            <a:r>
              <a:rPr lang="en-US" sz="1200" b="1" dirty="0" err="1" smtClean="0">
                <a:latin typeface="Tahoma"/>
                <a:cs typeface="Tahoma"/>
              </a:rPr>
              <a:t>wurden</a:t>
            </a:r>
            <a:endParaRPr lang="en-US" sz="1200" dirty="0">
              <a:solidFill>
                <a:srgbClr val="000000"/>
              </a:solidFill>
              <a:latin typeface="Tahoma" pitchFamily="34" charset="0"/>
              <a:cs typeface="Tahoma" pitchFamily="34" charset="0"/>
              <a:sym typeface="Arial" charset="0"/>
            </a:endParaRPr>
          </a:p>
        </p:txBody>
      </p:sp>
      <p:sp>
        <p:nvSpPr>
          <p:cNvPr id="25" name="Rectangle 240"/>
          <p:cNvSpPr>
            <a:spLocks noChangeArrowheads="1"/>
          </p:cNvSpPr>
          <p:nvPr/>
        </p:nvSpPr>
        <p:spPr bwMode="auto">
          <a:xfrm>
            <a:off x="5916613" y="1217613"/>
            <a:ext cx="309562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algn="r" eaLnBrk="0" hangingPunct="0">
              <a:spcAft>
                <a:spcPts val="300"/>
              </a:spcAft>
              <a:buSzPct val="100000"/>
            </a:pPr>
            <a:r>
              <a:rPr lang="en-US" sz="1400" b="1" dirty="0">
                <a:solidFill>
                  <a:srgbClr val="00747A"/>
                </a:solidFill>
                <a:latin typeface="Tahoma" pitchFamily="34" charset="0"/>
                <a:sym typeface="Arial" charset="0"/>
              </a:rPr>
              <a:t>	</a:t>
            </a:r>
            <a:r>
              <a:rPr lang="en-US" sz="1400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  <a:sym typeface="Arial" charset="0"/>
              </a:rPr>
              <a:t>Interworking-</a:t>
            </a:r>
            <a:r>
              <a:rPr lang="en-US" sz="1400" dirty="0" err="1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  <a:sym typeface="Arial" charset="0"/>
              </a:rPr>
              <a:t>Berichte</a:t>
            </a:r>
            <a:r>
              <a:rPr lang="en-US" sz="1400" dirty="0" smtClean="0">
                <a:solidFill>
                  <a:srgbClr val="000000"/>
                </a:solidFill>
                <a:latin typeface="Tahoma" pitchFamily="34" charset="0"/>
                <a:cs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  <a:sym typeface="Arial" charset="0"/>
              </a:rPr>
              <a:t>stehen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cs typeface="Tahoma" pitchFamily="34" charset="0"/>
                <a:sym typeface="Arial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  <a:sym typeface="Arial" charset="0"/>
              </a:rPr>
              <a:t>im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cs typeface="Tahoma" pitchFamily="34" charset="0"/>
                <a:sym typeface="Arial" charset="0"/>
              </a:rPr>
              <a:t> Alcatel-Lucent Business Portal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  <a:sym typeface="Arial" charset="0"/>
              </a:rPr>
              <a:t>zum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cs typeface="Tahoma" pitchFamily="34" charset="0"/>
                <a:sym typeface="Arial" charset="0"/>
              </a:rPr>
              <a:t> Download </a:t>
            </a:r>
            <a:r>
              <a:rPr lang="en-US" sz="1400" dirty="0" err="1">
                <a:solidFill>
                  <a:srgbClr val="000000"/>
                </a:solidFill>
                <a:latin typeface="Tahoma" pitchFamily="34" charset="0"/>
                <a:cs typeface="Tahoma" pitchFamily="34" charset="0"/>
                <a:sym typeface="Arial" charset="0"/>
              </a:rPr>
              <a:t>bereit</a:t>
            </a:r>
            <a:r>
              <a:rPr lang="en-US" sz="1400" dirty="0">
                <a:solidFill>
                  <a:srgbClr val="000000"/>
                </a:solidFill>
                <a:latin typeface="Tahoma" pitchFamily="34" charset="0"/>
                <a:cs typeface="Tahoma" pitchFamily="34" charset="0"/>
                <a:sym typeface="Arial" charset="0"/>
              </a:rPr>
              <a:t>.</a:t>
            </a:r>
          </a:p>
        </p:txBody>
      </p:sp>
      <p:grpSp>
        <p:nvGrpSpPr>
          <p:cNvPr id="2" name="Groupe 46"/>
          <p:cNvGrpSpPr>
            <a:grpSpLocks/>
          </p:cNvGrpSpPr>
          <p:nvPr/>
        </p:nvGrpSpPr>
        <p:grpSpPr bwMode="auto">
          <a:xfrm>
            <a:off x="287338" y="5307013"/>
            <a:ext cx="8662987" cy="1022350"/>
            <a:chOff x="286871" y="5306291"/>
            <a:chExt cx="8663165" cy="1022791"/>
          </a:xfrm>
        </p:grpSpPr>
        <p:grpSp>
          <p:nvGrpSpPr>
            <p:cNvPr id="3" name="Group 62"/>
            <p:cNvGrpSpPr>
              <a:grpSpLocks/>
            </p:cNvGrpSpPr>
            <p:nvPr/>
          </p:nvGrpSpPr>
          <p:grpSpPr bwMode="auto">
            <a:xfrm>
              <a:off x="286871" y="5306291"/>
              <a:ext cx="8663165" cy="1022791"/>
              <a:chOff x="311150" y="1319213"/>
              <a:chExt cx="8526462" cy="977900"/>
            </a:xfrm>
          </p:grpSpPr>
          <p:sp>
            <p:nvSpPr>
              <p:cNvPr id="37897" name="Round Single Corner Rectangle 63"/>
              <p:cNvSpPr>
                <a:spLocks noChangeArrowheads="1"/>
              </p:cNvSpPr>
              <p:nvPr/>
            </p:nvSpPr>
            <p:spPr bwMode="auto">
              <a:xfrm flipH="1">
                <a:off x="311150" y="1319213"/>
                <a:ext cx="1774979" cy="977900"/>
              </a:xfrm>
              <a:prstGeom prst="rect">
                <a:avLst/>
              </a:prstGeom>
              <a:solidFill>
                <a:schemeClr val="accent5"/>
              </a:solidFill>
              <a:ln w="25400" algn="ctr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eaLnBrk="0" hangingPunct="0">
                  <a:buSzPct val="100000"/>
                </a:pPr>
                <a:r>
                  <a:rPr lang="en-US" sz="1600" b="1">
                    <a:solidFill>
                      <a:srgbClr val="FFFFFF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ANDERE LÖSUNGEN</a:t>
                </a:r>
              </a:p>
            </p:txBody>
          </p:sp>
          <p:sp>
            <p:nvSpPr>
              <p:cNvPr id="65" name="Round Single Corner Rectangle 64"/>
              <p:cNvSpPr>
                <a:spLocks noChangeArrowheads="1"/>
              </p:cNvSpPr>
              <p:nvPr/>
            </p:nvSpPr>
            <p:spPr bwMode="auto">
              <a:xfrm>
                <a:off x="2140816" y="1319213"/>
                <a:ext cx="6696796" cy="977900"/>
              </a:xfrm>
              <a:prstGeom prst="rect">
                <a:avLst/>
              </a:prstGeom>
              <a:noFill/>
              <a:ln w="25400" algn="ctr">
                <a:solidFill>
                  <a:schemeClr val="accent5">
                    <a:lumMod val="20000"/>
                    <a:lumOff val="80000"/>
                  </a:schemeClr>
                </a:solidFill>
                <a:miter lim="800000"/>
                <a:headEnd/>
                <a:tailEnd/>
              </a:ln>
            </p:spPr>
            <p:txBody>
              <a:bodyPr lIns="201168"/>
              <a:lstStyle/>
              <a:p>
                <a:pPr eaLnBrk="0" hangingPunct="0">
                  <a:buSzPct val="100000"/>
                </a:pPr>
                <a:r>
                  <a:rPr lang="en-US" sz="1200" b="1">
                    <a:solidFill>
                      <a:srgbClr val="DDA500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Zertifizierte Anwendungen entwickelt von</a:t>
                </a:r>
              </a:p>
              <a:p>
                <a:pPr marL="901700" indent="79375" eaLnBrk="0" hangingPunct="0">
                  <a:buClr>
                    <a:srgbClr val="404040"/>
                  </a:buClr>
                  <a:buFont typeface="Arial" charset="0"/>
                  <a:buChar char="•"/>
                </a:pPr>
                <a:r>
                  <a:rPr lang="en-US" sz="1200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Amigo – Aufzeichnungs- &amp; Qualitätsmanagementlösung</a:t>
                </a:r>
              </a:p>
              <a:p>
                <a:pPr marL="901700" indent="79375" eaLnBrk="0" hangingPunct="0">
                  <a:buClr>
                    <a:srgbClr val="404040"/>
                  </a:buClr>
                  <a:buFont typeface="Arial" charset="0"/>
                  <a:buChar char="•"/>
                </a:pPr>
                <a:r>
                  <a:rPr lang="en-US" sz="1200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AudioCodes – Analoges SIP-Gateway</a:t>
                </a:r>
              </a:p>
              <a:p>
                <a:pPr marL="901700" indent="79375" eaLnBrk="0" hangingPunct="0">
                  <a:buClr>
                    <a:srgbClr val="404040"/>
                  </a:buClr>
                  <a:buFont typeface="Arial" charset="0"/>
                  <a:buChar char="•"/>
                </a:pPr>
                <a:r>
                  <a:rPr lang="en-US" sz="1200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Linkcom – SIP-Gateway und </a:t>
                </a:r>
                <a:r>
                  <a:rPr lang="en-US" sz="1200" smtClean="0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Türsprechanlage</a:t>
                </a:r>
              </a:p>
              <a:p>
                <a:pPr marL="901700" indent="79375" eaLnBrk="0" hangingPunct="0">
                  <a:buClr>
                    <a:srgbClr val="404040"/>
                  </a:buClr>
                  <a:buFont typeface="Arial" charset="0"/>
                  <a:buChar char="•"/>
                </a:pPr>
                <a:r>
                  <a:rPr lang="en-US" sz="1200" smtClean="0">
                    <a:solidFill>
                      <a:srgbClr val="333333"/>
                    </a:solidFill>
                    <a:latin typeface="Tahoma"/>
                    <a:cs typeface="Tahoma"/>
                  </a:rPr>
                  <a:t>Eiffage Energie Reseaux mit einem Alarm-Server</a:t>
                </a:r>
              </a:p>
              <a:p>
                <a:pPr marL="901700" indent="79375" eaLnBrk="0" hangingPunct="0">
                  <a:buClr>
                    <a:srgbClr val="404040"/>
                  </a:buClr>
                  <a:buFont typeface="Arial" charset="0"/>
                  <a:buChar char="•"/>
                </a:pPr>
                <a:endParaRPr lang="en-US" sz="1200">
                  <a:solidFill>
                    <a:srgbClr val="404040"/>
                  </a:solidFill>
                  <a:latin typeface="Tahoma" pitchFamily="34" charset="0"/>
                  <a:cs typeface="Tahoma" pitchFamily="34" charset="0"/>
                  <a:sym typeface="Arial" charset="0"/>
                </a:endParaRPr>
              </a:p>
              <a:p>
                <a:pPr eaLnBrk="0" hangingPunct="0">
                  <a:buClr>
                    <a:srgbClr val="404040"/>
                  </a:buClr>
                  <a:buFont typeface="Arial" charset="0"/>
                  <a:buChar char="•"/>
                </a:pPr>
                <a:endParaRPr lang="en-US" sz="1200">
                  <a:solidFill>
                    <a:srgbClr val="404040"/>
                  </a:solidFill>
                  <a:latin typeface="Tahoma" pitchFamily="34" charset="0"/>
                  <a:cs typeface="Tahoma" pitchFamily="34" charset="0"/>
                  <a:sym typeface="Arial" charset="0"/>
                </a:endParaRPr>
              </a:p>
            </p:txBody>
          </p:sp>
        </p:grpSp>
        <p:pic>
          <p:nvPicPr>
            <p:cNvPr id="20519" name="Picture 5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338631" y="5763491"/>
              <a:ext cx="775193" cy="191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20" name="Picture 60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199180" y="5532616"/>
              <a:ext cx="1019150" cy="1408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21" name="Picture 2" descr="logo2008_600px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2322493" y="5999020"/>
              <a:ext cx="868931" cy="2709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e 42"/>
          <p:cNvGrpSpPr>
            <a:grpSpLocks/>
          </p:cNvGrpSpPr>
          <p:nvPr/>
        </p:nvGrpSpPr>
        <p:grpSpPr bwMode="auto">
          <a:xfrm>
            <a:off x="311150" y="1995488"/>
            <a:ext cx="8624888" cy="1606550"/>
            <a:chOff x="311148" y="1995067"/>
            <a:chExt cx="8625034" cy="1607127"/>
          </a:xfrm>
        </p:grpSpPr>
        <p:grpSp>
          <p:nvGrpSpPr>
            <p:cNvPr id="5" name="Group 56"/>
            <p:cNvGrpSpPr>
              <a:grpSpLocks/>
            </p:cNvGrpSpPr>
            <p:nvPr/>
          </p:nvGrpSpPr>
          <p:grpSpPr bwMode="auto">
            <a:xfrm>
              <a:off x="311148" y="1995067"/>
              <a:ext cx="8625034" cy="1607127"/>
              <a:chOff x="311150" y="1319213"/>
              <a:chExt cx="8526462" cy="986404"/>
            </a:xfrm>
          </p:grpSpPr>
          <p:sp>
            <p:nvSpPr>
              <p:cNvPr id="20516" name="Round Single Corner Rectangle 54"/>
              <p:cNvSpPr>
                <a:spLocks noChangeArrowheads="1"/>
              </p:cNvSpPr>
              <p:nvPr/>
            </p:nvSpPr>
            <p:spPr bwMode="auto">
              <a:xfrm flipH="1">
                <a:off x="311150" y="1327717"/>
                <a:ext cx="1774825" cy="977900"/>
              </a:xfrm>
              <a:prstGeom prst="rect">
                <a:avLst/>
              </a:prstGeom>
              <a:solidFill>
                <a:srgbClr val="0070C0"/>
              </a:solidFill>
              <a:ln w="25400" algn="ctr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eaLnBrk="0" hangingPunct="0">
                  <a:buSzPct val="100000"/>
                </a:pPr>
                <a:r>
                  <a:rPr lang="en-US" sz="1600" b="1">
                    <a:solidFill>
                      <a:srgbClr val="FFFFFF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EFFIZIENTE DESKTOP-UMGEBUNG</a:t>
                </a:r>
              </a:p>
            </p:txBody>
          </p:sp>
          <p:sp>
            <p:nvSpPr>
              <p:cNvPr id="56" name="Round Single Corner Rectangle 55"/>
              <p:cNvSpPr>
                <a:spLocks noChangeArrowheads="1"/>
              </p:cNvSpPr>
              <p:nvPr/>
            </p:nvSpPr>
            <p:spPr bwMode="auto">
              <a:xfrm>
                <a:off x="2210289" y="1319213"/>
                <a:ext cx="6627323" cy="977631"/>
              </a:xfrm>
              <a:prstGeom prst="rect">
                <a:avLst/>
              </a:prstGeom>
              <a:solidFill>
                <a:schemeClr val="bg1"/>
              </a:solidFill>
              <a:ln w="25400" algn="ctr">
                <a:solidFill>
                  <a:schemeClr val="accent4">
                    <a:lumMod val="20000"/>
                    <a:lumOff val="80000"/>
                  </a:schemeClr>
                </a:solidFill>
                <a:miter lim="800000"/>
                <a:headEnd/>
                <a:tailEnd/>
              </a:ln>
            </p:spPr>
            <p:txBody>
              <a:bodyPr lIns="201168"/>
              <a:lstStyle/>
              <a:p>
                <a:pPr eaLnBrk="0" hangingPunct="0">
                  <a:buSzPct val="100000"/>
                </a:pPr>
                <a:r>
                  <a:rPr lang="en-US" sz="1200" b="1" dirty="0" err="1">
                    <a:solidFill>
                      <a:srgbClr val="0070C0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Zertifizierte</a:t>
                </a:r>
                <a:r>
                  <a:rPr lang="en-US" sz="1200" b="1" dirty="0">
                    <a:solidFill>
                      <a:srgbClr val="0070C0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 </a:t>
                </a:r>
                <a:r>
                  <a:rPr lang="en-US" sz="1200" b="1" dirty="0" err="1">
                    <a:solidFill>
                      <a:srgbClr val="0070C0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Anwendungen</a:t>
                </a:r>
                <a:r>
                  <a:rPr lang="en-US" sz="1200" b="1" dirty="0">
                    <a:solidFill>
                      <a:srgbClr val="0070C0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 </a:t>
                </a:r>
                <a:r>
                  <a:rPr lang="en-US" sz="1200" b="1" dirty="0" err="1">
                    <a:solidFill>
                      <a:srgbClr val="0070C0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entwickelt</a:t>
                </a:r>
                <a:r>
                  <a:rPr lang="en-US" sz="1200" b="1" dirty="0">
                    <a:solidFill>
                      <a:srgbClr val="0070C0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 von</a:t>
                </a:r>
              </a:p>
              <a:p>
                <a:pPr marL="806450" indent="95250" eaLnBrk="0" hangingPunct="0">
                  <a:lnSpc>
                    <a:spcPts val="1100"/>
                  </a:lnSpc>
                  <a:buClr>
                    <a:srgbClr val="404040"/>
                  </a:buClr>
                  <a:buFont typeface="Arial" charset="0"/>
                  <a:buChar char="•"/>
                </a:pPr>
                <a:r>
                  <a:rPr lang="en-US" sz="1100" dirty="0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GN Netcom – Headsets </a:t>
                </a:r>
                <a:r>
                  <a:rPr lang="en-US" sz="1100" dirty="0" err="1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mit</a:t>
                </a:r>
                <a:r>
                  <a:rPr lang="en-US" sz="1100" dirty="0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 und </a:t>
                </a:r>
                <a:r>
                  <a:rPr lang="en-US" sz="1100" dirty="0" err="1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ohne</a:t>
                </a:r>
                <a:r>
                  <a:rPr lang="en-US" sz="1100" dirty="0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 </a:t>
                </a:r>
                <a:r>
                  <a:rPr lang="en-US" sz="1100" dirty="0" err="1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Kabel</a:t>
                </a:r>
                <a:endParaRPr lang="en-US" sz="1100" dirty="0">
                  <a:solidFill>
                    <a:srgbClr val="333333"/>
                  </a:solidFill>
                  <a:latin typeface="Tahoma" pitchFamily="34" charset="0"/>
                  <a:cs typeface="Tahoma" pitchFamily="34" charset="0"/>
                  <a:sym typeface="Arial" charset="0"/>
                </a:endParaRPr>
              </a:p>
              <a:p>
                <a:pPr marL="806450" indent="95250" eaLnBrk="0" hangingPunct="0">
                  <a:lnSpc>
                    <a:spcPts val="1100"/>
                  </a:lnSpc>
                  <a:buClr>
                    <a:srgbClr val="404040"/>
                  </a:buClr>
                  <a:buFont typeface="Arial" charset="0"/>
                  <a:buChar char="•"/>
                </a:pPr>
                <a:r>
                  <a:rPr lang="en-US" sz="1100" dirty="0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Plantronics – Headsets </a:t>
                </a:r>
                <a:r>
                  <a:rPr lang="en-US" sz="1100" dirty="0" err="1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mit</a:t>
                </a:r>
                <a:r>
                  <a:rPr lang="en-US" sz="1100" dirty="0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 und </a:t>
                </a:r>
                <a:r>
                  <a:rPr lang="en-US" sz="1100" dirty="0" err="1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ohne</a:t>
                </a:r>
                <a:r>
                  <a:rPr lang="en-US" sz="1100" dirty="0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 </a:t>
                </a:r>
                <a:r>
                  <a:rPr lang="en-US" sz="1100" dirty="0" err="1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Kabel</a:t>
                </a:r>
                <a:endParaRPr lang="en-US" sz="1100" dirty="0">
                  <a:solidFill>
                    <a:srgbClr val="333333"/>
                  </a:solidFill>
                  <a:latin typeface="Tahoma" pitchFamily="34" charset="0"/>
                  <a:cs typeface="Tahoma" pitchFamily="34" charset="0"/>
                  <a:sym typeface="Arial" charset="0"/>
                </a:endParaRPr>
              </a:p>
              <a:p>
                <a:pPr marL="806450" indent="95250" eaLnBrk="0" hangingPunct="0">
                  <a:lnSpc>
                    <a:spcPts val="1100"/>
                  </a:lnSpc>
                  <a:buClr>
                    <a:srgbClr val="404040"/>
                  </a:buClr>
                  <a:buFont typeface="Arial" charset="0"/>
                  <a:buChar char="•"/>
                </a:pPr>
                <a:r>
                  <a:rPr lang="en-US" sz="1100" dirty="0" err="1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Sennheiser</a:t>
                </a:r>
                <a:r>
                  <a:rPr lang="en-US" sz="1100" dirty="0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 – Headsets </a:t>
                </a:r>
                <a:r>
                  <a:rPr lang="en-US" sz="1100" dirty="0" err="1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mit</a:t>
                </a:r>
                <a:r>
                  <a:rPr lang="en-US" sz="1100" dirty="0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 und </a:t>
                </a:r>
                <a:r>
                  <a:rPr lang="en-US" sz="1100" dirty="0" err="1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ohne</a:t>
                </a:r>
                <a:r>
                  <a:rPr lang="en-US" sz="1100" dirty="0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 </a:t>
                </a:r>
                <a:r>
                  <a:rPr lang="en-US" sz="1100" dirty="0" err="1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Kabel</a:t>
                </a:r>
                <a:endParaRPr lang="en-US" sz="1100" dirty="0">
                  <a:solidFill>
                    <a:srgbClr val="333333"/>
                  </a:solidFill>
                  <a:latin typeface="Tahoma" pitchFamily="34" charset="0"/>
                  <a:cs typeface="Tahoma" pitchFamily="34" charset="0"/>
                  <a:sym typeface="Arial" charset="0"/>
                </a:endParaRPr>
              </a:p>
              <a:p>
                <a:pPr marL="806450" indent="95250" eaLnBrk="0" hangingPunct="0">
                  <a:lnSpc>
                    <a:spcPts val="1100"/>
                  </a:lnSpc>
                  <a:buClr>
                    <a:srgbClr val="404040"/>
                  </a:buClr>
                  <a:buFont typeface="Arial" charset="0"/>
                  <a:buChar char="•"/>
                </a:pPr>
                <a:r>
                  <a:rPr lang="en-US" sz="1100" dirty="0" err="1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AdvaTel</a:t>
                </a:r>
                <a:r>
                  <a:rPr lang="en-US" sz="1100" dirty="0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 – </a:t>
                </a:r>
                <a:r>
                  <a:rPr lang="en-US" sz="1100" dirty="0" smtClean="0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Outlook-Plug-in</a:t>
                </a:r>
              </a:p>
              <a:p>
                <a:pPr marL="806450" indent="95250" eaLnBrk="0" hangingPunct="0">
                  <a:lnSpc>
                    <a:spcPts val="1100"/>
                  </a:lnSpc>
                  <a:buClr>
                    <a:srgbClr val="404040"/>
                  </a:buClr>
                  <a:buFont typeface="Arial" charset="0"/>
                  <a:buChar char="•"/>
                </a:pPr>
                <a:r>
                  <a:rPr lang="en-US" sz="1100" dirty="0" err="1" smtClean="0">
                    <a:solidFill>
                      <a:srgbClr val="333333"/>
                    </a:solidFill>
                    <a:latin typeface="Tahoma"/>
                    <a:cs typeface="Tahoma"/>
                  </a:rPr>
                  <a:t>Atlinks</a:t>
                </a:r>
                <a:r>
                  <a:rPr lang="en-US" sz="1100" dirty="0" smtClean="0">
                    <a:solidFill>
                      <a:srgbClr val="333333"/>
                    </a:solidFill>
                    <a:latin typeface="Tahoma"/>
                    <a:cs typeface="Tahoma"/>
                  </a:rPr>
                  <a:t> </a:t>
                </a:r>
                <a:r>
                  <a:rPr lang="en-US" sz="1100" dirty="0" err="1" smtClean="0">
                    <a:solidFill>
                      <a:srgbClr val="333333"/>
                    </a:solidFill>
                    <a:latin typeface="Tahoma"/>
                    <a:cs typeface="Tahoma"/>
                  </a:rPr>
                  <a:t>mit</a:t>
                </a:r>
                <a:r>
                  <a:rPr lang="en-US" sz="1100" dirty="0" smtClean="0">
                    <a:solidFill>
                      <a:srgbClr val="333333"/>
                    </a:solidFill>
                    <a:latin typeface="Tahoma"/>
                    <a:cs typeface="Tahoma"/>
                  </a:rPr>
                  <a:t> SIP-</a:t>
                </a:r>
                <a:r>
                  <a:rPr lang="en-US" sz="1100" dirty="0" err="1" smtClean="0">
                    <a:solidFill>
                      <a:srgbClr val="333333"/>
                    </a:solidFill>
                    <a:latin typeface="Tahoma"/>
                    <a:cs typeface="Tahoma"/>
                  </a:rPr>
                  <a:t>Telefonen</a:t>
                </a:r>
                <a:endParaRPr lang="en-US" sz="1100" dirty="0" smtClean="0">
                  <a:solidFill>
                    <a:srgbClr val="333333"/>
                  </a:solidFill>
                  <a:latin typeface="Tahoma"/>
                  <a:cs typeface="Tahoma"/>
                </a:endParaRPr>
              </a:p>
              <a:p>
                <a:pPr marL="806450" indent="95250" eaLnBrk="0" hangingPunct="0">
                  <a:lnSpc>
                    <a:spcPts val="1100"/>
                  </a:lnSpc>
                  <a:buClr>
                    <a:srgbClr val="404040"/>
                  </a:buClr>
                  <a:buFont typeface="Arial" charset="0"/>
                  <a:buChar char="•"/>
                </a:pPr>
                <a:r>
                  <a:rPr lang="en-US" sz="1100" dirty="0" err="1" smtClean="0">
                    <a:solidFill>
                      <a:srgbClr val="333333"/>
                    </a:solidFill>
                    <a:latin typeface="Tahoma"/>
                    <a:cs typeface="Tahoma"/>
                  </a:rPr>
                  <a:t>Jusan</a:t>
                </a:r>
                <a:r>
                  <a:rPr lang="en-US" sz="1100" dirty="0" smtClean="0">
                    <a:solidFill>
                      <a:srgbClr val="333333"/>
                    </a:solidFill>
                    <a:latin typeface="Tahoma"/>
                    <a:cs typeface="Tahoma"/>
                  </a:rPr>
                  <a:t> </a:t>
                </a:r>
                <a:r>
                  <a:rPr lang="en-US" sz="1100" dirty="0" err="1" smtClean="0">
                    <a:solidFill>
                      <a:srgbClr val="333333"/>
                    </a:solidFill>
                    <a:latin typeface="Tahoma"/>
                    <a:cs typeface="Tahoma"/>
                  </a:rPr>
                  <a:t>mit</a:t>
                </a:r>
                <a:r>
                  <a:rPr lang="en-US" sz="1100" dirty="0" smtClean="0">
                    <a:solidFill>
                      <a:srgbClr val="333333"/>
                    </a:solidFill>
                    <a:latin typeface="Tahoma"/>
                    <a:cs typeface="Tahoma"/>
                  </a:rPr>
                  <a:t> </a:t>
                </a:r>
                <a:r>
                  <a:rPr lang="en-US" sz="1100" dirty="0" err="1" smtClean="0">
                    <a:solidFill>
                      <a:srgbClr val="333333"/>
                    </a:solidFill>
                    <a:latin typeface="Tahoma"/>
                    <a:cs typeface="Tahoma"/>
                  </a:rPr>
                  <a:t>einer</a:t>
                </a:r>
                <a:r>
                  <a:rPr lang="en-US" sz="1100" dirty="0" smtClean="0">
                    <a:solidFill>
                      <a:srgbClr val="333333"/>
                    </a:solidFill>
                    <a:latin typeface="Tahoma"/>
                    <a:cs typeface="Tahoma"/>
                  </a:rPr>
                  <a:t> </a:t>
                </a:r>
                <a:r>
                  <a:rPr lang="en-US" sz="1100" dirty="0" err="1" smtClean="0">
                    <a:solidFill>
                      <a:srgbClr val="333333"/>
                    </a:solidFill>
                    <a:latin typeface="Tahoma"/>
                    <a:cs typeface="Tahoma"/>
                  </a:rPr>
                  <a:t>Lösung</a:t>
                </a:r>
                <a:r>
                  <a:rPr lang="en-US" sz="1100" dirty="0" smtClean="0">
                    <a:solidFill>
                      <a:srgbClr val="333333"/>
                    </a:solidFill>
                    <a:latin typeface="Tahoma"/>
                    <a:cs typeface="Tahoma"/>
                  </a:rPr>
                  <a:t> </a:t>
                </a:r>
                <a:r>
                  <a:rPr lang="en-US" sz="1100" dirty="0" err="1" smtClean="0">
                    <a:solidFill>
                      <a:srgbClr val="333333"/>
                    </a:solidFill>
                    <a:latin typeface="Tahoma"/>
                    <a:cs typeface="Tahoma"/>
                  </a:rPr>
                  <a:t>für</a:t>
                </a:r>
                <a:r>
                  <a:rPr lang="en-US" sz="1100" dirty="0" smtClean="0">
                    <a:solidFill>
                      <a:srgbClr val="333333"/>
                    </a:solidFill>
                    <a:latin typeface="Tahoma"/>
                    <a:cs typeface="Tahoma"/>
                  </a:rPr>
                  <a:t> die </a:t>
                </a:r>
                <a:r>
                  <a:rPr lang="en-US" sz="1100" dirty="0" err="1" smtClean="0">
                    <a:solidFill>
                      <a:srgbClr val="333333"/>
                    </a:solidFill>
                    <a:latin typeface="Tahoma"/>
                    <a:cs typeface="Tahoma"/>
                  </a:rPr>
                  <a:t>Gesprächsaufzeichnung</a:t>
                </a:r>
                <a:endParaRPr lang="en-US" sz="1100" dirty="0" smtClean="0">
                  <a:solidFill>
                    <a:srgbClr val="333333"/>
                  </a:solidFill>
                  <a:latin typeface="Tahoma"/>
                  <a:cs typeface="Tahoma"/>
                </a:endParaRPr>
              </a:p>
              <a:p>
                <a:pPr marL="806450" indent="95250" eaLnBrk="0" hangingPunct="0">
                  <a:lnSpc>
                    <a:spcPts val="1100"/>
                  </a:lnSpc>
                  <a:buClr>
                    <a:srgbClr val="404040"/>
                  </a:buClr>
                  <a:buFont typeface="Arial" charset="0"/>
                  <a:buChar char="•"/>
                </a:pPr>
                <a:r>
                  <a:rPr lang="en-US" sz="1100" dirty="0" err="1" smtClean="0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CounterPath</a:t>
                </a:r>
                <a:r>
                  <a:rPr lang="en-US" sz="1100" dirty="0" smtClean="0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 </a:t>
                </a:r>
                <a:r>
                  <a:rPr lang="en-US" sz="1100" dirty="0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– VoIP-Softphone</a:t>
                </a:r>
              </a:p>
              <a:p>
                <a:pPr marL="806450" indent="95250" eaLnBrk="0" hangingPunct="0">
                  <a:lnSpc>
                    <a:spcPts val="1100"/>
                  </a:lnSpc>
                  <a:buClr>
                    <a:srgbClr val="404040"/>
                  </a:buClr>
                  <a:buFont typeface="Arial" charset="0"/>
                  <a:buChar char="•"/>
                </a:pPr>
                <a:r>
                  <a:rPr lang="en-US" sz="1100" dirty="0" err="1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Polycom</a:t>
                </a:r>
                <a:r>
                  <a:rPr lang="en-US" sz="1100" dirty="0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 – Sound Point</a:t>
                </a:r>
              </a:p>
              <a:p>
                <a:pPr marL="806450" indent="95250" eaLnBrk="0" hangingPunct="0">
                  <a:lnSpc>
                    <a:spcPts val="1100"/>
                  </a:lnSpc>
                  <a:buClr>
                    <a:srgbClr val="404040"/>
                  </a:buClr>
                  <a:buFont typeface="Arial" charset="0"/>
                  <a:buChar char="•"/>
                </a:pPr>
                <a:r>
                  <a:rPr lang="en-US" sz="1100" dirty="0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Technicolor – SIP-</a:t>
                </a:r>
                <a:r>
                  <a:rPr lang="en-US" sz="1100" dirty="0" err="1">
                    <a:solidFill>
                      <a:srgbClr val="333333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Telefone</a:t>
                </a:r>
                <a:endParaRPr lang="en-US" sz="1100" dirty="0">
                  <a:solidFill>
                    <a:srgbClr val="333333"/>
                  </a:solidFill>
                  <a:latin typeface="Tahoma" pitchFamily="34" charset="0"/>
                  <a:cs typeface="Tahoma" pitchFamily="34" charset="0"/>
                  <a:sym typeface="Arial" charset="0"/>
                </a:endParaRPr>
              </a:p>
              <a:p>
                <a:pPr eaLnBrk="0" hangingPunct="0">
                  <a:lnSpc>
                    <a:spcPts val="1100"/>
                  </a:lnSpc>
                  <a:buClr>
                    <a:srgbClr val="404040"/>
                  </a:buClr>
                  <a:buFont typeface="Arial" charset="0"/>
                  <a:buChar char="•"/>
                </a:pPr>
                <a:endParaRPr lang="en-US" sz="1100" dirty="0">
                  <a:solidFill>
                    <a:srgbClr val="404040"/>
                  </a:solidFill>
                  <a:latin typeface="Tahoma" pitchFamily="34" charset="0"/>
                  <a:cs typeface="Tahoma" pitchFamily="34" charset="0"/>
                  <a:sym typeface="Arial" charset="0"/>
                </a:endParaRPr>
              </a:p>
              <a:p>
                <a:pPr eaLnBrk="0" hangingPunct="0">
                  <a:lnSpc>
                    <a:spcPts val="1100"/>
                  </a:lnSpc>
                  <a:buClr>
                    <a:srgbClr val="404040"/>
                  </a:buClr>
                  <a:buFont typeface="Arial" charset="0"/>
                  <a:buChar char="•"/>
                </a:pPr>
                <a:endParaRPr lang="en-US" sz="1100" dirty="0">
                  <a:solidFill>
                    <a:srgbClr val="404040"/>
                  </a:solidFill>
                  <a:latin typeface="Tahoma" pitchFamily="34" charset="0"/>
                  <a:cs typeface="Tahoma" pitchFamily="34" charset="0"/>
                  <a:sym typeface="Arial" charset="0"/>
                </a:endParaRPr>
              </a:p>
              <a:p>
                <a:pPr eaLnBrk="0" hangingPunct="0">
                  <a:buClr>
                    <a:srgbClr val="404040"/>
                  </a:buClr>
                  <a:buFont typeface="Arial" charset="0"/>
                  <a:buChar char="•"/>
                </a:pPr>
                <a:endParaRPr lang="en-US" sz="1200" dirty="0">
                  <a:solidFill>
                    <a:srgbClr val="404040"/>
                  </a:solidFill>
                  <a:latin typeface="Tahoma" pitchFamily="34" charset="0"/>
                  <a:cs typeface="Tahoma" pitchFamily="34" charset="0"/>
                  <a:sym typeface="Arial" charset="0"/>
                </a:endParaRPr>
              </a:p>
              <a:p>
                <a:pPr eaLnBrk="0" hangingPunct="0">
                  <a:buClr>
                    <a:srgbClr val="404040"/>
                  </a:buClr>
                  <a:buFont typeface="Arial" charset="0"/>
                  <a:buChar char="•"/>
                </a:pPr>
                <a:endParaRPr lang="en-US" sz="1200" dirty="0">
                  <a:solidFill>
                    <a:srgbClr val="404040"/>
                  </a:solidFill>
                  <a:latin typeface="Tahoma" pitchFamily="34" charset="0"/>
                  <a:cs typeface="Tahoma" pitchFamily="34" charset="0"/>
                  <a:sym typeface="Arial" charset="0"/>
                </a:endParaRPr>
              </a:p>
            </p:txBody>
          </p:sp>
        </p:grpSp>
        <p:pic>
          <p:nvPicPr>
            <p:cNvPr id="20507" name="Picture 4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40561" y="2497889"/>
              <a:ext cx="1067431" cy="256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8" name="Picture 3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7795074" y="2120283"/>
              <a:ext cx="952026" cy="2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9" name="Picture 9" descr="http://www.mymtw.com/img/image.php?image_id=274"/>
            <p:cNvPicPr>
              <a:picLocks noChangeAspect="1" noChangeArrowheads="1"/>
            </p:cNvPicPr>
            <p:nvPr/>
          </p:nvPicPr>
          <p:blipFill>
            <a:blip r:embed="rId9" r:link="rId10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6977" y="2255801"/>
              <a:ext cx="781705" cy="292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Groupe 79"/>
            <p:cNvGrpSpPr>
              <a:grpSpLocks/>
            </p:cNvGrpSpPr>
            <p:nvPr/>
          </p:nvGrpSpPr>
          <p:grpSpPr bwMode="auto">
            <a:xfrm>
              <a:off x="2479778" y="3011508"/>
              <a:ext cx="544512" cy="515937"/>
              <a:chOff x="415925" y="4824413"/>
              <a:chExt cx="544513" cy="515937"/>
            </a:xfrm>
          </p:grpSpPr>
          <p:pic>
            <p:nvPicPr>
              <p:cNvPr id="20514" name="Picture 56"/>
              <p:cNvPicPr>
                <a:picLocks noChangeAspect="1" noChangeArrowheads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=""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863" y="4824413"/>
                <a:ext cx="455612" cy="2730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15" name="Picture 116"/>
              <p:cNvPicPr>
                <a:picLocks noChangeAspect="1" noChangeArrowheads="1"/>
              </p:cNvPicPr>
              <p:nvPr/>
            </p:nvPicPr>
            <p:blipFill>
              <a:blip r:embed="rId12" cstate="email"/>
              <a:srcRect/>
              <a:stretch>
                <a:fillRect/>
              </a:stretch>
            </p:blipFill>
            <p:spPr bwMode="auto">
              <a:xfrm>
                <a:off x="415925" y="5140325"/>
                <a:ext cx="544513" cy="2000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0511" name="Picture 8" descr="polycom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93348" y="2840184"/>
              <a:ext cx="1196019" cy="2217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12" name="Picture 5"/>
            <p:cNvPicPr>
              <a:picLocks noChangeAspect="1" noChangeArrowheads="1"/>
            </p:cNvPicPr>
            <p:nvPr/>
          </p:nvPicPr>
          <p:blipFill>
            <a:blip r:embed="rId14" cstate="email"/>
            <a:srcRect/>
            <a:stretch>
              <a:fillRect/>
            </a:stretch>
          </p:blipFill>
          <p:spPr bwMode="auto">
            <a:xfrm>
              <a:off x="7947901" y="3144981"/>
              <a:ext cx="751906" cy="288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13" name="Image 43" descr="Plantronics logo_pdf_5w_294RGB.jpg"/>
            <p:cNvPicPr>
              <a:picLocks noChangeAspect="1"/>
            </p:cNvPicPr>
            <p:nvPr/>
          </p:nvPicPr>
          <p:blipFill>
            <a:blip r:embed="rId15" cstate="email"/>
            <a:srcRect/>
            <a:stretch>
              <a:fillRect/>
            </a:stretch>
          </p:blipFill>
          <p:spPr bwMode="auto">
            <a:xfrm>
              <a:off x="2232212" y="2651942"/>
              <a:ext cx="998775" cy="270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e 45"/>
          <p:cNvGrpSpPr>
            <a:grpSpLocks/>
          </p:cNvGrpSpPr>
          <p:nvPr/>
        </p:nvGrpSpPr>
        <p:grpSpPr bwMode="auto">
          <a:xfrm>
            <a:off x="304800" y="3727450"/>
            <a:ext cx="8645525" cy="1476375"/>
            <a:chOff x="304801" y="3726873"/>
            <a:chExt cx="8645235" cy="1477560"/>
          </a:xfrm>
        </p:grpSpPr>
        <p:grpSp>
          <p:nvGrpSpPr>
            <p:cNvPr id="8" name="Group 57"/>
            <p:cNvGrpSpPr>
              <a:grpSpLocks/>
            </p:cNvGrpSpPr>
            <p:nvPr/>
          </p:nvGrpSpPr>
          <p:grpSpPr bwMode="auto">
            <a:xfrm>
              <a:off x="304801" y="3726873"/>
              <a:ext cx="8645235" cy="1477560"/>
              <a:chOff x="311150" y="1319213"/>
              <a:chExt cx="8508843" cy="977900"/>
            </a:xfrm>
          </p:grpSpPr>
          <p:sp>
            <p:nvSpPr>
              <p:cNvPr id="20504" name="Round Single Corner Rectangle 58"/>
              <p:cNvSpPr>
                <a:spLocks noChangeArrowheads="1"/>
              </p:cNvSpPr>
              <p:nvPr/>
            </p:nvSpPr>
            <p:spPr bwMode="auto">
              <a:xfrm flipH="1">
                <a:off x="311150" y="1319213"/>
                <a:ext cx="1774825" cy="977900"/>
              </a:xfrm>
              <a:prstGeom prst="rect">
                <a:avLst/>
              </a:prstGeom>
              <a:solidFill>
                <a:schemeClr val="tx2"/>
              </a:solidFill>
              <a:ln w="25400" algn="ctr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eaLnBrk="0" hangingPunct="0">
                  <a:buSzPct val="100000"/>
                </a:pPr>
                <a:r>
                  <a:rPr lang="en-US" sz="1600" b="1">
                    <a:solidFill>
                      <a:srgbClr val="FFFFFF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HOTEL- &amp; GASTGEWERBE</a:t>
                </a:r>
              </a:p>
            </p:txBody>
          </p:sp>
          <p:sp>
            <p:nvSpPr>
              <p:cNvPr id="62" name="Round Single Corner Rectangle 61"/>
              <p:cNvSpPr>
                <a:spLocks noChangeArrowheads="1"/>
              </p:cNvSpPr>
              <p:nvPr/>
            </p:nvSpPr>
            <p:spPr bwMode="auto">
              <a:xfrm>
                <a:off x="2132911" y="1323419"/>
                <a:ext cx="6687082" cy="960025"/>
              </a:xfrm>
              <a:prstGeom prst="rect">
                <a:avLst/>
              </a:prstGeom>
              <a:solidFill>
                <a:schemeClr val="bg1"/>
              </a:solidFill>
              <a:ln w="25400" algn="ctr">
                <a:solidFill>
                  <a:schemeClr val="tx2">
                    <a:lumMod val="20000"/>
                    <a:lumOff val="80000"/>
                  </a:schemeClr>
                </a:solidFill>
                <a:miter lim="800000"/>
                <a:headEnd/>
                <a:tailEnd/>
              </a:ln>
            </p:spPr>
            <p:txBody>
              <a:bodyPr lIns="201168"/>
              <a:lstStyle/>
              <a:p>
                <a:pPr eaLnBrk="0" hangingPunct="0">
                  <a:buSzPct val="100000"/>
                </a:pPr>
                <a:r>
                  <a:rPr lang="en-US" sz="1200" b="1">
                    <a:solidFill>
                      <a:srgbClr val="00747A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Zertifizierte Anwendungen entwickelt von</a:t>
                </a:r>
              </a:p>
              <a:p>
                <a:pPr marL="901700" indent="79375" eaLnBrk="0" hangingPunct="0">
                  <a:buClr>
                    <a:srgbClr val="404040"/>
                  </a:buClr>
                  <a:buFont typeface="Arial" charset="0"/>
                  <a:buChar char="•"/>
                </a:pPr>
                <a:r>
                  <a:rPr lang="en-US" sz="1200">
                    <a:solidFill>
                      <a:srgbClr val="404040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New Voice – Alarm- &amp; Überwachungsserver</a:t>
                </a:r>
              </a:p>
              <a:p>
                <a:pPr marL="901700" indent="79375" eaLnBrk="0" hangingPunct="0">
                  <a:buClr>
                    <a:srgbClr val="404040"/>
                  </a:buClr>
                  <a:buFont typeface="Arial" charset="0"/>
                  <a:buChar char="•"/>
                </a:pPr>
                <a:r>
                  <a:rPr lang="en-US" sz="1200">
                    <a:solidFill>
                      <a:srgbClr val="404040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Ibernex – Pflegeruf-Lösung</a:t>
                </a:r>
              </a:p>
              <a:p>
                <a:pPr marL="901700" indent="79375" eaLnBrk="0" hangingPunct="0">
                  <a:buClr>
                    <a:srgbClr val="404040"/>
                  </a:buClr>
                  <a:buFont typeface="Arial" charset="0"/>
                  <a:buChar char="•"/>
                </a:pPr>
                <a:r>
                  <a:rPr lang="en-US" sz="1200">
                    <a:solidFill>
                      <a:srgbClr val="404040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Aurenz – Lösung für das Gastgewerbe</a:t>
                </a:r>
              </a:p>
              <a:p>
                <a:pPr marL="901700" indent="79375" eaLnBrk="0" hangingPunct="0">
                  <a:buClr>
                    <a:srgbClr val="404040"/>
                  </a:buClr>
                  <a:buFont typeface="Arial" charset="0"/>
                  <a:buChar char="•"/>
                </a:pPr>
                <a:r>
                  <a:rPr lang="en-US" sz="1200" smtClean="0">
                    <a:solidFill>
                      <a:srgbClr val="404040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GT2F </a:t>
                </a:r>
                <a:r>
                  <a:rPr lang="en-US" sz="1200">
                    <a:solidFill>
                      <a:srgbClr val="404040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– Gebührenabrechnungslösung</a:t>
                </a:r>
              </a:p>
              <a:p>
                <a:pPr marL="901700" indent="79375" eaLnBrk="0" hangingPunct="0">
                  <a:buClr>
                    <a:srgbClr val="404040"/>
                  </a:buClr>
                  <a:buFont typeface="Arial" charset="0"/>
                  <a:buChar char="•"/>
                </a:pPr>
                <a:r>
                  <a:rPr lang="en-US" sz="1200">
                    <a:solidFill>
                      <a:srgbClr val="404040"/>
                    </a:solidFill>
                    <a:latin typeface="Tahoma" pitchFamily="34" charset="0"/>
                    <a:cs typeface="Tahoma" pitchFamily="34" charset="0"/>
                    <a:sym typeface="Arial" charset="0"/>
                  </a:rPr>
                  <a:t>MWS – Alarmserver für das Gesundheitswesen</a:t>
                </a:r>
              </a:p>
            </p:txBody>
          </p:sp>
        </p:grpSp>
        <p:pic>
          <p:nvPicPr>
            <p:cNvPr id="20498" name="Image 22" descr="Ibernex_Vectorial_Plano_blanco_y_azul.jpg"/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6270" y="4572001"/>
              <a:ext cx="833593" cy="2574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99" name="Picture 5" descr="LOGO BQ"/>
            <p:cNvPicPr>
              <a:picLocks noChangeAspect="1" noChangeArrowheads="1"/>
            </p:cNvPicPr>
            <p:nvPr/>
          </p:nvPicPr>
          <p:blipFill>
            <a:blip r:embed="rId17" cstate="email"/>
            <a:srcRect/>
            <a:stretch>
              <a:fillRect/>
            </a:stretch>
          </p:blipFill>
          <p:spPr bwMode="auto">
            <a:xfrm>
              <a:off x="8079303" y="4263736"/>
              <a:ext cx="565934" cy="372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0" name="Picture 2" descr="Aurenz_Logo_100-264"/>
            <p:cNvPicPr>
              <a:picLocks noChangeAspect="1" noChangeArrowheads="1"/>
            </p:cNvPicPr>
            <p:nvPr/>
          </p:nvPicPr>
          <p:blipFill>
            <a:blip r:embed="rId18" cstate="email"/>
            <a:srcRect/>
            <a:stretch>
              <a:fillRect/>
            </a:stretch>
          </p:blipFill>
          <p:spPr bwMode="auto">
            <a:xfrm>
              <a:off x="2482907" y="4912334"/>
              <a:ext cx="479516" cy="1812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1" name="Picture 7" descr="npo0000d8"/>
            <p:cNvPicPr>
              <a:picLocks noChangeAspect="1" noChangeArrowheads="1"/>
            </p:cNvPicPr>
            <p:nvPr/>
          </p:nvPicPr>
          <p:blipFill>
            <a:blip r:embed="rId19" cstate="email"/>
            <a:srcRect/>
            <a:stretch>
              <a:fillRect/>
            </a:stretch>
          </p:blipFill>
          <p:spPr bwMode="auto">
            <a:xfrm>
              <a:off x="2392302" y="4073242"/>
              <a:ext cx="687749" cy="342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2" name="Image 33" descr="MICROS-Fidelio_RGB.jpg"/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69920" y="4086996"/>
              <a:ext cx="950133" cy="1297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3" name="Picture 1" descr="logo_mws"/>
            <p:cNvPicPr>
              <a:picLocks noChangeAspect="1" noChangeArrowheads="1"/>
            </p:cNvPicPr>
            <p:nvPr/>
          </p:nvPicPr>
          <p:blipFill>
            <a:blip r:embed="rId21" cstate="email">
              <a:extLst>
                <a:ext uri="{28A0092B-C50C-407E-A947-70E740481C1C}">
                  <a14:useLocalDpi xmlns=""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6539" y="4710545"/>
              <a:ext cx="801741" cy="3415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2279650" y="2727236"/>
            <a:ext cx="4832350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900" dirty="0" err="1" smtClean="0">
                <a:solidFill>
                  <a:srgbClr val="7F7F7F"/>
                </a:solidFill>
                <a:latin typeface="+mn-lt"/>
              </a:rPr>
              <a:t>www.alcatel-lucent.de</a:t>
            </a:r>
            <a:r>
              <a:rPr lang="en-US" sz="2900" b="1" dirty="0" smtClean="0">
                <a:solidFill>
                  <a:srgbClr val="6633CC"/>
                </a:solidFill>
                <a:latin typeface="+mn-lt"/>
              </a:rPr>
              <a:t>/SMB</a:t>
            </a:r>
            <a:endParaRPr lang="en-US" sz="2900" b="1" dirty="0">
              <a:solidFill>
                <a:srgbClr val="6633CC"/>
              </a:solidFill>
              <a:latin typeface="+mn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2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>
                <a:solidFill>
                  <a:srgbClr val="000000"/>
                </a:solidFill>
                <a:latin typeface="Tahoma"/>
                <a:ea typeface="ＭＳ Ｐゴシック"/>
              </a:rPr>
              <a:t>BEGRÜSSUNGS-</a:t>
            </a:r>
            <a:r>
              <a:rPr lang="en-GB" smtClean="0">
                <a:latin typeface="Tahoma"/>
              </a:rPr>
              <a:t/>
            </a:r>
            <a:br>
              <a:rPr lang="en-GB" smtClean="0">
                <a:latin typeface="Tahoma"/>
              </a:rPr>
            </a:br>
            <a:r>
              <a:rPr lang="en-GB" smtClean="0">
                <a:solidFill>
                  <a:srgbClr val="000000"/>
                </a:solidFill>
                <a:latin typeface="Tahoma"/>
                <a:ea typeface="ＭＳ Ｐゴシック"/>
              </a:rPr>
              <a:t>ANSAGEN</a:t>
            </a:r>
            <a:endParaRPr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pic>
        <p:nvPicPr>
          <p:cNvPr id="19459" name="Object 75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email"/>
          <a:stretch>
            <a:fillRect/>
          </a:stretch>
        </p:blipFill>
        <p:spPr>
          <a:xfrm>
            <a:off x="6438900" y="4144342"/>
            <a:ext cx="2328863" cy="1964978"/>
          </a:xfrm>
        </p:spPr>
      </p:pic>
      <p:sp>
        <p:nvSpPr>
          <p:cNvPr id="19460" name="Rectangle 10"/>
          <p:cNvSpPr>
            <a:spLocks noChangeArrowheads="1"/>
          </p:cNvSpPr>
          <p:nvPr/>
        </p:nvSpPr>
        <p:spPr bwMode="auto">
          <a:xfrm>
            <a:off x="6088063" y="1730375"/>
            <a:ext cx="2509837" cy="186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</a:pPr>
            <a:r>
              <a:rPr lang="en-GB" sz="1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	</a:t>
            </a:r>
            <a:r>
              <a:rPr lang="en-GB" sz="1600" b="1" u="sng" dirty="0" smtClean="0">
                <a:solidFill>
                  <a:srgbClr val="00B2A9"/>
                </a:solidFill>
                <a:latin typeface="Tahoma"/>
                <a:ea typeface="ＭＳ Ｐゴシック"/>
              </a:rPr>
              <a:t>VORTEILE</a:t>
            </a:r>
            <a:endParaRPr lang="en-GB" sz="1600" b="1" u="sng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Verbesserte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Begrüßungsansagen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Informationen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stehen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rund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um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die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Uhr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Verfügung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Direkte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Weiterleitung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zum</a:t>
            </a:r>
            <a:r>
              <a:rPr lang="de-DE" sz="1400" dirty="0" smtClean="0">
                <a:latin typeface="Tahoma"/>
              </a:rPr>
              <a:t> </a:t>
            </a:r>
            <a:br>
              <a:rPr lang="de-DE" sz="1400" dirty="0" smtClean="0">
                <a:latin typeface="Tahoma"/>
              </a:rPr>
            </a:b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richtigen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Kontakt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19461" name="Rectangle 11"/>
          <p:cNvSpPr>
            <a:spLocks noChangeArrowheads="1"/>
          </p:cNvSpPr>
          <p:nvPr/>
        </p:nvSpPr>
        <p:spPr bwMode="auto">
          <a:xfrm>
            <a:off x="241300" y="4024313"/>
            <a:ext cx="3068638" cy="879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00B2A9"/>
                </a:solidFill>
                <a:latin typeface="Tahoma"/>
                <a:ea typeface="ＭＳ Ｐゴシック"/>
              </a:rPr>
              <a:t>BASISLÖSUNGEN</a:t>
            </a:r>
            <a:endParaRPr lang="en-GB" sz="1400" b="1" u="sng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Bis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vier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einstellbare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Begrüßungsansagen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Einstellbare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10-minütige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Wartemusik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Vier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Systemsprachen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19462" name="Rectangle 25"/>
          <p:cNvSpPr>
            <a:spLocks noChangeArrowheads="1"/>
          </p:cNvSpPr>
          <p:nvPr/>
        </p:nvSpPr>
        <p:spPr bwMode="auto">
          <a:xfrm>
            <a:off x="3176588" y="3998913"/>
            <a:ext cx="3262312" cy="2480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00B2A9"/>
                </a:solidFill>
                <a:latin typeface="Tahoma"/>
                <a:ea typeface="ＭＳ Ｐゴシック"/>
              </a:rPr>
              <a:t>ZUSATZOPTIONEN</a:t>
            </a:r>
            <a:endParaRPr lang="en-GB" sz="1400" b="1" u="sng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Automatische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Vermittlung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Tahoma" pitchFamily="34" charset="0"/>
              <a:buChar char="−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Eine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Hierarchie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,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2</a:t>
            </a:r>
            <a:r>
              <a:rPr lang="en-GB" sz="1100" dirty="0" smtClean="0">
                <a:latin typeface="Tahoma"/>
              </a:rPr>
              <a:t> 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Ebenen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Multiple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Automated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Attendant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Tahoma" pitchFamily="34" charset="0"/>
              <a:buChar char="−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Bis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zu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vier</a:t>
            </a:r>
            <a:r>
              <a:rPr lang="en-GB" sz="1100" dirty="0" smtClean="0">
                <a:latin typeface="Tahoma"/>
              </a:rPr>
              <a:t> 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Sprachen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Tahoma" pitchFamily="34" charset="0"/>
              <a:buChar char="−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Bis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fünf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verschiedene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Hierarchien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Tahoma" pitchFamily="34" charset="0"/>
              <a:buChar char="−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Drei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Menüebenen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zehn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Menüpunkten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pro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Hierarchie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Begrüßungsansagen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von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mehreren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Unternehmen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Tahoma" pitchFamily="34" charset="0"/>
              <a:buChar char="−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Vier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Unternehmen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zugewiesener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Benutzergruppe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287338" lvl="2" indent="-171450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Tahoma" pitchFamily="34" charset="0"/>
              <a:buChar char="−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Zugeordnete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Wartemusik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cxnSp>
        <p:nvCxnSpPr>
          <p:cNvPr id="212" name="Straight Connector 211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rgbClr val="00B2A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64" name="Picture 189" descr="2-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35100" y="1620838"/>
            <a:ext cx="2930525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5" name="TextBox 224"/>
          <p:cNvSpPr txBox="1">
            <a:spLocks noChangeArrowheads="1"/>
          </p:cNvSpPr>
          <p:nvPr/>
        </p:nvSpPr>
        <p:spPr bwMode="auto">
          <a:xfrm>
            <a:off x="223838" y="1722438"/>
            <a:ext cx="20732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b="1" smtClean="0">
                <a:solidFill>
                  <a:srgbClr val="00B2A9"/>
                </a:solidFill>
                <a:latin typeface="Tahoma"/>
                <a:ea typeface="ＭＳ Ｐゴシック"/>
              </a:rPr>
              <a:t>DIES</a:t>
            </a:r>
            <a:r>
              <a:rPr lang="de-DE" b="1" smtClean="0">
                <a:solidFill>
                  <a:srgbClr val="00B2A9"/>
                </a:solidFill>
                <a:latin typeface="Tahoma"/>
              </a:rPr>
              <a:t> </a:t>
            </a:r>
            <a:r>
              <a:rPr lang="de-DE" b="1" smtClean="0">
                <a:solidFill>
                  <a:srgbClr val="00B2A9"/>
                </a:solidFill>
                <a:latin typeface="Tahoma"/>
                <a:ea typeface="ＭＳ Ｐゴシック"/>
              </a:rPr>
              <a:t>KÖNNTE</a:t>
            </a:r>
            <a:r>
              <a:rPr lang="de-DE" b="1" smtClean="0">
                <a:solidFill>
                  <a:srgbClr val="00B2A9"/>
                </a:solidFill>
                <a:latin typeface="Tahoma"/>
              </a:rPr>
              <a:t> </a:t>
            </a:r>
            <a:br>
              <a:rPr lang="de-DE" b="1" smtClean="0">
                <a:solidFill>
                  <a:srgbClr val="00B2A9"/>
                </a:solidFill>
                <a:latin typeface="Tahoma"/>
              </a:rPr>
            </a:br>
            <a:r>
              <a:rPr lang="de-DE" b="1" smtClean="0">
                <a:solidFill>
                  <a:srgbClr val="00B2A9"/>
                </a:solidFill>
                <a:latin typeface="Tahoma"/>
                <a:ea typeface="ＭＳ Ｐゴシック"/>
              </a:rPr>
              <a:t>EIN</a:t>
            </a:r>
            <a:r>
              <a:rPr lang="de-DE" b="1" smtClean="0">
                <a:solidFill>
                  <a:srgbClr val="00B2A9"/>
                </a:solidFill>
                <a:latin typeface="Tahoma"/>
              </a:rPr>
              <a:t> </a:t>
            </a:r>
            <a:r>
              <a:rPr lang="de-DE" b="1" smtClean="0">
                <a:solidFill>
                  <a:srgbClr val="00B2A9"/>
                </a:solidFill>
                <a:latin typeface="Tahoma"/>
                <a:ea typeface="ＭＳ Ｐゴシック"/>
              </a:rPr>
              <a:t>WICHTIGER</a:t>
            </a:r>
            <a:r>
              <a:rPr lang="de-DE" b="1" smtClean="0">
                <a:solidFill>
                  <a:srgbClr val="00B2A9"/>
                </a:solidFill>
                <a:latin typeface="Tahoma"/>
              </a:rPr>
              <a:t> </a:t>
            </a:r>
            <a:r>
              <a:rPr lang="de-DE" b="1" smtClean="0">
                <a:solidFill>
                  <a:srgbClr val="00B2A9"/>
                </a:solidFill>
                <a:latin typeface="Tahoma"/>
                <a:ea typeface="ＭＳ Ｐゴシック"/>
              </a:rPr>
              <a:t>ANRUF</a:t>
            </a:r>
            <a:r>
              <a:rPr lang="de-DE" b="1" smtClean="0">
                <a:solidFill>
                  <a:srgbClr val="00B2A9"/>
                </a:solidFill>
                <a:latin typeface="Tahoma"/>
              </a:rPr>
              <a:t> </a:t>
            </a:r>
            <a:r>
              <a:rPr lang="de-DE" b="1" smtClean="0">
                <a:solidFill>
                  <a:srgbClr val="00B2A9"/>
                </a:solidFill>
                <a:latin typeface="Tahoma"/>
                <a:ea typeface="ＭＳ Ｐゴシック"/>
              </a:rPr>
              <a:t>SEIN!</a:t>
            </a:r>
            <a:endParaRPr lang="en-US" b="1">
              <a:solidFill>
                <a:srgbClr val="00B2A9"/>
              </a:solidFill>
              <a:latin typeface="Tahoma"/>
              <a:ea typeface="ＭＳ Ｐゴシック"/>
            </a:endParaRPr>
          </a:p>
        </p:txBody>
      </p:sp>
      <p:sp>
        <p:nvSpPr>
          <p:cNvPr id="19466" name="TextBox 225"/>
          <p:cNvSpPr txBox="1">
            <a:spLocks noChangeArrowheads="1"/>
          </p:cNvSpPr>
          <p:nvPr/>
        </p:nvSpPr>
        <p:spPr bwMode="auto">
          <a:xfrm>
            <a:off x="4483101" y="1722438"/>
            <a:ext cx="2133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IST</a:t>
            </a:r>
            <a:r>
              <a:rPr lang="en-US" b="1" dirty="0" smtClean="0">
                <a:solidFill>
                  <a:srgbClr val="00B2A9"/>
                </a:solidFill>
                <a:latin typeface="Tahoma"/>
              </a:rPr>
              <a:t> </a:t>
            </a:r>
            <a:r>
              <a:rPr lang="en-US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DA</a:t>
            </a:r>
            <a:r>
              <a:rPr lang="en-US" b="1" dirty="0" smtClean="0">
                <a:solidFill>
                  <a:srgbClr val="00B2A9"/>
                </a:solidFill>
                <a:latin typeface="Tahoma"/>
              </a:rPr>
              <a:t> </a:t>
            </a:r>
            <a:r>
              <a:rPr lang="en-US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JEMAND?</a:t>
            </a:r>
            <a:endParaRPr lang="en-US" b="1" dirty="0">
              <a:solidFill>
                <a:srgbClr val="00B2A9"/>
              </a:solidFill>
              <a:latin typeface="Tahoma"/>
              <a:ea typeface="ＭＳ Ｐゴシック"/>
            </a:endParaRPr>
          </a:p>
        </p:txBody>
      </p:sp>
      <p:sp>
        <p:nvSpPr>
          <p:cNvPr id="19467" name="Rectangle 39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6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KUNDEN-</a:t>
            </a:r>
            <a:endParaRPr lang="fr-FR" sz="600" b="1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00B2A9"/>
              </a:solidFill>
              <a:latin typeface="Tahoma"/>
              <a:ea typeface="ＭＳ Ｐゴシック"/>
            </a:endParaRPr>
          </a:p>
        </p:txBody>
      </p:sp>
      <p:sp>
        <p:nvSpPr>
          <p:cNvPr id="29" name="Rectangle 40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9470" name="Rectangle 4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9472" name="Rectangle 4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9473" name="Rectangle 4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4" name="Rectangle 417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1" name="Rectangle 413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2" name="Rectangle 40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92"/>
          <p:cNvSpPr>
            <a:spLocks noChangeArrowheads="1"/>
          </p:cNvSpPr>
          <p:nvPr/>
        </p:nvSpPr>
        <p:spPr bwMode="auto">
          <a:xfrm>
            <a:off x="241300" y="4089400"/>
            <a:ext cx="2808288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00B2A9"/>
                </a:solidFill>
                <a:latin typeface="Tahoma"/>
                <a:ea typeface="ＭＳ Ｐゴシック"/>
              </a:rPr>
              <a:t>BASISLÖSUNGEN</a:t>
            </a:r>
            <a:endParaRPr lang="en-GB" sz="1400" b="1" u="sng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Digitales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Endgerät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der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Spitzenklasse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Interne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externe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Anrufüberwachung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8</a:t>
            </a:r>
            <a:r>
              <a:rPr lang="en-GB" sz="1100" dirty="0" smtClean="0">
                <a:latin typeface="Tahoma"/>
              </a:rPr>
              <a:t> 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Vermittlungsgruppen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Interne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oder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externe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Weiterleitung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0483" name="Rectangle 193"/>
          <p:cNvSpPr>
            <a:spLocks noChangeArrowheads="1"/>
          </p:cNvSpPr>
          <p:nvPr/>
        </p:nvSpPr>
        <p:spPr bwMode="auto">
          <a:xfrm>
            <a:off x="3173413" y="4089400"/>
            <a:ext cx="2374900" cy="1049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00B2A9"/>
                </a:solidFill>
                <a:latin typeface="Tahoma"/>
                <a:ea typeface="ＭＳ Ｐゴシック"/>
              </a:rPr>
              <a:t>ZUSATZOPTIONEN</a:t>
            </a:r>
            <a:endParaRPr lang="en-GB" sz="1400" b="1" u="sng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Digitale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Zusatzmodule</a:t>
            </a:r>
            <a:r>
              <a:rPr lang="en-GB" sz="1100" dirty="0" smtClean="0">
                <a:latin typeface="Tahoma"/>
              </a:rPr>
              <a:t/>
            </a:r>
            <a:br>
              <a:rPr lang="en-GB" sz="1100" dirty="0" smtClean="0">
                <a:latin typeface="Tahoma"/>
              </a:rPr>
            </a:b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(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direkte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Überwachung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)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Headsets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PC-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basierte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Vermittlungskonsole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pic>
        <p:nvPicPr>
          <p:cNvPr id="20484" name="Picture 196" descr="1-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013" y="1400175"/>
            <a:ext cx="4824412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Rectangle 197"/>
          <p:cNvSpPr>
            <a:spLocks noChangeArrowheads="1"/>
          </p:cNvSpPr>
          <p:nvPr/>
        </p:nvSpPr>
        <p:spPr bwMode="auto">
          <a:xfrm>
            <a:off x="5653088" y="1611313"/>
            <a:ext cx="2608262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</a:pPr>
            <a:r>
              <a:rPr lang="en-GB" sz="1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	</a:t>
            </a:r>
            <a:r>
              <a:rPr lang="en-GB" sz="1600" b="1" u="sng" dirty="0" smtClean="0">
                <a:solidFill>
                  <a:srgbClr val="00B2A9"/>
                </a:solidFill>
                <a:latin typeface="Tahoma"/>
                <a:ea typeface="ＭＳ Ｐゴシック"/>
              </a:rPr>
              <a:t>VORTEILE</a:t>
            </a:r>
            <a:endParaRPr lang="en-GB" sz="1600" b="1" u="sng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Professionelle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Begrüßung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Verständlich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de-DE" sz="1400" dirty="0" smtClean="0">
                <a:latin typeface="Tahoma"/>
              </a:rPr>
              <a:t> </a:t>
            </a:r>
            <a:br>
              <a:rPr lang="de-DE" sz="1400" dirty="0" smtClean="0">
                <a:latin typeface="Tahoma"/>
              </a:rPr>
            </a:b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leicht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verwalten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Ergonomisch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optimiert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Einfach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zu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bedienen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cxnSp>
        <p:nvCxnSpPr>
          <p:cNvPr id="207" name="Straight Connector 206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rgbClr val="00B2A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8" name="Title 2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>
                <a:solidFill>
                  <a:srgbClr val="000000"/>
                </a:solidFill>
                <a:latin typeface="Tahoma"/>
                <a:ea typeface="ＭＳ Ｐゴシック"/>
              </a:rPr>
              <a:t>TELEFONVERMITTLUNGS-</a:t>
            </a:r>
            <a:r>
              <a:rPr lang="en-GB" smtClean="0">
                <a:latin typeface="Tahoma"/>
              </a:rPr>
              <a:t/>
            </a:r>
            <a:br>
              <a:rPr lang="en-GB" smtClean="0">
                <a:latin typeface="Tahoma"/>
              </a:rPr>
            </a:br>
            <a:r>
              <a:rPr lang="en-GB" smtClean="0">
                <a:solidFill>
                  <a:srgbClr val="000000"/>
                </a:solidFill>
                <a:latin typeface="Tahoma"/>
                <a:ea typeface="ＭＳ Ｐゴシック"/>
              </a:rPr>
              <a:t>KONSOLE</a:t>
            </a:r>
            <a:endParaRPr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0489" name="Rectangle 399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6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KUNDEN-</a:t>
            </a:r>
            <a:endParaRPr lang="fr-FR" sz="600" b="1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00B2A9"/>
              </a:solidFill>
              <a:latin typeface="Tahoma"/>
              <a:ea typeface="ＭＳ Ｐゴシック"/>
            </a:endParaRPr>
          </a:p>
        </p:txBody>
      </p:sp>
      <p:sp>
        <p:nvSpPr>
          <p:cNvPr id="27" name="Rectangle 40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0492" name="Rectangle 41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0494" name="Rectangle 42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0495" name="Rectangle 415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2" name="Rectangle 41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7" name="Rectangle 41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8" name="Rectangle 401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pic>
        <p:nvPicPr>
          <p:cNvPr id="19" name="Picture 18" descr="Bullet1.jpg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3737" y="4480441"/>
            <a:ext cx="2119715" cy="1412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92"/>
          <p:cNvSpPr>
            <a:spLocks noChangeArrowheads="1"/>
          </p:cNvSpPr>
          <p:nvPr/>
        </p:nvSpPr>
        <p:spPr bwMode="auto">
          <a:xfrm>
            <a:off x="241300" y="4094163"/>
            <a:ext cx="3511550" cy="2310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00B2A9"/>
                </a:solidFill>
                <a:latin typeface="Tahoma"/>
                <a:ea typeface="ＭＳ Ｐゴシック"/>
              </a:rPr>
              <a:t>BASISLÖSUNGEN</a:t>
            </a:r>
            <a:endParaRPr lang="en-GB" sz="1400" b="1" u="sng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Alcatel-Lucent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PIMphony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Attendant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Gleichzeitige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Verwaltung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bis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</a:t>
            </a:r>
            <a:r>
              <a:rPr lang="de-DE" sz="1100" dirty="0" smtClean="0">
                <a:latin typeface="Tahoma"/>
              </a:rPr>
              <a:t> </a:t>
            </a:r>
            <a:br>
              <a:rPr lang="de-DE" sz="1100" dirty="0" smtClean="0">
                <a:latin typeface="Tahoma"/>
              </a:rPr>
            </a:b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15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eingehenden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Anrufen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Weiterleitung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einem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Mausklick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Textnachrichten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Umleitung/Weiterleitung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an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Voice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Mail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Popup-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Fenster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mit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Kontaktkarte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Standortübergreifende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Überwachung</a:t>
            </a:r>
            <a:r>
              <a:rPr lang="en-GB" sz="1100" dirty="0" smtClean="0">
                <a:latin typeface="Tahoma"/>
              </a:rPr>
              <a:t> </a:t>
            </a:r>
            <a:br>
              <a:rPr lang="en-GB" sz="1100" dirty="0" smtClean="0">
                <a:latin typeface="Tahoma"/>
              </a:rPr>
            </a:b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Verwaltung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Umfassende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Informationen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zum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Nebenstellenstatus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Zentrales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Telefonbuch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bis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zu</a:t>
            </a:r>
            <a:r>
              <a:rPr lang="de-DE" sz="1100" dirty="0" smtClean="0">
                <a:latin typeface="Tahoma"/>
              </a:rPr>
              <a:t> 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10</a:t>
            </a:r>
            <a:r>
              <a:rPr lang="de-DE" sz="1100" dirty="0" smtClean="0">
                <a:latin typeface="Tahoma"/>
              </a:rPr>
              <a:t> </a:t>
            </a:r>
            <a:r>
              <a:rPr lang="de-DE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Standorte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1507" name="Rectangle 193"/>
          <p:cNvSpPr>
            <a:spLocks noChangeArrowheads="1"/>
          </p:cNvSpPr>
          <p:nvPr/>
        </p:nvSpPr>
        <p:spPr bwMode="auto">
          <a:xfrm>
            <a:off x="3652838" y="4094163"/>
            <a:ext cx="2374900" cy="866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300"/>
              </a:spcAft>
              <a:buClr>
                <a:srgbClr val="00B2A9"/>
              </a:buClr>
              <a:buSzPct val="100000"/>
            </a:pPr>
            <a:r>
              <a:rPr lang="en-GB" sz="14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	</a:t>
            </a:r>
            <a:r>
              <a:rPr lang="en-GB" sz="1400" b="1" u="sng" dirty="0" smtClean="0">
                <a:solidFill>
                  <a:srgbClr val="00B2A9"/>
                </a:solidFill>
                <a:latin typeface="Tahoma"/>
                <a:ea typeface="ＭＳ Ｐゴシック"/>
              </a:rPr>
              <a:t>ZUSATZOPTIONEN</a:t>
            </a:r>
            <a:endParaRPr lang="en-GB" sz="1400" b="1" u="sng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Digitale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Zusatzmodule</a:t>
            </a:r>
            <a:r>
              <a:rPr lang="en-GB" sz="1100" dirty="0" smtClean="0">
                <a:latin typeface="Tahoma"/>
              </a:rPr>
              <a:t/>
            </a:r>
            <a:br>
              <a:rPr lang="en-GB" sz="1100" dirty="0" smtClean="0">
                <a:latin typeface="Tahoma"/>
              </a:rPr>
            </a:b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(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direkte</a:t>
            </a:r>
            <a:r>
              <a:rPr lang="en-GB" sz="1100" dirty="0" smtClean="0">
                <a:latin typeface="Tahoma"/>
              </a:rPr>
              <a:t> </a:t>
            </a:r>
            <a:r>
              <a:rPr lang="en-GB" sz="11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Überwachung</a:t>
            </a: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)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1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100" dirty="0" smtClean="0">
                <a:solidFill>
                  <a:srgbClr val="000000"/>
                </a:solidFill>
                <a:latin typeface="Tahoma"/>
                <a:ea typeface="ＭＳ Ｐゴシック"/>
              </a:rPr>
              <a:t>Headsets</a:t>
            </a:r>
            <a:endParaRPr lang="en-GB" sz="11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1508" name="Rectangle 196"/>
          <p:cNvSpPr>
            <a:spLocks noChangeArrowheads="1"/>
          </p:cNvSpPr>
          <p:nvPr/>
        </p:nvSpPr>
        <p:spPr bwMode="auto">
          <a:xfrm>
            <a:off x="4583113" y="2003425"/>
            <a:ext cx="3406775" cy="1646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</a:pPr>
            <a:r>
              <a:rPr lang="en-GB" sz="1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	</a:t>
            </a:r>
            <a:r>
              <a:rPr lang="en-GB" sz="1600" b="1" u="sng" dirty="0" smtClean="0">
                <a:solidFill>
                  <a:srgbClr val="00B2A9"/>
                </a:solidFill>
                <a:latin typeface="Tahoma"/>
                <a:ea typeface="ＭＳ Ｐゴシック"/>
              </a:rPr>
              <a:t>VORTEILE</a:t>
            </a:r>
            <a:endParaRPr lang="en-GB" sz="1600" b="1" u="sng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Professionelle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Begrüßungsansagen</a:t>
            </a:r>
            <a:r>
              <a:rPr lang="de-DE" sz="1400" dirty="0" smtClean="0">
                <a:latin typeface="Tahoma"/>
              </a:rPr>
              <a:t> </a:t>
            </a:r>
            <a:br>
              <a:rPr lang="de-DE" sz="1400" dirty="0" smtClean="0">
                <a:latin typeface="Tahoma"/>
              </a:rPr>
            </a:b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bei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hohem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Verkehrsaufkommen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Ein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Vermittlungsplatz</a:t>
            </a:r>
            <a:r>
              <a:rPr lang="de-DE" sz="1400" dirty="0" smtClean="0">
                <a:latin typeface="Tahoma"/>
              </a:rPr>
              <a:t> </a:t>
            </a:r>
            <a:br>
              <a:rPr lang="de-DE" sz="1400" dirty="0" smtClean="0">
                <a:latin typeface="Tahoma"/>
              </a:rPr>
            </a:b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für</a:t>
            </a:r>
            <a:r>
              <a:rPr lang="de-DE" sz="1400" dirty="0" smtClean="0">
                <a:latin typeface="Tahoma"/>
              </a:rPr>
              <a:t> 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mehrere</a:t>
            </a:r>
            <a:r>
              <a:rPr lang="de-DE" sz="1400" dirty="0" smtClean="0">
                <a:latin typeface="Tahoma"/>
              </a:rPr>
              <a:t> </a:t>
            </a:r>
            <a:r>
              <a:rPr lang="de-DE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Standorte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  <a:p>
            <a:pPr marL="117475" indent="-117475" eaLnBrk="0" hangingPunct="0">
              <a:spcAft>
                <a:spcPts val="600"/>
              </a:spcAft>
              <a:buClr>
                <a:srgbClr val="00B2A9"/>
              </a:buClr>
              <a:buSzPct val="100000"/>
              <a:buFont typeface="Arial" pitchFamily="34" charset="0"/>
              <a:buChar char="•"/>
            </a:pP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PC-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basierte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Ergonomie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smtClean="0">
                <a:solidFill>
                  <a:srgbClr val="000000"/>
                </a:solidFill>
                <a:latin typeface="Tahoma"/>
                <a:ea typeface="ＭＳ Ｐゴシック"/>
              </a:rPr>
              <a:t>und</a:t>
            </a:r>
            <a:r>
              <a:rPr lang="en-GB" sz="1400" dirty="0" smtClean="0">
                <a:latin typeface="Tahoma"/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  <a:latin typeface="Tahoma"/>
                <a:ea typeface="ＭＳ Ｐゴシック"/>
              </a:rPr>
              <a:t>Effizienz</a:t>
            </a:r>
            <a:endParaRPr lang="en-GB" sz="1400" dirty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pic>
        <p:nvPicPr>
          <p:cNvPr id="21509" name="Picture 202" descr="1-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450" y="1217613"/>
            <a:ext cx="3914775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Image 205" descr="ScreenShot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94438" y="4205288"/>
            <a:ext cx="2551112" cy="1673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206" name="Straight Connector 205"/>
          <p:cNvCxnSpPr/>
          <p:nvPr/>
        </p:nvCxnSpPr>
        <p:spPr>
          <a:xfrm>
            <a:off x="307975" y="4019550"/>
            <a:ext cx="8537575" cy="1588"/>
          </a:xfrm>
          <a:prstGeom prst="line">
            <a:avLst/>
          </a:prstGeom>
          <a:ln>
            <a:solidFill>
              <a:srgbClr val="00B2A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2" name="Title 2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>
                <a:solidFill>
                  <a:srgbClr val="000000"/>
                </a:solidFill>
                <a:latin typeface="Tahoma"/>
                <a:ea typeface="ＭＳ Ｐゴシック"/>
              </a:rPr>
              <a:t>PC-BASIERTE</a:t>
            </a:r>
            <a:r>
              <a:rPr lang="en-GB" smtClean="0">
                <a:latin typeface="Tahoma"/>
              </a:rPr>
              <a:t/>
            </a:r>
            <a:br>
              <a:rPr lang="en-GB" smtClean="0">
                <a:latin typeface="Tahoma"/>
              </a:rPr>
            </a:br>
            <a:r>
              <a:rPr lang="en-GB" smtClean="0">
                <a:solidFill>
                  <a:srgbClr val="000000"/>
                </a:solidFill>
                <a:latin typeface="Tahoma"/>
                <a:ea typeface="ＭＳ Ｐゴシック"/>
              </a:rPr>
              <a:t>VERMITTLUNGSKONSOLE</a:t>
            </a:r>
            <a:endParaRPr smtClean="0">
              <a:solidFill>
                <a:srgbClr val="000000"/>
              </a:solidFill>
              <a:latin typeface="Tahoma"/>
              <a:ea typeface="ＭＳ Ｐゴシック"/>
            </a:endParaRPr>
          </a:p>
        </p:txBody>
      </p:sp>
      <p:sp>
        <p:nvSpPr>
          <p:cNvPr id="21513" name="Rectangle 39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0" y="6492875"/>
            <a:ext cx="1066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KUNDEN-</a:t>
            </a:r>
            <a:endParaRPr lang="fr-FR" sz="600" b="1" dirty="0">
              <a:solidFill>
                <a:srgbClr val="00B2A9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00B2A9"/>
                </a:solidFill>
                <a:latin typeface="Tahoma"/>
                <a:ea typeface="ＭＳ Ｐゴシック"/>
              </a:rPr>
              <a:t>BEGRÜSSUNG</a:t>
            </a:r>
            <a:endParaRPr lang="fr-FR" sz="600" b="1" dirty="0">
              <a:solidFill>
                <a:srgbClr val="00B2A9"/>
              </a:solidFill>
              <a:latin typeface="Tahoma"/>
              <a:ea typeface="ＭＳ Ｐゴシック"/>
            </a:endParaRPr>
          </a:p>
        </p:txBody>
      </p:sp>
      <p:sp>
        <p:nvSpPr>
          <p:cNvPr id="27" name="Rectangle 40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975600" y="6492875"/>
            <a:ext cx="1168400" cy="365125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ZUKUNFTSSICHERE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LÖSUNGEN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21516" name="Rectangle 4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845300" y="6492875"/>
            <a:ext cx="1130300" cy="365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HOTEL-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UND 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GASTGEWERBE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1518" name="Rectangle 42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689600" y="6492875"/>
            <a:ext cx="1155700" cy="365125"/>
          </a:xfrm>
          <a:prstGeom prst="rect">
            <a:avLst/>
          </a:prstGeom>
          <a:solidFill>
            <a:srgbClr val="41225D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KONVERGENTES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SPRACH-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DATENNETZWERK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21519" name="Rectangle 4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467100" y="6492875"/>
            <a:ext cx="1117600" cy="3651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STANDORTUNABHÄNGIGE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32" name="Rectangle 417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324100" y="6492875"/>
            <a:ext cx="1143000" cy="365125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STANDORTINTERNE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MOBILITÄT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  <p:sp>
        <p:nvSpPr>
          <p:cNvPr id="17" name="Rectangle 413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4572000" y="6492875"/>
            <a:ext cx="1117600" cy="3651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TEAMARBEIT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&amp;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  <a:p>
            <a:pPr algn="ctr">
              <a:buSzPct val="150000"/>
              <a:buFont typeface="Wingdings" pitchFamily="2" charset="2"/>
              <a:buNone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</a:rPr>
              <a:t>ZUSAMMENARBEIT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</a:endParaRPr>
          </a:p>
        </p:txBody>
      </p:sp>
      <p:sp>
        <p:nvSpPr>
          <p:cNvPr id="18" name="Rectangle 40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1066800" y="6492875"/>
            <a:ext cx="1270000" cy="365125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EFFIZIENTE</a:t>
            </a:r>
            <a:r>
              <a:rPr lang="fr-FR" sz="800" b="1" dirty="0" smtClean="0">
                <a:solidFill>
                  <a:srgbClr val="FFFFFF"/>
                </a:solidFill>
                <a:latin typeface="Tahoma"/>
                <a:cs typeface="+mn-cs"/>
              </a:rPr>
              <a:t> </a:t>
            </a: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DESKTOP-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SzPct val="150000"/>
              <a:buFont typeface="Wingdings" pitchFamily="2" charset="2"/>
              <a:buNone/>
              <a:defRPr/>
            </a:pPr>
            <a:r>
              <a:rPr lang="fr-FR" sz="600" b="1" dirty="0" smtClean="0">
                <a:solidFill>
                  <a:srgbClr val="FFFFFF"/>
                </a:solidFill>
                <a:latin typeface="Tahoma"/>
                <a:ea typeface="ＭＳ Ｐゴシック"/>
                <a:cs typeface="+mn-cs"/>
              </a:rPr>
              <a:t>UMGEBUNG</a:t>
            </a:r>
            <a:endParaRPr lang="fr-FR" sz="600" b="1" dirty="0">
              <a:solidFill>
                <a:srgbClr val="FFFFFF"/>
              </a:solidFill>
              <a:latin typeface="Tahoma"/>
              <a:ea typeface="ＭＳ Ｐゴシック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ALCATEL-LUCENT OFFICE &amp;#x0D;&amp;#x0A;KOMMUNIKATIONSLÖSUNGEN&amp;#x0D;&amp;#x0A;FÜR KLEINE UND MITTELSTÄNDISCHE &amp;#x0D;&amp;#x0A;UNTERNEHMEN SALES COMPANION&amp;quot;&quot;/&gt;&lt;property id=&quot;20307&quot; value=&quot;327&quot;/&gt;&lt;/object&gt;&lt;object type=&quot;3&quot; unique_id=&quot;10005&quot;&gt;&lt;property id=&quot;20148&quot; value=&quot;5&quot;/&gt;&lt;property id=&quot;20300&quot; value=&quot;Slide 2 - &amp;quot;ALCATEL-LUCENT&amp;#x0D;&amp;#x0A;DER WELTWEIT FÜHRENDE ANBIETER &amp;#x0D;&amp;#x0A;VON KOMMUNIKATIONSLÖSUNGEN&amp;quot;&quot;/&gt;&lt;property id=&quot;20307&quot; value=&quot;350&quot;/&gt;&lt;/object&gt;&lt;object type=&quot;3&quot; unique_id=&quot;10006&quot;&gt;&lt;property id=&quot;20148&quot; value=&quot;5&quot;/&gt;&lt;property id=&quot;20300&quot; value=&quot;Slide 3 - &amp;quot;ALCATEL-LUCENT &amp;#x0D;&amp;#x0A;OFFICE-KOMMUNIKATIONSLÖSUNGEN&amp;#x0D;&amp;#x0A;SIND AUF DIE ANFORDERUNGEN VON KMUs ABGESTIMMT&amp;quot;&quot;/&gt;&lt;property id=&quot;20307&quot; value=&quot;351&quot;/&gt;&lt;/object&gt;&lt;object type=&quot;3&quot; unique_id=&quot;10007&quot;&gt;&lt;property id=&quot;20148&quot; value=&quot;5&quot;/&gt;&lt;property id=&quot;20300&quot; value=&quot;Slide 4 - &amp;quot;OFFICE-KOMMUNIKATIONSLÖSUNGEN&amp;#x0D;&amp;#x0A;IHRE BEDÜRFNISSE, UNSERE LÖSUNGEN&amp;quot;&quot;/&gt;&lt;property id=&quot;20307&quot; value=&quot;408&quot;/&gt;&lt;/object&gt;&lt;object type=&quot;3&quot; unique_id=&quot;10008&quot;&gt;&lt;property id=&quot;20148&quot; value=&quot;5&quot;/&gt;&lt;property id=&quot;20300&quot; value=&quot;Slide 5 - &amp;quot;KUNDEN-&amp;#x0D;&amp;#x0A;BEGRÜSSUNG&amp;quot;&quot;/&gt;&lt;property id=&quot;20307&quot; value=&quot;353&quot;/&gt;&lt;/object&gt;&lt;object type=&quot;3&quot; unique_id=&quot;10009&quot;&gt;&lt;property id=&quot;20148&quot; value=&quot;5&quot;/&gt;&lt;property id=&quot;20300&quot; value=&quot;Slide 6 - &amp;quot;ERWEITERTER&amp;#x0D;&amp;#x0A;CALL SERVER&amp;quot;&quot;/&gt;&lt;property id=&quot;20307&quot; value=&quot;354&quot;/&gt;&lt;/object&gt;&lt;object type=&quot;3&quot; unique_id=&quot;10010&quot;&gt;&lt;property id=&quot;20148&quot; value=&quot;5&quot;/&gt;&lt;property id=&quot;20300&quot; value=&quot;Slide 7 - &amp;quot;BEGRÜSSUNGS-&amp;#x0D;&amp;#x0A;ANSAGEN&amp;quot;&quot;/&gt;&lt;property id=&quot;20307&quot; value=&quot;355&quot;/&gt;&lt;/object&gt;&lt;object type=&quot;3&quot; unique_id=&quot;10011&quot;&gt;&lt;property id=&quot;20148&quot; value=&quot;5&quot;/&gt;&lt;property id=&quot;20300&quot; value=&quot;Slide 8 - &amp;quot;TELEFONVERMITTLUNGS-&amp;#x0D;&amp;#x0A;KONSOLE&amp;quot;&quot;/&gt;&lt;property id=&quot;20307&quot; value=&quot;356&quot;/&gt;&lt;/object&gt;&lt;object type=&quot;3&quot; unique_id=&quot;10012&quot;&gt;&lt;property id=&quot;20148&quot; value=&quot;5&quot;/&gt;&lt;property id=&quot;20300&quot; value=&quot;Slide 9 - &amp;quot;PC-BASIERTE&amp;#x0D;&amp;#x0A;VERMITTLUNGSKONSOLE&amp;quot;&quot;/&gt;&lt;property id=&quot;20307&quot; value=&quot;357&quot;/&gt;&lt;/object&gt;&lt;object type=&quot;3&quot; unique_id=&quot;10013&quot;&gt;&lt;property id=&quot;20148&quot; value=&quot;5&quot;/&gt;&lt;property id=&quot;20300&quot; value=&quot;Slide 10 - &amp;quot;PERSÖNLICHER ASSISTENT&amp;quot;&quot;/&gt;&lt;property id=&quot;20307&quot; value=&quot;358&quot;/&gt;&lt;/object&gt;&lt;object type=&quot;3&quot; unique_id=&quot;10014&quot;&gt;&lt;property id=&quot;20148&quot; value=&quot;5&quot;/&gt;&lt;property id=&quot;20300&quot; value=&quot;Slide 11 - &amp;quot;VOICEMAIL&amp;quot;&quot;/&gt;&lt;property id=&quot;20307&quot; value=&quot;359&quot;/&gt;&lt;/object&gt;&lt;object type=&quot;3&quot; unique_id=&quot;10015&quot;&gt;&lt;property id=&quot;20148&quot; value=&quot;5&quot;/&gt;&lt;property id=&quot;20300&quot; value=&quot;Slide 13 - &amp;quot;INTELLIGENTE ANRUFVERTEILUNG&amp;quot;&quot;/&gt;&lt;property id=&quot;20307&quot; value=&quot;360&quot;/&gt;&lt;/object&gt;&lt;object type=&quot;3&quot; unique_id=&quot;10016&quot;&gt;&lt;property id=&quot;20148&quot; value=&quot;5&quot;/&gt;&lt;property id=&quot;20300&quot; value=&quot;Slide 14 - &amp;quot;EFFIZIENTE DESKTOP-&amp;#x0D;&amp;#x0A;UMGEBUNG&amp;quot;&quot;/&gt;&lt;property id=&quot;20307&quot; value=&quot;361&quot;/&gt;&lt;/object&gt;&lt;object type=&quot;3&quot; unique_id=&quot;10017&quot;&gt;&lt;property id=&quot;20148&quot; value=&quot;5&quot;/&gt;&lt;property id=&quot;20300&quot; value=&quot;Slide 16 - &amp;quot;ALCATEL-LUCENT OMNITOUCH 8082 MY IC PHONE&amp;#x0D;&amp;#x0A;Das SMART-DESKPHONE&amp;quot;&quot;/&gt;&lt;property id=&quot;20307&quot; value=&quot;362&quot;/&gt;&lt;/object&gt;&lt;object type=&quot;3&quot; unique_id=&quot;10019&quot;&gt;&lt;property id=&quot;20148&quot; value=&quot;5&quot;/&gt;&lt;property id=&quot;20300&quot; value=&quot;Slide 18 - &amp;quot;ALCATEL-LUCENT IP TOUCH 4068&amp;#x0D;&amp;#x0A;TELEFON MIT UMFANGREICHEN FUNKTIONEN&amp;quot;&quot;/&gt;&lt;property id=&quot;20307&quot; value=&quot;364&quot;/&gt;&lt;/object&gt;&lt;object type=&quot;3&quot; unique_id=&quot;10020&quot;&gt;&lt;property id=&quot;20148&quot; value=&quot;5&quot;/&gt;&lt;property id=&quot;20300&quot; value=&quot;Slide 19 - &amp;quot;ALCATEL-LUCENT IP TOUCH 4038 UND &amp;#x0D;&amp;#x0A;ALCATEL-LUCENT 4039-DIGITALTELEFON &amp;#x0D;&amp;#x0A;&amp;quot;&quot;/&gt;&lt;property id=&quot;20307&quot; value=&quot;365&quot;/&gt;&lt;/object&gt;&lt;object type=&quot;3&quot; unique_id=&quot;10021&quot;&gt;&lt;property id=&quot;20148&quot; value=&quot;5&quot;/&gt;&lt;property id=&quot;20300&quot; value=&quot;Slide 20 - &amp;quot;ALCATEL-LUCENT IP TOUCH 4028 UND &amp;#x0D;&amp;#x0A;ALCATEL-LUCENT 4029-DIGITALTELEFON&amp;#x0D;&amp;#x0A;&amp;quot;&quot;/&gt;&lt;property id=&quot;20307&quot; value=&quot;366&quot;/&gt;&lt;/object&gt;&lt;object type=&quot;3&quot; unique_id=&quot;10022&quot;&gt;&lt;property id=&quot;20148&quot; value=&quot;5&quot;/&gt;&lt;property id=&quot;20300&quot; value=&quot;Slide 21 - &amp;quot;ALCATEL-LUCENT IP TOUCH 4008, IP TOUCH 4018 UND ALCATEL-LUCENT 4019-DIGITALTELEFON&amp;#x0D;&amp;#x0A;&amp;quot;&quot;/&gt;&lt;property id=&quot;20307&quot; value=&quot;367&quot;/&gt;&lt;/object&gt;&lt;object type=&quot;3&quot; unique_id=&quot;10023&quot;&gt;&lt;property id=&quot;20148&quot; value=&quot;5&quot;/&gt;&lt;property id=&quot;20300&quot; value=&quot;Slide 23 - &amp;quot;PROFESSIONELLE DECT-TELEFONE &amp;#x0D;&amp;#x0A;FÜR STANDORTINTERNE SPRACHMOBILITÄT&amp;quot;&quot;/&gt;&lt;property id=&quot;20307&quot; value=&quot;368&quot;/&gt;&lt;/object&gt;&lt;object type=&quot;3&quot; unique_id=&quot;10025&quot;&gt;&lt;property id=&quot;20148&quot; value=&quot;5&quot;/&gt;&lt;property id=&quot;20300&quot; value=&quot;Slide 25 - &amp;quot;DECT 500-TELEFON FÜR STANDORTINTERNE SPRACHMOBILITÄT IN INDUSTRIE- UMGEBUNGEN&amp;quot;&quot;/&gt;&lt;property id=&quot;20307&quot; value=&quot;369&quot;/&gt;&lt;/object&gt;&lt;object type=&quot;3&quot; unique_id=&quot;10026&quot;&gt;&lt;property id=&quot;20148&quot; value=&quot;5&quot;/&gt;&lt;property id=&quot;20300&quot; value=&quot;Slide 26 - &amp;quot;PROFESSIONELLE WLAN-TELEFONE &amp;#x0D;&amp;#x0A;FÜR STANDORTINTERNE SPRACH- UND DATENMOBILITÄT&amp;quot;&quot;/&gt;&lt;property id=&quot;20307&quot; value=&quot;370&quot;/&gt;&lt;/object&gt;&lt;object type=&quot;3&quot; unique_id=&quot;10027&quot;&gt;&lt;property id=&quot;20148&quot; value=&quot;5&quot;/&gt;&lt;property id=&quot;20300&quot; value=&quot;Slide 27 - &amp;quot;ALCATEL-LUCENT PIMPHONY &amp;#x0D;&amp;#x0A;IHR PERSÖNLICHER KOMMUNIKATIONSMANAGER&amp;quot;&quot;/&gt;&lt;property id=&quot;20307&quot; value=&quot;371&quot;/&gt;&lt;/object&gt;&lt;object type=&quot;3&quot; unique_id=&quot;10028&quot;&gt;&lt;property id=&quot;20148&quot; value=&quot;5&quot;/&gt;&lt;property id=&quot;20300&quot; value=&quot;Slide 28 - &amp;quot;STANDORTINTERNE&amp;#x0D;&amp;#x0A;MOBILITÄT&amp;quot;&quot;/&gt;&lt;property id=&quot;20307&quot; value=&quot;372&quot;/&gt;&lt;/object&gt;&lt;object type=&quot;3&quot; unique_id=&quot;10029&quot;&gt;&lt;property id=&quot;20148&quot; value=&quot;5&quot;/&gt;&lt;property id=&quot;20300&quot; value=&quot;Slide 29 - &amp;quot;STANDORTINTERNE&amp;#x0D;&amp;#x0A;SPRACHMOBILITÄT MIT DECT&amp;quot;&quot;/&gt;&lt;property id=&quot;20307&quot; value=&quot;373&quot;/&gt;&lt;/object&gt;&lt;object type=&quot;3&quot; unique_id=&quot;10030&quot;&gt;&lt;property id=&quot;20148&quot; value=&quot;5&quot;/&gt;&lt;property id=&quot;20300&quot; value=&quot;Slide 31 - &amp;quot;STANDORTINTERNE SPRACH- UND&amp;#x0D;&amp;#x0A;DATENMOBILITÄT MIT WI-FI&amp;quot;&quot;/&gt;&lt;property id=&quot;20307&quot; value=&quot;374&quot;/&gt;&lt;/object&gt;&lt;object type=&quot;3&quot; unique_id=&quot;10031&quot;&gt;&lt;property id=&quot;20148&quot; value=&quot;5&quot;/&gt;&lt;property id=&quot;20300&quot; value=&quot;Slide 32 - &amp;quot;STANDORTUNABHÄNGIGE&amp;#x0D;&amp;#x0A;MOBILITÄT&amp;quot;&quot;/&gt;&lt;property id=&quot;20307&quot; value=&quot;375&quot;/&gt;&lt;/object&gt;&lt;object type=&quot;3&quot; unique_id=&quot;10032&quot;&gt;&lt;property id=&quot;20148&quot; value=&quot;5&quot;/&gt;&lt;property id=&quot;20300&quot; value=&quot;Slide 33 - &amp;quot;ALCATEL-LUCENT MY IC MOBILE&amp;#x0D;&amp;#x0A;FÜR iPHONE&amp;quot;&quot;/&gt;&lt;property id=&quot;20307&quot; value=&quot;376&quot;/&gt;&lt;/object&gt;&lt;object type=&quot;3&quot; unique_id=&quot;10034&quot;&gt;&lt;property id=&quot;20148&quot; value=&quot;5&quot;/&gt;&lt;property id=&quot;20300&quot; value=&quot;Slide 35 - &amp;quot;ONE-NUMBER-&amp;#x0D;&amp;#x0A;SERVICE&amp;quot;&quot;/&gt;&lt;property id=&quot;20307&quot; value=&quot;378&quot;/&gt;&lt;/object&gt;&lt;object type=&quot;3&quot; unique_id=&quot;10035&quot;&gt;&lt;property id=&quot;20148&quot; value=&quot;5&quot;/&gt;&lt;property id=&quot;20300&quot; value=&quot;Slide 36 - &amp;quot;TEAMARBEIT UND &amp;#x0D;&amp;#x0A;ZUSAMMENARBEIT&amp;quot;&quot;/&gt;&lt;property id=&quot;20307&quot; value=&quot;380&quot;/&gt;&lt;/object&gt;&lt;object type=&quot;3&quot; unique_id=&quot;10036&quot;&gt;&lt;property id=&quot;20148&quot; value=&quot;5&quot;/&gt;&lt;property id=&quot;20300&quot; value=&quot;Slide 38 - &amp;quot;ALCATEL-LUCENT&amp;#x0D;&amp;#x0A;MY IC WEB für OFFICE&amp;quot;&quot;/&gt;&lt;property id=&quot;20307&quot; value=&quot;381&quot;/&gt;&lt;/object&gt;&lt;object type=&quot;3&quot; unique_id=&quot;10037&quot;&gt;&lt;property id=&quot;20148&quot; value=&quot;5&quot;/&gt;&lt;property id=&quot;20300&quot; value=&quot;Slide 39 - &amp;quot;AUDIO-&amp;#x0D;&amp;#x0A;KONFERENZEN&amp;quot;&quot;/&gt;&lt;property id=&quot;20307&quot; value=&quot;384&quot;/&gt;&lt;/object&gt;&lt;object type=&quot;3&quot; unique_id=&quot;10038&quot;&gt;&lt;property id=&quot;20148&quot; value=&quot;5&quot;/&gt;&lt;property id=&quot;20300&quot; value=&quot;Slide 40 - &amp;quot;ALCATEL-LUCENT OMNITOUCH 4135 &amp;#x0D;&amp;#x0A;IP-KONFERENZTELEFON&amp;quot;&quot;/&gt;&lt;property id=&quot;20307&quot; value=&quot;385&quot;/&gt;&lt;/object&gt;&lt;object type=&quot;3&quot; unique_id=&quot;10040&quot;&gt;&lt;property id=&quot;20148&quot; value=&quot;5&quot;/&gt;&lt;property id=&quot;20300&quot; value=&quot;Slide 41 - &amp;quot;AUDIO- UND&amp;#x0D;&amp;#x0A;WEBKONFERENZEN&amp;quot;&quot;/&gt;&lt;property id=&quot;20307&quot; value=&quot;387&quot;/&gt;&lt;/object&gt;&lt;object type=&quot;3&quot; unique_id=&quot;10041&quot;&gt;&lt;property id=&quot;20148&quot; value=&quot;5&quot;/&gt;&lt;property id=&quot;20300&quot; value=&quot;Slide 42 - &amp;quot;TEAMARBEIT MIT &amp;#x0D;&amp;#x0A;PIMPHONY TEAM&amp;quot;&quot;/&gt;&lt;property id=&quot;20307&quot; value=&quot;388&quot;/&gt;&lt;/object&gt;&lt;object type=&quot;3&quot; unique_id=&quot;10042&quot;&gt;&lt;property id=&quot;20148&quot; value=&quot;5&quot;/&gt;&lt;property id=&quot;20300&quot; value=&quot;Slide 43 - &amp;quot;VIDEOKOMMUNIKATION&amp;quot;&quot;/&gt;&lt;property id=&quot;20307&quot; value=&quot;389&quot;/&gt;&lt;/object&gt;&lt;object type=&quot;3&quot; unique_id=&quot;10044&quot;&gt;&lt;property id=&quot;20148&quot; value=&quot;5&quot;/&gt;&lt;property id=&quot;20300&quot; value=&quot;Slide 45 - &amp;quot;ALCATEL-LUCENT RCE FAX-SERVER&amp;quot;&quot;/&gt;&lt;property id=&quot;20307&quot; value=&quot;391&quot;/&gt;&lt;/object&gt;&lt;object type=&quot;3&quot; unique_id=&quot;10045&quot;&gt;&lt;property id=&quot;20148&quot; value=&quot;5&quot;/&gt;&lt;property id=&quot;20300&quot; value=&quot;Slide 46 - &amp;quot;KONVERGENTES SPRACH-&amp;#x0D;&amp;#x0A;UND DATENNETZWERK&amp;quot;&quot;/&gt;&lt;property id=&quot;20307&quot; value=&quot;393&quot;/&gt;&lt;/object&gt;&lt;object type=&quot;3&quot; unique_id=&quot;10046&quot;&gt;&lt;property id=&quot;20148&quot; value=&quot;5&quot;/&gt;&lt;property id=&quot;20300&quot; value=&quot;Slide 47 - &amp;quot;IP-NETZWERK&amp;quot;&quot;/&gt;&lt;property id=&quot;20307&quot; value=&quot;394&quot;/&gt;&lt;/object&gt;&lt;object type=&quot;3&quot; unique_id=&quot;10047&quot;&gt;&lt;property id=&quot;20148&quot; value=&quot;5&quot;/&gt;&lt;property id=&quot;20300&quot; value=&quot;Slide 48 - &amp;quot;ENTFERNTER STANDORT ODER&amp;#x0D;&amp;#x0A;TELEARBEITER&amp;quot;&quot;/&gt;&lt;property id=&quot;20307&quot; value=&quot;395&quot;/&gt;&lt;/object&gt;&lt;object type=&quot;3&quot; unique_id=&quot;10048&quot;&gt;&lt;property id=&quot;20148&quot; value=&quot;5&quot;/&gt;&lt;property id=&quot;20300&quot; value=&quot;Slide 49 - &amp;quot;KONVERGENTE IP-INFRASTRUKTUR&amp;quot;&quot;/&gt;&lt;property id=&quot;20307&quot; value=&quot;396&quot;/&gt;&lt;/object&gt;&lt;object type=&quot;3&quot; unique_id=&quot;10050&quot;&gt;&lt;property id=&quot;20148&quot; value=&quot;5&quot;/&gt;&lt;property id=&quot;20300&quot; value=&quot;Slide 51 - &amp;quot;NETZWERKBETRIEB ÜBER &amp;#x0D;&amp;#x0A;ISDN UND PRIVATE LEITUNGEN&amp;quot;&quot;/&gt;&lt;property id=&quot;20307&quot; value=&quot;397&quot;/&gt;&lt;/object&gt;&lt;object type=&quot;3&quot; unique_id=&quot;10052&quot;&gt;&lt;property id=&quot;20148&quot; value=&quot;5&quot;/&gt;&lt;property id=&quot;20300&quot; value=&quot;Slide 52 - &amp;quot;HOTEL- UND&amp;#x0D;&amp;#x0A;GASTGEWERBE&amp;quot;&quot;/&gt;&lt;property id=&quot;20307&quot; value=&quot;398&quot;/&gt;&lt;/object&gt;&lt;object type=&quot;3&quot; unique_id=&quot;10053&quot;&gt;&lt;property id=&quot;20148&quot; value=&quot;5&quot;/&gt;&lt;property id=&quot;20300&quot; value=&quot;Slide 53 - &amp;quot;HOTEL- UND&amp;#x0D;&amp;#x0A;GASTGEWERBE&amp;quot;&quot;/&gt;&lt;property id=&quot;20307&quot; value=&quot;399&quot;/&gt;&lt;/object&gt;&lt;object type=&quot;3&quot; unique_id=&quot;10054&quot;&gt;&lt;property id=&quot;20148&quot; value=&quot;5&quot;/&gt;&lt;property id=&quot;20300&quot; value=&quot;Slide 54 - &amp;quot;ZUKUNFTSSICHERE&amp;#x0D;&amp;#x0A;LÖSUNGEN&amp;quot;&quot;/&gt;&lt;property id=&quot;20307&quot; value=&quot;400&quot;/&gt;&lt;/object&gt;&lt;object type=&quot;3&quot; unique_id=&quot;10055&quot;&gt;&lt;property id=&quot;20148&quot; value=&quot;5&quot;/&gt;&lt;property id=&quot;20300&quot; value=&quot;Slide 55 - &amp;quot;MODERNSTE &amp;#x0D;&amp;#x0A;TELEFONIEINFRASTRUKTUR&amp;quot;&quot;/&gt;&lt;property id=&quot;20307&quot; value=&quot;401&quot;/&gt;&lt;/object&gt;&lt;object type=&quot;3&quot; unique_id=&quot;10056&quot;&gt;&lt;property id=&quot;20148&quot; value=&quot;5&quot;/&gt;&lt;property id=&quot;20300&quot; value=&quot;Slide 56 - &amp;quot;UMFANGREICHE VERBINDUNGSMÖGLICHKEITEN&amp;quot;&quot;/&gt;&lt;property id=&quot;20307&quot; value=&quot;402&quot;/&gt;&lt;/object&gt;&lt;object type=&quot;3&quot; unique_id=&quot;10057&quot;&gt;&lt;property id=&quot;20148&quot; value=&quot;5&quot;/&gt;&lt;property id=&quot;20300&quot; value=&quot;Slide 58 - &amp;quot;GARANTIE&amp;#x0D;&amp;#x0A;UND SERVICE&amp;quot;&quot;/&gt;&lt;property id=&quot;20307&quot; value=&quot;405&quot;/&gt;&lt;/object&gt;&lt;object type=&quot;3&quot; unique_id=&quot;10058&quot;&gt;&lt;property id=&quot;20148&quot; value=&quot;5&quot;/&gt;&lt;property id=&quot;20300&quot; value=&quot;Slide 59 - &amp;quot;ALCATEL-LUCENT &amp;#x0D;&amp;#x0A;E-LEARNING-ANGEBOT&amp;quot;&quot;/&gt;&lt;property id=&quot;20307&quot; value=&quot;406&quot;/&gt;&lt;/object&gt;&lt;object type=&quot;3&quot; unique_id=&quot;10059&quot;&gt;&lt;property id=&quot;20148&quot; value=&quot;5&quot;/&gt;&lt;property id=&quot;20300&quot; value=&quot;Slide 62&quot;/&gt;&lt;property id=&quot;20307&quot; value=&quot;347&quot;/&gt;&lt;/object&gt;&lt;object type=&quot;3&quot; unique_id=&quot;11222&quot;&gt;&lt;property id=&quot;20148&quot; value=&quot;5&quot;/&gt;&lt;property id=&quot;20300&quot; value=&quot;Slide 24 - &amp;quot;8232 DECT-TELEFON FÜR STANDORTINTERNE SPRACHMOBILITÄT&amp;quot;&quot;/&gt;&lt;property id=&quot;20307&quot; value=&quot;417&quot;/&gt;&lt;/object&gt;&lt;object type=&quot;3&quot; unique_id=&quot;11223&quot;&gt;&lt;property id=&quot;20148&quot; value=&quot;5&quot;/&gt;&lt;property id=&quot;20300&quot; value=&quot;Slide 34 - &amp;quot;ALCATEL-LUCENT MY IC MOBILE&amp;#x0D;&amp;#x0A;FÜR ANDROID&amp;quot;&quot;/&gt;&lt;property id=&quot;20307&quot; value=&quot;418&quot;/&gt;&lt;/object&gt;&lt;object type=&quot;3&quot; unique_id=&quot;11224&quot;&gt;&lt;property id=&quot;20148&quot; value=&quot;5&quot;/&gt;&lt;property id=&quot;20300&quot; value=&quot;Slide 44 - &amp;quot;CLOUD-BASIERTE VIDEO-ZUSAMMENARBEIT&amp;quot;&quot;/&gt;&lt;property id=&quot;20307&quot; value=&quot;419&quot;/&gt;&lt;/object&gt;&lt;object type=&quot;3&quot; unique_id=&quot;11225&quot;&gt;&lt;property id=&quot;20148&quot; value=&quot;5&quot;/&gt;&lt;property id=&quot;20300&quot; value=&quot;Slide 50 - &amp;quot;Alcatel-Lucent OmniSwitch 6450&amp;quot;&quot;/&gt;&lt;property id=&quot;20307&quot; value=&quot;420&quot;/&gt;&lt;/object&gt;&lt;object type=&quot;3&quot; unique_id=&quot;11227&quot;&gt;&lt;property id=&quot;20148&quot; value=&quot;5&quot;/&gt;&lt;property id=&quot;20300&quot; value=&quot;Slide 57 - &amp;quot;END-TO-END-IP-TELEFONIE-LÖSUNG&amp;quot;&quot;/&gt;&lt;property id=&quot;20307&quot; value=&quot;422&quot;/&gt;&lt;/object&gt;&lt;object type=&quot;3&quot; unique_id=&quot;11228&quot;&gt;&lt;property id=&quot;20148&quot; value=&quot;5&quot;/&gt;&lt;property id=&quot;20300&quot; value=&quot;Slide 60 - &amp;quot;ALCATEL-LUCENT &amp;#x0D;&amp;#x0A;APPLICATION PARTNER PROGRAM (AAPP)&amp;quot;&quot;/&gt;&lt;property id=&quot;20307&quot; value=&quot;423&quot;/&gt;&lt;/object&gt;&lt;object type=&quot;3&quot; unique_id=&quot;11229&quot;&gt;&lt;property id=&quot;20148&quot; value=&quot;5&quot;/&gt;&lt;property id=&quot;20300&quot; value=&quot;Slide 61 - &amp;quot;ALCATEL-LUCENT &amp;#x0D;&amp;#x0A;APPLICATION PARTNER PROGRAM (AAPP)&amp;quot;&quot;/&gt;&lt;property id=&quot;20307&quot; value=&quot;424&quot;/&gt;&lt;/object&gt;&lt;object type=&quot;3&quot; unique_id=&quot;14125&quot;&gt;&lt;property id=&quot;20148&quot; value=&quot;5&quot;/&gt;&lt;property id=&quot;20300&quot; value=&quot;Slide 12 - &amp;quot;SMART ROUTING&amp;#x0D;&amp;#x0A;Effiziente &amp;amp; selektive Begrüßung&amp;quot;&quot;/&gt;&lt;property id=&quot;20307&quot; value=&quot;425&quot;/&gt;&lt;/object&gt;&lt;object type=&quot;3&quot; unique_id=&quot;14126&quot;&gt;&lt;property id=&quot;20148&quot; value=&quot;5&quot;/&gt;&lt;property id=&quot;20300&quot; value=&quot;Slide 15 - &amp;quot;PORTFOLIO KABELGEBUNDENER TELEFONE&amp;quot;&quot;/&gt;&lt;property id=&quot;20307&quot; value=&quot;426&quot;/&gt;&lt;/object&gt;&lt;object type=&quot;3&quot; unique_id=&quot;14127&quot;&gt;&lt;property id=&quot;20148&quot; value=&quot;5&quot;/&gt;&lt;property id=&quot;20300&quot; value=&quot;Slide 17 - &amp;quot;ALCATEL-LUCENT 8002/8012 DESKPHONES&amp;#x0D;&amp;#x0A;Tischtelefone der Einstiegsklasse&amp;quot;&quot;/&gt;&lt;property id=&quot;20307&quot; value=&quot;427&quot;/&gt;&lt;/object&gt;&lt;object type=&quot;3&quot; unique_id=&quot;14128&quot;&gt;&lt;property id=&quot;20148&quot; value=&quot;5&quot;/&gt;&lt;property id=&quot;20300&quot; value=&quot;Slide 22 - &amp;quot;PORTFOLIO SCHNURLOSER DECT-TELEFONE&amp;quot;&quot;/&gt;&lt;property id=&quot;20307&quot; value=&quot;428&quot;/&gt;&lt;/object&gt;&lt;object type=&quot;3&quot; unique_id=&quot;14129&quot;&gt;&lt;property id=&quot;20148&quot; value=&quot;5&quot;/&gt;&lt;property id=&quot;20300&quot; value=&quot;Slide 30 - &amp;quot;STANDORTINTERNE SPRACHMOBILITÄT &amp;#x0D;&amp;#x0A;MIT IP-DECT&amp;quot;&quot;/&gt;&lt;property id=&quot;20307&quot; value=&quot;429&quot;/&gt;&lt;/object&gt;&lt;object type=&quot;3&quot; unique_id=&quot;14392&quot;&gt;&lt;property id=&quot;20148&quot; value=&quot;5&quot;/&gt;&lt;property id=&quot;20300&quot; value=&quot;Slide 37 - &amp;quot;ALCATEL-LUCENT MY IC SOCIAL NETWORKS&amp;quot;&quot;/&gt;&lt;property id=&quot;20307&quot; value=&quot;430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ALU 2011">
  <a:themeElements>
    <a:clrScheme name="alu 2011">
      <a:dk1>
        <a:srgbClr val="000000"/>
      </a:dk1>
      <a:lt1>
        <a:srgbClr val="FFFFFF"/>
      </a:lt1>
      <a:dk2>
        <a:srgbClr val="00747A"/>
      </a:dk2>
      <a:lt2>
        <a:srgbClr val="CF0072"/>
      </a:lt2>
      <a:accent1>
        <a:srgbClr val="34B4E4"/>
      </a:accent1>
      <a:accent2>
        <a:srgbClr val="AA9C8F"/>
      </a:accent2>
      <a:accent3>
        <a:srgbClr val="34B233"/>
      </a:accent3>
      <a:accent4>
        <a:srgbClr val="00549F"/>
      </a:accent4>
      <a:accent5>
        <a:srgbClr val="FFC828"/>
      </a:accent5>
      <a:accent6>
        <a:srgbClr val="A51140"/>
      </a:accent6>
      <a:hlink>
        <a:srgbClr val="412D5D"/>
      </a:hlink>
      <a:folHlink>
        <a:srgbClr val="00B2A9"/>
      </a:folHlink>
    </a:clrScheme>
    <a:fontScheme name="ALU 2011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alu 2011">
      <a:dk1>
        <a:srgbClr val="000000"/>
      </a:dk1>
      <a:lt1>
        <a:srgbClr val="FFFFFF"/>
      </a:lt1>
      <a:dk2>
        <a:srgbClr val="00747A"/>
      </a:dk2>
      <a:lt2>
        <a:srgbClr val="CF0072"/>
      </a:lt2>
      <a:accent1>
        <a:srgbClr val="34B4E4"/>
      </a:accent1>
      <a:accent2>
        <a:srgbClr val="AA9C8F"/>
      </a:accent2>
      <a:accent3>
        <a:srgbClr val="34B233"/>
      </a:accent3>
      <a:accent4>
        <a:srgbClr val="00549F"/>
      </a:accent4>
      <a:accent5>
        <a:srgbClr val="FFC828"/>
      </a:accent5>
      <a:accent6>
        <a:srgbClr val="A51140"/>
      </a:accent6>
      <a:hlink>
        <a:srgbClr val="412D5D"/>
      </a:hlink>
      <a:folHlink>
        <a:srgbClr val="00B2A9"/>
      </a:folHlink>
    </a:clrScheme>
    <a:fontScheme name="ALU Wireles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alu 2011">
      <a:dk1>
        <a:srgbClr val="000000"/>
      </a:dk1>
      <a:lt1>
        <a:srgbClr val="FFFFFF"/>
      </a:lt1>
      <a:dk2>
        <a:srgbClr val="00747A"/>
      </a:dk2>
      <a:lt2>
        <a:srgbClr val="CF0072"/>
      </a:lt2>
      <a:accent1>
        <a:srgbClr val="34B4E4"/>
      </a:accent1>
      <a:accent2>
        <a:srgbClr val="AA9C8F"/>
      </a:accent2>
      <a:accent3>
        <a:srgbClr val="34B233"/>
      </a:accent3>
      <a:accent4>
        <a:srgbClr val="00549F"/>
      </a:accent4>
      <a:accent5>
        <a:srgbClr val="FFC828"/>
      </a:accent5>
      <a:accent6>
        <a:srgbClr val="A51140"/>
      </a:accent6>
      <a:hlink>
        <a:srgbClr val="412D5D"/>
      </a:hlink>
      <a:folHlink>
        <a:srgbClr val="00B2A9"/>
      </a:folHlink>
    </a:clrScheme>
    <a:fontScheme name="ALU Wireles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2482</Words>
  <Application>Microsoft Office PowerPoint</Application>
  <PresentationFormat>Affichage à l'écran (4:3)</PresentationFormat>
  <Paragraphs>2120</Paragraphs>
  <Slides>62</Slides>
  <Notes>61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62</vt:i4>
      </vt:variant>
    </vt:vector>
  </HeadingPairs>
  <TitlesOfParts>
    <vt:vector size="63" baseType="lpstr">
      <vt:lpstr>ALU 2011</vt:lpstr>
      <vt:lpstr>Diapositive 1</vt:lpstr>
      <vt:lpstr>ALCATEL-LUCENT DER WELTWEIT FÜHRENDE ANBIETER  VON KOMMUNIKATIONSLÖSUNGEN</vt:lpstr>
      <vt:lpstr>DIE ALCATEL-LUCENT OPENTOUCHTM-SUITE FÜR KMU IST AUF DIE ANFORDERUNGEN VON KMUs ABGESTIMMT</vt:lpstr>
      <vt:lpstr>OpenTouchTM Suite für KMU IHRE BEDÜRFNISSE, UNSERE LÖSUNGEN</vt:lpstr>
      <vt:lpstr>KUNDEN- BEGRÜSSUNG</vt:lpstr>
      <vt:lpstr>ERWEITERTER CALL SERVER</vt:lpstr>
      <vt:lpstr>BEGRÜSSUNGS- ANSAGEN</vt:lpstr>
      <vt:lpstr>TELEFONVERMITTLUNGS- KONSOLE</vt:lpstr>
      <vt:lpstr>PC-BASIERTE VERMITTLUNGSKONSOLE</vt:lpstr>
      <vt:lpstr>PERSÖNLICHER ASSISTENT</vt:lpstr>
      <vt:lpstr>VOICEMAIL</vt:lpstr>
      <vt:lpstr>SMART CALL ROUTING Effiziente Begrüßung von Anrufern</vt:lpstr>
      <vt:lpstr>INTELLIGENTE ANRUFVERTEILUNG</vt:lpstr>
      <vt:lpstr>EFFIZIENTE DESKTOP- UMGEBUNG</vt:lpstr>
      <vt:lpstr>PORTFOLIO KABELGEBUNDENER TELEFONE</vt:lpstr>
      <vt:lpstr>ALCATEL-LUCENT OMNITOUCH 8082 MY IC PHONE Das SMART-DESKPHONE</vt:lpstr>
      <vt:lpstr>ALCATEL-LUCENT 8002/8012 TISCHTELEFONE SIP-Telefone der Einstiegsklasse</vt:lpstr>
      <vt:lpstr>ALCATEL-LUCENT IP TOUCH 4068 TELEFON MIT UMFANGREICHEN FUNKTIONEN</vt:lpstr>
      <vt:lpstr>ALCATEL-LUCENT IP TOUCH 4038 UND  ALCATEL-LUCENT 4039-DIGITALTELEFON TELEFON MIT UMFANGREICHEN FUNKTIONEN  </vt:lpstr>
      <vt:lpstr>ALCATEL-LUCENT IP TOUCH 4028 UND  ALCATEL-LUCENT 4029-DIGITALTELEFON TELEFON MIT UMFANGREICHEN FUNKTIONEN </vt:lpstr>
      <vt:lpstr>ALCATEL-LUCENT IP TOUCH 4008, IP TOUCH 4018 UND ALCATEL-LUCENT 4019-DIGITALTELEFON TELEFON MIT UMFANGREICHEN FUNKTIONEN </vt:lpstr>
      <vt:lpstr>PORTFOLIO SCHNURLOSER TELEFONE</vt:lpstr>
      <vt:lpstr>PROFESSIONELLE DECT-TELEFONE  FÜR STANDORTINTERNE SPRACHMOBILITÄT</vt:lpstr>
      <vt:lpstr>8232 DECT-TELEFON FÜR STANDORTINTERNE SPRACHMOBILITÄT</vt:lpstr>
      <vt:lpstr>DECT 500-TELEFON FÜR STANDORTINTERNE SPRACHMOBILITÄT IN INDUSTRIE- UMGEBUNGEN</vt:lpstr>
      <vt:lpstr>PROFESSIONELLE WLAN-TELEFONE  FÜR STANDORTINTERNE SPRACH- UND DATENMOBILITÄT</vt:lpstr>
      <vt:lpstr>ALCATEL-LUCENT PIMPHONY  IHR PERSÖNLICHER KOMMUNIKATIONSMANAGER</vt:lpstr>
      <vt:lpstr>STANDORTINTERNE MOBILITÄT</vt:lpstr>
      <vt:lpstr>STANDORTINTERNE SPRACHMOBILITÄT MIT DECT</vt:lpstr>
      <vt:lpstr>STANDORTINTERNE SPRACHMOBILITÄT  MIT IP-DECT</vt:lpstr>
      <vt:lpstr>STANDORTINTERNE SPRACH- UND DATENMOBILITÄT MIT WI-FI</vt:lpstr>
      <vt:lpstr>STANDORTUNABHÄNGIGE MOBILITÄT</vt:lpstr>
      <vt:lpstr>ALCATEL-LUCENT MY IC MOBILE FÜR iPHONE</vt:lpstr>
      <vt:lpstr>ALCATEL-LUCENT MY IC MOBILE FÜR ANDROID</vt:lpstr>
      <vt:lpstr>ONE-NUMBER- SERVICE</vt:lpstr>
      <vt:lpstr>TEAMARBEIT UND  ZUSAMMENARBEIT</vt:lpstr>
      <vt:lpstr>ALCATEL-LUCENT MY IC SOCIAL NETWORKS</vt:lpstr>
      <vt:lpstr>ALCATEL-LUCENT MY IC WEB für OFFICE</vt:lpstr>
      <vt:lpstr>AUDIO- KONFERENZEN</vt:lpstr>
      <vt:lpstr>ALCATEL-LUCENT OMNITOUCH 4135  IP-KONFERENZTELEFON</vt:lpstr>
      <vt:lpstr>AUDIO- UND WEBKONFERENZEN</vt:lpstr>
      <vt:lpstr>TEAMARBEIT MIT PIMPHONY TEAM</vt:lpstr>
      <vt:lpstr>VIDEOKOMMUNIKATION</vt:lpstr>
      <vt:lpstr>CLOUD-BASIERTE VIDEO-ZUSAMMENARBEIT</vt:lpstr>
      <vt:lpstr>ALCATEL-LUCENT RCE FAX-SERVER</vt:lpstr>
      <vt:lpstr>KONVERGENTES SPRACH- UND DATENNETZWERK</vt:lpstr>
      <vt:lpstr>IP-NETZWERK</vt:lpstr>
      <vt:lpstr>ENTFERNTER STANDORT ODER TELEARBEITER</vt:lpstr>
      <vt:lpstr>KONVERGENTE IP-INFRASTRUKTUR</vt:lpstr>
      <vt:lpstr>Alcatel-Lucent OmniSwitch 6450</vt:lpstr>
      <vt:lpstr>NETZWERKBETRIEB ÜBER  ISDN UND PRIVATE LEITUNGEN</vt:lpstr>
      <vt:lpstr>HOTEL- UND GASTGEWERBE</vt:lpstr>
      <vt:lpstr>HOTEL- UND GASTGEWERBE</vt:lpstr>
      <vt:lpstr>ZUKUNFTSSICHERE LÖSUNGEN</vt:lpstr>
      <vt:lpstr>MODERNSTE  TELEFONIEINFRASTRUKTUR</vt:lpstr>
      <vt:lpstr>UMFANGREICHE VERBINDUNGSMÖGLICHKEITEN</vt:lpstr>
      <vt:lpstr>END-TO-END-IP-TELEFONIE-LÖSUNG</vt:lpstr>
      <vt:lpstr>GARANTIE UND SERVICE</vt:lpstr>
      <vt:lpstr>ALCATEL-LUCENT  E-LEARNING-ANGEBOT</vt:lpstr>
      <vt:lpstr>ALCATEL-LUCENT  APPLICATION PARTNER PROGRAM (AAPP)</vt:lpstr>
      <vt:lpstr>ALCATEL-LUCENT  APPLICATION PARTNER PROGRAM (AAPP)</vt:lpstr>
      <vt:lpstr>Diapositive 62</vt:lpstr>
    </vt:vector>
  </TitlesOfParts>
  <Manager/>
  <Company>Alcatel-Lucent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SMB Sales Companion</dc:title>
  <dc:subject/>
  <dc:creator>Benjamin Lay</dc:creator>
  <cp:keywords/>
  <dc:description/>
  <cp:lastModifiedBy>cerny1</cp:lastModifiedBy>
  <cp:revision>638</cp:revision>
  <dcterms:created xsi:type="dcterms:W3CDTF">2012-10-26T15:06:40Z</dcterms:created>
  <dcterms:modified xsi:type="dcterms:W3CDTF">2012-11-19T12:05:19Z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