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62" r:id="rId2"/>
    <p:sldId id="439" r:id="rId3"/>
    <p:sldId id="438" r:id="rId4"/>
    <p:sldId id="370" r:id="rId5"/>
    <p:sldId id="371" r:id="rId6"/>
    <p:sldId id="406" r:id="rId7"/>
    <p:sldId id="407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19" r:id="rId20"/>
    <p:sldId id="433" r:id="rId21"/>
    <p:sldId id="434" r:id="rId22"/>
    <p:sldId id="435" r:id="rId23"/>
    <p:sldId id="436" r:id="rId24"/>
    <p:sldId id="424" r:id="rId25"/>
    <p:sldId id="425" r:id="rId26"/>
    <p:sldId id="427" r:id="rId27"/>
    <p:sldId id="437" r:id="rId28"/>
    <p:sldId id="429" r:id="rId29"/>
    <p:sldId id="430" r:id="rId30"/>
    <p:sldId id="432" r:id="rId31"/>
    <p:sldId id="431" r:id="rId32"/>
    <p:sldId id="393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FBFF"/>
    <a:srgbClr val="00747A"/>
    <a:srgbClr val="00D3DE"/>
    <a:srgbClr val="00A0A8"/>
    <a:srgbClr val="6639B7"/>
    <a:srgbClr val="E0D6F2"/>
    <a:srgbClr val="C1ADE5"/>
    <a:srgbClr val="A283D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33" autoAdjust="0"/>
    <p:restoredTop sz="99642" autoAdjust="0"/>
  </p:normalViewPr>
  <p:slideViewPr>
    <p:cSldViewPr snapToGrid="0" snapToObjects="1">
      <p:cViewPr varScale="1">
        <p:scale>
          <a:sx n="86" d="100"/>
          <a:sy n="86" d="100"/>
        </p:scale>
        <p:origin x="-804" y="-84"/>
      </p:cViewPr>
      <p:guideLst>
        <p:guide orient="horz" pos="795"/>
        <p:guide orient="horz" pos="3746"/>
        <p:guide orient="horz" pos="205"/>
        <p:guide orient="horz" pos="1979"/>
        <p:guide pos="217"/>
        <p:guide pos="5567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-363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1D4D4B2-B5E4-4BD3-9301-919DC73F007C}" type="datetimeFigureOut">
              <a:rPr lang="en-US"/>
              <a:pPr>
                <a:defRPr/>
              </a:pPr>
              <a:t>11/8/2012</a:t>
            </a:fld>
            <a:endParaRPr lang="en-US" dirty="0"/>
          </a:p>
        </p:txBody>
      </p:sp>
      <p:grpSp>
        <p:nvGrpSpPr>
          <p:cNvPr id="13316" name="Group 5"/>
          <p:cNvGrpSpPr>
            <a:grpSpLocks/>
          </p:cNvGrpSpPr>
          <p:nvPr/>
        </p:nvGrpSpPr>
        <p:grpSpPr bwMode="auto">
          <a:xfrm>
            <a:off x="311150" y="8534400"/>
            <a:ext cx="6234113" cy="304800"/>
            <a:chOff x="2811192" y="6484973"/>
            <a:chExt cx="6234106" cy="304046"/>
          </a:xfrm>
        </p:grpSpPr>
        <p:pic>
          <p:nvPicPr>
            <p:cNvPr id="13319" name="Picture 2"/>
            <p:cNvPicPr>
              <a:picLocks noChangeAspect="1" noChangeArrowheads="1"/>
            </p:cNvPicPr>
            <p:nvPr/>
          </p:nvPicPr>
          <p:blipFill>
            <a:blip r:embed="rId2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3320" name="Straight Connector 7"/>
            <p:cNvCxnSpPr>
              <a:cxnSpLocks noChangeShapeType="1"/>
            </p:cNvCxnSpPr>
            <p:nvPr/>
          </p:nvCxnSpPr>
          <p:spPr bwMode="auto">
            <a:xfrm rot="10800000">
              <a:off x="2811192" y="6628605"/>
              <a:ext cx="4730543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9" name="Footer Placeholder 2"/>
          <p:cNvSpPr txBox="1">
            <a:spLocks/>
          </p:cNvSpPr>
          <p:nvPr/>
        </p:nvSpPr>
        <p:spPr>
          <a:xfrm>
            <a:off x="171450" y="8694738"/>
            <a:ext cx="482600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A674B42-3621-4E1D-879F-BDE5BECB7321}" type="slidenum">
              <a:rPr lang="en-US" sz="600" smtClean="0">
                <a:solidFill>
                  <a:schemeClr val="tx1">
                    <a:lumMod val="75000"/>
                    <a:lumOff val="25000"/>
                  </a:schemeClr>
                </a:solidFill>
                <a:cs typeface="Tahoma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tx1">
                  <a:lumMod val="75000"/>
                  <a:lumOff val="25000"/>
                </a:schemeClr>
              </a:solidFill>
              <a:cs typeface="Tahoma" pitchFamily="34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017713" y="8707438"/>
            <a:ext cx="2822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  <a:t>COPYRIGHT © 2011 ALCATEL-LUCENT.  ALL RIGHTS RESERVED.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fld id="{62011009-BFFD-4E60-AAAA-B59E7BD59E40}" type="datetimeFigureOut">
              <a:rPr lang="en-US"/>
              <a:pPr>
                <a:defRPr/>
              </a:pPr>
              <a:t>11/8/2012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3895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grpSp>
        <p:nvGrpSpPr>
          <p:cNvPr id="12294" name="Group 7"/>
          <p:cNvGrpSpPr>
            <a:grpSpLocks/>
          </p:cNvGrpSpPr>
          <p:nvPr/>
        </p:nvGrpSpPr>
        <p:grpSpPr bwMode="auto">
          <a:xfrm>
            <a:off x="311150" y="8534400"/>
            <a:ext cx="6234113" cy="304800"/>
            <a:chOff x="2811192" y="6484973"/>
            <a:chExt cx="6234106" cy="304046"/>
          </a:xfrm>
        </p:grpSpPr>
        <p:pic>
          <p:nvPicPr>
            <p:cNvPr id="12297" name="Picture 2"/>
            <p:cNvPicPr>
              <a:picLocks noChangeAspect="1" noChangeArrowheads="1"/>
            </p:cNvPicPr>
            <p:nvPr/>
          </p:nvPicPr>
          <p:blipFill>
            <a:blip r:embed="rId2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2298" name="Straight Connector 9"/>
            <p:cNvCxnSpPr>
              <a:cxnSpLocks noChangeShapeType="1"/>
            </p:cNvCxnSpPr>
            <p:nvPr/>
          </p:nvCxnSpPr>
          <p:spPr bwMode="auto">
            <a:xfrm rot="10800000">
              <a:off x="2811192" y="6628605"/>
              <a:ext cx="4730543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11" name="Footer Placeholder 2"/>
          <p:cNvSpPr txBox="1">
            <a:spLocks/>
          </p:cNvSpPr>
          <p:nvPr/>
        </p:nvSpPr>
        <p:spPr>
          <a:xfrm>
            <a:off x="171450" y="8694738"/>
            <a:ext cx="482600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127B233B-50DB-4A95-9668-AA370D553F45}" type="slidenum">
              <a:rPr lang="en-US" sz="600" smtClean="0">
                <a:solidFill>
                  <a:schemeClr val="tx1">
                    <a:lumMod val="75000"/>
                    <a:lumOff val="25000"/>
                  </a:schemeClr>
                </a:solidFill>
                <a:cs typeface="Tahoma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tx1">
                  <a:lumMod val="75000"/>
                  <a:lumOff val="25000"/>
                </a:schemeClr>
              </a:solidFill>
              <a:cs typeface="Tahoma" pitchFamily="34" charset="0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017713" y="8707438"/>
            <a:ext cx="2822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  <a:t>COPYRIGHT © 2011 ALCATEL-LUCENT.  ALL RIGHTS RESERVED.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Leveraging these 3 businesses, we are bringing conversations to the Enterprise!</a:t>
            </a:r>
          </a:p>
          <a:p>
            <a:endParaRPr lang="en-US" b="1" smtClean="0"/>
          </a:p>
          <a:p>
            <a:r>
              <a:rPr lang="en-US" smtClean="0"/>
              <a:t>- The OpenTouch suite enables enterprises of any size to evolve their historical 2 party voice communication into true </a:t>
            </a:r>
            <a:r>
              <a:rPr lang="en-US" b="1" smtClean="0"/>
              <a:t>conversations.</a:t>
            </a:r>
            <a:endParaRPr lang="en-US" smtClean="0"/>
          </a:p>
          <a:p>
            <a:r>
              <a:rPr lang="en-US" b="1" smtClean="0"/>
              <a:t>- Multi-party</a:t>
            </a:r>
            <a:r>
              <a:rPr lang="en-US" smtClean="0"/>
              <a:t>, with the addition or removal of being participants as simply as dragging and dropping them into a conference</a:t>
            </a:r>
          </a:p>
          <a:p>
            <a:r>
              <a:rPr lang="en-US" b="1" smtClean="0"/>
              <a:t>- Multi-device</a:t>
            </a:r>
            <a:r>
              <a:rPr lang="en-US" smtClean="0"/>
              <a:t>, whereby someone by simply picking up one of his communicating device will be the communication seamlessly transferred to it</a:t>
            </a:r>
          </a:p>
          <a:p>
            <a:r>
              <a:rPr lang="en-US" b="1" smtClean="0"/>
              <a:t>- Multi-media</a:t>
            </a:r>
            <a:r>
              <a:rPr lang="en-US" smtClean="0"/>
              <a:t>, allowing text and video addition to the communication mix at the simple click of a mouse</a:t>
            </a: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>
                <a:solidFill>
                  <a:srgbClr val="000000"/>
                </a:solidFill>
                <a:ea typeface="Geneva"/>
                <a:cs typeface="Geneva"/>
                <a:sym typeface="Trebuchet MS" pitchFamily="34" charset="0"/>
              </a:rPr>
              <a:t>Our Application Fluent Network is based upon a resilient architecture with the network dynamically adapting to the application, user and device in use to provide a high quality user experience, as well as bring simplicity to operations</a:t>
            </a:r>
            <a:endParaRPr lang="en-US" sz="1400" smtClean="0">
              <a:solidFill>
                <a:srgbClr val="000000"/>
              </a:solidFill>
              <a:ea typeface="Geneva"/>
              <a:cs typeface="Geneva"/>
              <a:sym typeface="Trebuchet MS" pitchFamily="34" charset="0"/>
            </a:endParaRPr>
          </a:p>
          <a:p>
            <a:pPr eaLnBrk="1" hangingPunct="1"/>
            <a:endParaRPr lang="en-US" smtClean="0">
              <a:solidFill>
                <a:srgbClr val="000000"/>
              </a:solidFill>
              <a:ea typeface="Geneva"/>
              <a:cs typeface="Geneva"/>
              <a:sym typeface="Trebuchet MS" pitchFamily="34" charset="0"/>
            </a:endParaRP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Geneva"/>
                <a:cs typeface="Geneva"/>
                <a:sym typeface="Trebuchet MS" pitchFamily="34" charset="0"/>
              </a:rPr>
              <a:t>Our architecture is a foundation for cost effective real time application delivery such as video on an all IP network – leveraging Alcatel-Lucent’s experience and heritage.</a:t>
            </a:r>
            <a:endParaRPr lang="en-US" sz="1400" smtClean="0">
              <a:solidFill>
                <a:srgbClr val="000000"/>
              </a:solidFill>
              <a:ea typeface="Geneva"/>
              <a:cs typeface="Geneva"/>
              <a:sym typeface="Trebuchet MS" pitchFamily="34" charset="0"/>
            </a:endParaRPr>
          </a:p>
          <a:p>
            <a:pPr eaLnBrk="1" hangingPunct="1"/>
            <a:endParaRPr lang="en-US" smtClean="0">
              <a:solidFill>
                <a:srgbClr val="000000"/>
              </a:solidFill>
              <a:ea typeface="Geneva"/>
              <a:cs typeface="Geneva"/>
              <a:sym typeface="Trebuchet MS" pitchFamily="34" charset="0"/>
            </a:endParaRP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Geneva"/>
                <a:cs typeface="Geneva"/>
                <a:sym typeface="Trebuchet MS" pitchFamily="34" charset="0"/>
              </a:rPr>
              <a:t>It includes a simplified network topology with reduced layers, increased optimization of all network elements, built-in security and designs for resilient low latency operation that ensures failures of a network link or switch module are transparent to the application.</a:t>
            </a:r>
            <a:endParaRPr lang="en-US" sz="1400" smtClean="0">
              <a:solidFill>
                <a:srgbClr val="000000"/>
              </a:solidFill>
              <a:ea typeface="Geneva"/>
              <a:cs typeface="Geneva"/>
              <a:sym typeface="Trebuchet MS" pitchFamily="34" charset="0"/>
            </a:endParaRPr>
          </a:p>
          <a:p>
            <a:pPr eaLnBrk="1" hangingPunct="1"/>
            <a:endParaRPr lang="en-US" smtClean="0">
              <a:solidFill>
                <a:srgbClr val="000000"/>
              </a:solidFill>
              <a:ea typeface="Geneva"/>
              <a:cs typeface="Geneva"/>
              <a:sym typeface="Trebuchet MS" pitchFamily="34" charset="0"/>
            </a:endParaRP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Geneva"/>
                <a:cs typeface="Geneva"/>
                <a:sym typeface="Trebuchet MS" pitchFamily="34" charset="0"/>
              </a:rPr>
              <a:t>Provides control of real time application delivery with a unique ability to dynamically tune network performance based upon the user, the application, the device, and location</a:t>
            </a:r>
            <a:endParaRPr lang="en-US" sz="1400" smtClean="0">
              <a:solidFill>
                <a:srgbClr val="000000"/>
              </a:solidFill>
              <a:ea typeface="Geneva"/>
              <a:cs typeface="Geneva"/>
              <a:sym typeface="Trebuchet MS" pitchFamily="34" charset="0"/>
            </a:endParaRPr>
          </a:p>
          <a:p>
            <a:pPr eaLnBrk="1" hangingPunct="1"/>
            <a:endParaRPr lang="en-US" smtClean="0">
              <a:solidFill>
                <a:srgbClr val="000000"/>
              </a:solidFill>
              <a:ea typeface="Geneva"/>
              <a:cs typeface="Geneva"/>
              <a:sym typeface="Trebuchet MS" pitchFamily="34" charset="0"/>
            </a:endParaRP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Geneva"/>
                <a:cs typeface="Geneva"/>
                <a:sym typeface="Trebuchet MS" pitchFamily="34" charset="0"/>
              </a:rPr>
              <a:t>Streamlined operations means that the burden on the IT team is significantly reduced through automation, consistency of features, and integrated tools for troubleshooting</a:t>
            </a: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358900" y="6580188"/>
            <a:ext cx="64087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  <a:t>COPYRIGHT © 2012 ALCATEL-LUCENT ENTERPRISE.  ALL RIGHTS RESERVED. </a:t>
            </a:r>
            <a:b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</a:br>
            <a:endParaRPr lang="en-US" sz="600" dirty="0">
              <a:solidFill>
                <a:srgbClr val="7F7F7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2470" name="Text Placeholder 2"/>
          <p:cNvSpPr>
            <a:spLocks noGrp="1"/>
          </p:cNvSpPr>
          <p:nvPr>
            <p:ph type="subTitle" idx="1"/>
          </p:nvPr>
        </p:nvSpPr>
        <p:spPr>
          <a:xfrm>
            <a:off x="273050" y="1347788"/>
            <a:ext cx="6400800" cy="671512"/>
          </a:xfrm>
        </p:spPr>
        <p:txBody>
          <a:bodyPr/>
          <a:lstStyle>
            <a:lvl1pPr marL="0" indent="0">
              <a:buFont typeface="Arial" pitchFamily="34" charset="0"/>
              <a:buNone/>
              <a:defRPr smtClean="0">
                <a:solidFill>
                  <a:srgbClr val="7F7F7F"/>
                </a:solidFill>
                <a:latin typeface="Tahoma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62471" name="Title Placeholder 10"/>
          <p:cNvSpPr>
            <a:spLocks noGrp="1"/>
          </p:cNvSpPr>
          <p:nvPr>
            <p:ph type="ctrTitle"/>
          </p:nvPr>
        </p:nvSpPr>
        <p:spPr>
          <a:xfrm>
            <a:off x="249238" y="239713"/>
            <a:ext cx="8626475" cy="1470025"/>
          </a:xfrm>
        </p:spPr>
        <p:txBody>
          <a:bodyPr/>
          <a:lstStyle>
            <a:lvl1pPr>
              <a:defRPr smtClean="0">
                <a:latin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dirty="0" smtClean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358900" y="6580188"/>
            <a:ext cx="64087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  <a:t>COPYRIGHT © 2012 ALCATEL-LUCENT ENTERPRISE.  ALL RIGHTS RESERVED. </a:t>
            </a:r>
            <a:b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</a:br>
            <a:endParaRPr lang="en-US" sz="600" dirty="0">
              <a:solidFill>
                <a:srgbClr val="7F7F7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1446" name="Text Placeholder 2"/>
          <p:cNvSpPr>
            <a:spLocks noGrp="1"/>
          </p:cNvSpPr>
          <p:nvPr>
            <p:ph type="subTitle" idx="1"/>
          </p:nvPr>
        </p:nvSpPr>
        <p:spPr>
          <a:xfrm>
            <a:off x="267009" y="5461000"/>
            <a:ext cx="6400800" cy="531813"/>
          </a:xfrm>
        </p:spPr>
        <p:txBody>
          <a:bodyPr/>
          <a:lstStyle>
            <a:lvl1pPr marL="0" indent="0">
              <a:buFont typeface="Arial" pitchFamily="34" charset="0"/>
              <a:buNone/>
              <a:defRPr smtClean="0">
                <a:solidFill>
                  <a:srgbClr val="7F7F7F"/>
                </a:solidFill>
                <a:latin typeface="Tahoma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61447" name="Title Placeholder 10"/>
          <p:cNvSpPr>
            <a:spLocks noGrp="1"/>
          </p:cNvSpPr>
          <p:nvPr>
            <p:ph type="ctrTitle"/>
          </p:nvPr>
        </p:nvSpPr>
        <p:spPr>
          <a:xfrm>
            <a:off x="227321" y="3944938"/>
            <a:ext cx="8610292" cy="1470025"/>
          </a:xfrm>
        </p:spPr>
        <p:txBody>
          <a:bodyPr anchor="b"/>
          <a:lstStyle>
            <a:lvl1pPr>
              <a:defRPr smtClean="0">
                <a:latin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dirty="0" smtClean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358900" y="6580188"/>
            <a:ext cx="64087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  <a:t>COPYRIGHT © 2012 ALCATEL-LUCENT ENTERPRISE.  ALL RIGHTS RESERVED. </a:t>
            </a:r>
            <a:b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</a:br>
            <a:endParaRPr lang="en-US" sz="600" dirty="0">
              <a:solidFill>
                <a:srgbClr val="7F7F7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Picture 5" descr="Change the Conversation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25438"/>
            <a:ext cx="8496300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4031" y="5330952"/>
            <a:ext cx="8660877" cy="400110"/>
          </a:xfrm>
          <a:noFill/>
        </p:spPr>
        <p:txBody>
          <a:bodyPr lIns="0" tIns="45720" rIns="91440" bIns="45720" rtlCol="0">
            <a:spAutoFit/>
          </a:bodyPr>
          <a:lstStyle>
            <a:lvl1pPr marL="114300" indent="-1588" algn="l">
              <a:buNone/>
              <a:def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>
          <a:xfrm>
            <a:off x="219022" y="4224528"/>
            <a:ext cx="8645887" cy="1143000"/>
          </a:xfrm>
        </p:spPr>
        <p:txBody>
          <a:bodyPr anchor="b">
            <a:normAutofit/>
          </a:bodyPr>
          <a:lstStyle>
            <a:lvl1pPr>
              <a:lnSpc>
                <a:spcPts val="3000"/>
              </a:lnSpc>
              <a:defRPr sz="3000">
                <a:latin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358900" y="6580188"/>
            <a:ext cx="64087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  <a:t>COPYRIGHT © 2012 ALCATEL-LUCENT ENTEPRISE.  ALL RIGHTS RESERVED. </a:t>
            </a:r>
            <a:b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</a:br>
            <a:endParaRPr lang="en-US" sz="600" dirty="0">
              <a:solidFill>
                <a:srgbClr val="7F7F7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4031" y="1314450"/>
            <a:ext cx="8660877" cy="400110"/>
          </a:xfrm>
          <a:noFill/>
        </p:spPr>
        <p:txBody>
          <a:bodyPr lIns="0" tIns="45720" rIns="91440" bIns="45720" rtlCol="0">
            <a:spAutoFit/>
          </a:bodyPr>
          <a:lstStyle>
            <a:lvl1pPr marL="114300" indent="-1588" algn="l">
              <a:buNone/>
              <a:def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>
          <a:xfrm>
            <a:off x="232670" y="237744"/>
            <a:ext cx="8645887" cy="1143000"/>
          </a:xfrm>
        </p:spPr>
        <p:txBody>
          <a:bodyPr>
            <a:normAutofit/>
          </a:bodyPr>
          <a:lstStyle>
            <a:lvl1pPr>
              <a:lnSpc>
                <a:spcPts val="3000"/>
              </a:lnSpc>
              <a:defRPr sz="3000">
                <a:latin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358900" y="6580188"/>
            <a:ext cx="64087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  <a:t>COPYRIGHT © 2012 ALCATEL-LUCENT ENTERPRISE.  ALL RIGHTS RESERVED. </a:t>
            </a:r>
            <a:b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</a:br>
            <a:endParaRPr lang="en-US" sz="600" dirty="0">
              <a:solidFill>
                <a:srgbClr val="7F7F7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Footer Placeholder 2"/>
          <p:cNvSpPr txBox="1">
            <a:spLocks/>
          </p:cNvSpPr>
          <p:nvPr userDrawn="1"/>
        </p:nvSpPr>
        <p:spPr>
          <a:xfrm>
            <a:off x="4332288" y="6353175"/>
            <a:ext cx="484187" cy="239713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A3DA6E87-D180-4F29-9A64-A3FD760CB8E9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cs typeface="Tahoma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84" y="1370552"/>
            <a:ext cx="8587723" cy="4525963"/>
          </a:xfrm>
        </p:spPr>
        <p:txBody>
          <a:bodyPr/>
          <a:lstStyle>
            <a:lvl1pPr>
              <a:buClr>
                <a:schemeClr val="bg2"/>
              </a:buClr>
              <a:defRPr>
                <a:latin typeface="Tahoma" pitchFamily="34" charset="0"/>
              </a:defRPr>
            </a:lvl1pPr>
            <a:lvl2pPr marL="396875" indent="-165100">
              <a:buClr>
                <a:schemeClr val="bg2"/>
              </a:buClr>
              <a:defRPr>
                <a:latin typeface="Tahoma" pitchFamily="34" charset="0"/>
              </a:defRPr>
            </a:lvl2pPr>
            <a:lvl3pPr marL="517525" indent="-120650">
              <a:buClr>
                <a:schemeClr val="bg2"/>
              </a:buClr>
              <a:defRPr>
                <a:latin typeface="Tahoma" pitchFamily="34" charset="0"/>
              </a:defRPr>
            </a:lvl3pPr>
            <a:lvl4pPr marL="692150" indent="-122238">
              <a:buClr>
                <a:schemeClr val="bg2"/>
              </a:buClr>
              <a:defRPr>
                <a:latin typeface="Tahoma" pitchFamily="34" charset="0"/>
              </a:defRPr>
            </a:lvl4pPr>
            <a:lvl5pPr marL="854075" indent="-104775">
              <a:buClr>
                <a:schemeClr val="bg2"/>
              </a:buClr>
              <a:defRPr>
                <a:latin typeface="Tahom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19671" y="241450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ahoma" pitchFamily="34" charset="0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358900" y="6580188"/>
            <a:ext cx="64087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  <a:t>COPYRIGHT © 2012 ALCATEL-LUCENT ENTERPRISE.  ALL RIGHTS RESERVED. </a:t>
            </a:r>
            <a:b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</a:br>
            <a:endParaRPr lang="en-US" sz="600" dirty="0">
              <a:solidFill>
                <a:srgbClr val="7F7F7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Footer Placeholder 2"/>
          <p:cNvSpPr txBox="1">
            <a:spLocks/>
          </p:cNvSpPr>
          <p:nvPr userDrawn="1"/>
        </p:nvSpPr>
        <p:spPr>
          <a:xfrm>
            <a:off x="4332288" y="6353175"/>
            <a:ext cx="484187" cy="239713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0E1B2E21-2F6B-41F8-97E5-09DEDB4F9037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cs typeface="Tahoma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932" y="1495425"/>
            <a:ext cx="8613976" cy="4525963"/>
          </a:xfrm>
        </p:spPr>
        <p:txBody>
          <a:bodyPr rtlCol="0">
            <a:normAutofit/>
          </a:bodyPr>
          <a:lstStyle>
            <a:lvl1pPr marL="457200" indent="-457200" algn="l" defTabSz="914400" rtl="0" eaLnBrk="1" latinLnBrk="0" hangingPunct="1">
              <a:spcBef>
                <a:spcPts val="1200"/>
              </a:spcBef>
              <a:buClr>
                <a:schemeClr val="tx1"/>
              </a:buClr>
              <a:buFont typeface="+mj-lt"/>
              <a:buAutoNum type="arabicPeriod"/>
              <a:defRPr lang="en-US" sz="2800" kern="12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ts val="300"/>
              </a:spcBef>
              <a:buClrTx/>
              <a:buFontTx/>
              <a:buNone/>
              <a:defRPr lang="en-US" sz="2000" kern="12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+mn-ea"/>
                <a:cs typeface="+mn-cs"/>
              </a:defRPr>
            </a:lvl2pPr>
            <a:lvl3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19671" y="237744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ahoma" pitchFamily="34" charset="0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1358900" y="6580188"/>
            <a:ext cx="64087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  <a:t>COPYRIGHT © 2012 ALCATEL-LUCENT ENTERPRISE.  ALL RIGHTS RESERVED. </a:t>
            </a:r>
            <a:b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</a:br>
            <a:endParaRPr lang="en-US" sz="600" dirty="0">
              <a:solidFill>
                <a:srgbClr val="7F7F7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Footer Placeholder 2"/>
          <p:cNvSpPr txBox="1">
            <a:spLocks/>
          </p:cNvSpPr>
          <p:nvPr userDrawn="1"/>
        </p:nvSpPr>
        <p:spPr>
          <a:xfrm>
            <a:off x="4332288" y="6353175"/>
            <a:ext cx="484187" cy="239713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B8213982-02AA-4F49-BD84-0460075FD8AB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cs typeface="Tahoma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cs typeface="Tahoma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5712" y="2119884"/>
            <a:ext cx="8296847" cy="1143000"/>
          </a:xfrm>
        </p:spPr>
        <p:txBody>
          <a:bodyPr>
            <a:normAutofit/>
          </a:bodyPr>
          <a:lstStyle>
            <a:lvl1pPr>
              <a:lnSpc>
                <a:spcPts val="3000"/>
              </a:lnSpc>
              <a:defRPr sz="3000">
                <a:latin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32670" y="3288963"/>
            <a:ext cx="6210065" cy="400110"/>
          </a:xfrm>
          <a:noFill/>
        </p:spPr>
        <p:txBody>
          <a:bodyPr lIns="91440" tIns="45720" rIns="91440" bIns="45720" rtlCol="0">
            <a:spAutoFit/>
          </a:bodyPr>
          <a:lstStyle>
            <a:lvl1pPr marL="0" indent="0">
              <a:buNone/>
              <a:def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1358900" y="6580188"/>
            <a:ext cx="64087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  <a:t>COPYRIGHT © 2012 ALCATEL-LUCENT ENTERPRISE.  ALL RIGHTS RESERVED. </a:t>
            </a:r>
            <a:br>
              <a:rPr lang="en-US" sz="600" dirty="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</a:br>
            <a:endParaRPr lang="en-US" sz="600" dirty="0">
              <a:solidFill>
                <a:srgbClr val="7F7F7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Footer Placeholder 2"/>
          <p:cNvSpPr txBox="1">
            <a:spLocks/>
          </p:cNvSpPr>
          <p:nvPr userDrawn="1"/>
        </p:nvSpPr>
        <p:spPr>
          <a:xfrm>
            <a:off x="4332288" y="6353175"/>
            <a:ext cx="484187" cy="239713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96630DDF-856A-43D8-8FF7-583EC977E57E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cs typeface="Tahoma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cs typeface="Tahoma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9671" y="241450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ahoma" pitchFamily="34" charset="0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92100" y="1360488"/>
            <a:ext cx="85836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Title Placeholder 10"/>
          <p:cNvSpPr>
            <a:spLocks noGrp="1"/>
          </p:cNvSpPr>
          <p:nvPr>
            <p:ph type="title"/>
          </p:nvPr>
        </p:nvSpPr>
        <p:spPr bwMode="auto">
          <a:xfrm>
            <a:off x="230188" y="233363"/>
            <a:ext cx="8645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1028" name="Picture 4" descr="Alcatel-Lucent Enterprise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391275" y="5803900"/>
            <a:ext cx="2533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57" r:id="rId9"/>
    <p:sldLayoutId id="2147483658" r:id="rId10"/>
  </p:sldLayoutIdLst>
  <p:transition>
    <p:fade/>
  </p:transition>
  <p:txStyles>
    <p:titleStyle>
      <a:lvl1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lang="en-US" sz="3000" b="1" kern="1200">
          <a:solidFill>
            <a:srgbClr val="404040"/>
          </a:solidFill>
          <a:latin typeface="Tahoma" pitchFamily="34" charset="0"/>
          <a:ea typeface="+mj-ea"/>
          <a:cs typeface="+mj-cs"/>
        </a:defRPr>
      </a:lvl1pPr>
      <a:lvl2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rgbClr val="404040"/>
          </a:solidFill>
          <a:latin typeface="Tahoma" pitchFamily="34" charset="0"/>
        </a:defRPr>
      </a:lvl2pPr>
      <a:lvl3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rgbClr val="404040"/>
          </a:solidFill>
          <a:latin typeface="Tahoma" pitchFamily="34" charset="0"/>
        </a:defRPr>
      </a:lvl3pPr>
      <a:lvl4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rgbClr val="404040"/>
          </a:solidFill>
          <a:latin typeface="Tahoma" pitchFamily="34" charset="0"/>
        </a:defRPr>
      </a:lvl4pPr>
      <a:lvl5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rgbClr val="404040"/>
          </a:solidFill>
          <a:latin typeface="Tahoma" pitchFamily="34" charset="0"/>
        </a:defRPr>
      </a:lvl5pPr>
      <a:lvl6pPr marL="457200" algn="l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rgbClr val="404040"/>
          </a:solidFill>
          <a:latin typeface="Tahoma" pitchFamily="34" charset="0"/>
        </a:defRPr>
      </a:lvl6pPr>
      <a:lvl7pPr marL="914400" algn="l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rgbClr val="404040"/>
          </a:solidFill>
          <a:latin typeface="Tahoma" pitchFamily="34" charset="0"/>
        </a:defRPr>
      </a:lvl7pPr>
      <a:lvl8pPr marL="1371600" algn="l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rgbClr val="404040"/>
          </a:solidFill>
          <a:latin typeface="Tahoma" pitchFamily="34" charset="0"/>
        </a:defRPr>
      </a:lvl8pPr>
      <a:lvl9pPr marL="1828800" algn="l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rgbClr val="404040"/>
          </a:solidFill>
          <a:latin typeface="Tahoma" pitchFamily="34" charset="0"/>
        </a:defRPr>
      </a:lvl9pPr>
    </p:titleStyle>
    <p:bodyStyle>
      <a:lvl1pPr marL="171450" indent="-171450" algn="l" rtl="0" eaLnBrk="0" fontAlgn="base" hangingPunct="0">
        <a:spcBef>
          <a:spcPct val="20000"/>
        </a:spcBef>
        <a:spcAft>
          <a:spcPts val="600"/>
        </a:spcAft>
        <a:buClr>
          <a:schemeClr val="bg2"/>
        </a:buClr>
        <a:buFont typeface="Arial" charset="0"/>
        <a:buChar char="•"/>
        <a:defRPr sz="2000" kern="1200">
          <a:solidFill>
            <a:srgbClr val="404040"/>
          </a:solidFill>
          <a:latin typeface="Tahoma" pitchFamily="34" charset="0"/>
          <a:ea typeface="+mn-ea"/>
          <a:cs typeface="+mn-cs"/>
        </a:defRPr>
      </a:lvl1pPr>
      <a:lvl2pPr marL="292100" indent="-177800" algn="l" rtl="0" eaLnBrk="0" fontAlgn="base" hangingPunct="0">
        <a:spcBef>
          <a:spcPct val="20000"/>
        </a:spcBef>
        <a:spcAft>
          <a:spcPts val="600"/>
        </a:spcAft>
        <a:buClr>
          <a:schemeClr val="bg2"/>
        </a:buClr>
        <a:buFont typeface="Arial" charset="0"/>
        <a:buChar char="•"/>
        <a:defRPr kern="1200">
          <a:solidFill>
            <a:srgbClr val="404040"/>
          </a:solidFill>
          <a:latin typeface="Tahoma" pitchFamily="34" charset="0"/>
          <a:ea typeface="+mn-ea"/>
          <a:cs typeface="+mn-cs"/>
        </a:defRPr>
      </a:lvl2pPr>
      <a:lvl3pPr marL="520700" indent="-228600" algn="l" rtl="0" eaLnBrk="0" fontAlgn="base" hangingPunct="0">
        <a:spcBef>
          <a:spcPct val="20000"/>
        </a:spcBef>
        <a:spcAft>
          <a:spcPts val="600"/>
        </a:spcAft>
        <a:buClr>
          <a:schemeClr val="bg2"/>
        </a:buClr>
        <a:buFont typeface="Arial" charset="0"/>
        <a:buChar char="•"/>
        <a:defRPr sz="1600" kern="1200">
          <a:solidFill>
            <a:srgbClr val="404040"/>
          </a:solidFill>
          <a:latin typeface="Tahoma" pitchFamily="34" charset="0"/>
          <a:ea typeface="+mn-ea"/>
          <a:cs typeface="+mn-cs"/>
        </a:defRPr>
      </a:lvl3pPr>
      <a:lvl4pPr marL="744538" indent="-228600" algn="l" rtl="0" eaLnBrk="0" fontAlgn="base" hangingPunct="0">
        <a:spcBef>
          <a:spcPct val="20000"/>
        </a:spcBef>
        <a:spcAft>
          <a:spcPts val="600"/>
        </a:spcAft>
        <a:buClr>
          <a:schemeClr val="bg2"/>
        </a:buClr>
        <a:buFont typeface="Arial" charset="0"/>
        <a:buChar char="•"/>
        <a:defRPr sz="1400" kern="1200">
          <a:solidFill>
            <a:srgbClr val="404040"/>
          </a:solidFill>
          <a:latin typeface="Tahoma" pitchFamily="34" charset="0"/>
          <a:ea typeface="+mn-ea"/>
          <a:cs typeface="+mn-cs"/>
        </a:defRPr>
      </a:lvl4pPr>
      <a:lvl5pPr marL="977900" indent="-228600" algn="l" rtl="0" eaLnBrk="0" fontAlgn="base" hangingPunct="0">
        <a:spcBef>
          <a:spcPct val="20000"/>
        </a:spcBef>
        <a:spcAft>
          <a:spcPts val="600"/>
        </a:spcAft>
        <a:buClr>
          <a:schemeClr val="bg2"/>
        </a:buClr>
        <a:buFont typeface="Arial" charset="0"/>
        <a:buChar char="•"/>
        <a:defRPr sz="1400" kern="1200">
          <a:solidFill>
            <a:srgbClr val="404040"/>
          </a:solidFill>
          <a:latin typeface="Tahom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hyperlink" Target="http://twitter.com/ALUEnterprise" TargetMode="External"/><Relationship Id="rId7" Type="http://schemas.openxmlformats.org/officeDocument/2006/relationships/image" Target="../media/image96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outube.com/user/AlcatelLucentCorp" TargetMode="External"/><Relationship Id="rId5" Type="http://schemas.openxmlformats.org/officeDocument/2006/relationships/hyperlink" Target="http://www.facebook.com/ALUEnterprise" TargetMode="External"/><Relationship Id="rId4" Type="http://schemas.openxmlformats.org/officeDocument/2006/relationships/image" Target="../media/image9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jpeg"/><Relationship Id="rId18" Type="http://schemas.openxmlformats.org/officeDocument/2006/relationships/image" Target="../media/image36.jpeg"/><Relationship Id="rId3" Type="http://schemas.openxmlformats.org/officeDocument/2006/relationships/image" Target="../media/image21.png"/><Relationship Id="rId21" Type="http://schemas.openxmlformats.org/officeDocument/2006/relationships/image" Target="../media/image39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jpeg"/><Relationship Id="rId25" Type="http://schemas.openxmlformats.org/officeDocument/2006/relationships/image" Target="../media/image43.png"/><Relationship Id="rId2" Type="http://schemas.openxmlformats.org/officeDocument/2006/relationships/image" Target="../media/image20.jpeg"/><Relationship Id="rId16" Type="http://schemas.openxmlformats.org/officeDocument/2006/relationships/image" Target="../media/image34.jpe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jpeg"/><Relationship Id="rId11" Type="http://schemas.openxmlformats.org/officeDocument/2006/relationships/image" Target="../media/image29.png"/><Relationship Id="rId24" Type="http://schemas.openxmlformats.org/officeDocument/2006/relationships/image" Target="../media/image42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23" Type="http://schemas.openxmlformats.org/officeDocument/2006/relationships/image" Target="../media/image41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jpeg"/><Relationship Id="rId22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ubtitle 3"/>
          <p:cNvSpPr>
            <a:spLocks noGrp="1"/>
          </p:cNvSpPr>
          <p:nvPr>
            <p:ph type="subTitle" idx="1"/>
          </p:nvPr>
        </p:nvSpPr>
        <p:spPr>
          <a:xfrm>
            <a:off x="230188" y="5524500"/>
            <a:ext cx="8659812" cy="803275"/>
          </a:xfrm>
        </p:spPr>
        <p:txBody>
          <a:bodyPr/>
          <a:lstStyle/>
          <a:p>
            <a:pPr eaLnBrk="1" hangingPunct="1"/>
            <a:endParaRPr>
              <a:solidFill>
                <a:srgbClr val="404040"/>
              </a:solidFill>
            </a:endParaRPr>
          </a:p>
          <a:p>
            <a:pPr eaLnBrk="1" hangingPunct="1"/>
            <a:r>
              <a:rPr sz="1800">
                <a:solidFill>
                  <a:srgbClr val="7F7F7F"/>
                </a:solidFill>
              </a:rPr>
              <a:t>Robert Baumgartner</a:t>
            </a:r>
          </a:p>
        </p:txBody>
      </p:sp>
      <p:sp>
        <p:nvSpPr>
          <p:cNvPr id="14338" name="Title 2"/>
          <p:cNvSpPr>
            <a:spLocks noGrp="1"/>
          </p:cNvSpPr>
          <p:nvPr>
            <p:ph type="title"/>
          </p:nvPr>
        </p:nvSpPr>
        <p:spPr>
          <a:xfrm>
            <a:off x="227013" y="4437063"/>
            <a:ext cx="8645525" cy="1143000"/>
          </a:xfrm>
        </p:spPr>
        <p:txBody>
          <a:bodyPr/>
          <a:lstStyle/>
          <a:p>
            <a:pPr eaLnBrk="1" hangingPunct="1"/>
            <a:r>
              <a:rPr smtClean="0"/>
              <a:t>QUICKVIEW 2012</a:t>
            </a:r>
            <a:br>
              <a:rPr smtClean="0"/>
            </a:br>
            <a:r>
              <a:rPr sz="2800" b="0" smtClean="0"/>
              <a:t>Enterprise network product portfolio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25615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OMNISWITCH 6450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OMNISWITCH 6450 – 24/48</a:t>
            </a:r>
            <a:br>
              <a:rPr smtClean="0"/>
            </a:br>
            <a:endParaRPr sz="2800"/>
          </a:p>
        </p:txBody>
      </p:sp>
      <p:grpSp>
        <p:nvGrpSpPr>
          <p:cNvPr id="25603" name="Group 15"/>
          <p:cNvGrpSpPr>
            <a:grpSpLocks/>
          </p:cNvGrpSpPr>
          <p:nvPr/>
        </p:nvGrpSpPr>
        <p:grpSpPr bwMode="auto">
          <a:xfrm>
            <a:off x="295275" y="1231900"/>
            <a:ext cx="5229225" cy="2400300"/>
            <a:chOff x="6118243" y="311150"/>
            <a:chExt cx="2720956" cy="2400319"/>
          </a:xfrm>
        </p:grpSpPr>
        <p:sp>
          <p:nvSpPr>
            <p:cNvPr id="25613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STACKABLE GIGABIT LAN SWITCH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791"/>
              <a:ext cx="2719304" cy="199867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24-port  and 48-port models with up to four 10GigE uplinks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Standard,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+ and fiber optic versions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Optional backup power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Soft upgrade form 1GigE to 10GigE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Basic L3 routing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Access Guardian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Metro Ethernet feature license</a:t>
              </a:r>
            </a:p>
          </p:txBody>
        </p:sp>
      </p:grpSp>
      <p:grpSp>
        <p:nvGrpSpPr>
          <p:cNvPr id="25604" name="Group 15"/>
          <p:cNvGrpSpPr>
            <a:grpSpLocks/>
          </p:cNvGrpSpPr>
          <p:nvPr/>
        </p:nvGrpSpPr>
        <p:grpSpPr bwMode="auto">
          <a:xfrm>
            <a:off x="298450" y="3732213"/>
            <a:ext cx="5226050" cy="1195387"/>
            <a:chOff x="6118243" y="311150"/>
            <a:chExt cx="2720956" cy="1196586"/>
          </a:xfrm>
        </p:grpSpPr>
        <p:sp>
          <p:nvSpPr>
            <p:cNvPr id="2561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Access switch in converged network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CPE for managed Ethernet services</a:t>
              </a:r>
            </a:p>
          </p:txBody>
        </p:sp>
      </p:grpSp>
      <p:pic>
        <p:nvPicPr>
          <p:cNvPr id="25605" name="Picture 24" descr="OS6450-48-r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0700" y="3168650"/>
            <a:ext cx="3340100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25" descr="OS6450-24-rt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00700" y="1846263"/>
            <a:ext cx="34290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26" descr="OS6450-24FRNT.tif"/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37238" y="5024438"/>
            <a:ext cx="2862262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08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2560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Stackable up to 8 units of any kind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Unique software upgrade for 10Gigabit Ethernet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2663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OMNISWITCH 6450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OMNISWITCH 6450 – 10</a:t>
            </a:r>
            <a:br>
              <a:rPr smtClean="0"/>
            </a:br>
            <a:endParaRPr sz="2800"/>
          </a:p>
        </p:txBody>
      </p:sp>
      <p:grpSp>
        <p:nvGrpSpPr>
          <p:cNvPr id="26627" name="Group 15"/>
          <p:cNvGrpSpPr>
            <a:grpSpLocks/>
          </p:cNvGrpSpPr>
          <p:nvPr/>
        </p:nvGrpSpPr>
        <p:grpSpPr bwMode="auto">
          <a:xfrm>
            <a:off x="295275" y="1231900"/>
            <a:ext cx="5229225" cy="2400300"/>
            <a:chOff x="6118243" y="311150"/>
            <a:chExt cx="2720956" cy="2400319"/>
          </a:xfrm>
        </p:grpSpPr>
        <p:sp>
          <p:nvSpPr>
            <p:cNvPr id="26637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FAST ETHERNET AND  GIGABIT LAN SWITCH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791"/>
              <a:ext cx="2719304" cy="199867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10 port  models with up to four 1GigE uplinks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Standard and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+ versions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Soft upgrade from Fast Ethernet to 1GigE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Basic L3 routing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Access Guardian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Metro Ethernet feature license</a:t>
              </a:r>
            </a:p>
          </p:txBody>
        </p:sp>
      </p:grpSp>
      <p:grpSp>
        <p:nvGrpSpPr>
          <p:cNvPr id="26628" name="Group 15"/>
          <p:cNvGrpSpPr>
            <a:grpSpLocks/>
          </p:cNvGrpSpPr>
          <p:nvPr/>
        </p:nvGrpSpPr>
        <p:grpSpPr bwMode="auto">
          <a:xfrm>
            <a:off x="298450" y="3732213"/>
            <a:ext cx="5226050" cy="1195387"/>
            <a:chOff x="6118243" y="311150"/>
            <a:chExt cx="2720956" cy="1196586"/>
          </a:xfrm>
        </p:grpSpPr>
        <p:sp>
          <p:nvSpPr>
            <p:cNvPr id="26635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Classroom, library and small business switch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Access switch in converged networks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CPE for managed Ethernet services</a:t>
              </a:r>
            </a:p>
          </p:txBody>
        </p:sp>
      </p:grpSp>
      <p:grpSp>
        <p:nvGrpSpPr>
          <p:cNvPr id="26629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26633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Fanless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device even for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+, means no noise</a:t>
              </a:r>
            </a:p>
          </p:txBody>
        </p:sp>
      </p:grpSp>
      <p:pic>
        <p:nvPicPr>
          <p:cNvPr id="26630" name="Picture 17" descr="OS6450 P10-rt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75313" y="1755775"/>
            <a:ext cx="3240087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8" descr="OS6450-10-P10-P10L-back.png"/>
          <p:cNvPicPr>
            <a:picLocks noChangeAspect="1"/>
          </p:cNvPicPr>
          <p:nvPr/>
        </p:nvPicPr>
        <p:blipFill>
          <a:blip r:embed="rId3"/>
          <a:srcRect l="8498" t="21068" r="8737" b="21977"/>
          <a:stretch>
            <a:fillRect/>
          </a:stretch>
        </p:blipFill>
        <p:spPr bwMode="auto">
          <a:xfrm>
            <a:off x="5830888" y="3414713"/>
            <a:ext cx="2957512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1" descr="C:\Documents and Settings\bpurvis\My Documents\1.Product Info\OmniSwitch-6250G\Collateral\Pictures\C10 Pics\OS6450 10-P10 BRACKETS rt_026.t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27713" y="4595813"/>
            <a:ext cx="2960687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27663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OMNISWITCH 6250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OMNISWITCH 6250</a:t>
            </a:r>
            <a:br>
              <a:rPr smtClean="0"/>
            </a:br>
            <a:endParaRPr sz="2800"/>
          </a:p>
        </p:txBody>
      </p:sp>
      <p:grpSp>
        <p:nvGrpSpPr>
          <p:cNvPr id="27651" name="Group 15"/>
          <p:cNvGrpSpPr>
            <a:grpSpLocks/>
          </p:cNvGrpSpPr>
          <p:nvPr/>
        </p:nvGrpSpPr>
        <p:grpSpPr bwMode="auto">
          <a:xfrm>
            <a:off x="295275" y="1231900"/>
            <a:ext cx="5229225" cy="2400300"/>
            <a:chOff x="6118243" y="311150"/>
            <a:chExt cx="2720956" cy="2400319"/>
          </a:xfrm>
        </p:grpSpPr>
        <p:sp>
          <p:nvSpPr>
            <p:cNvPr id="2766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STACKABLE FAST ETHERNET LAN SWITCH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791"/>
              <a:ext cx="2719304" cy="199867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8-port and 24-port models with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GigE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uplinks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Standard and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versions, optional backup power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Basic L3 routing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Access Guardian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Metro Ethernet features in M-models </a:t>
              </a:r>
            </a:p>
          </p:txBody>
        </p:sp>
      </p:grpSp>
      <p:grpSp>
        <p:nvGrpSpPr>
          <p:cNvPr id="27652" name="Group 15"/>
          <p:cNvGrpSpPr>
            <a:grpSpLocks/>
          </p:cNvGrpSpPr>
          <p:nvPr/>
        </p:nvGrpSpPr>
        <p:grpSpPr bwMode="auto">
          <a:xfrm>
            <a:off x="298450" y="3732213"/>
            <a:ext cx="5226050" cy="1195387"/>
            <a:chOff x="6118243" y="311150"/>
            <a:chExt cx="2720956" cy="1196586"/>
          </a:xfrm>
        </p:grpSpPr>
        <p:sp>
          <p:nvSpPr>
            <p:cNvPr id="2765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Access switch in converged networks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CPE for managed Ethernet services</a:t>
              </a:r>
            </a:p>
          </p:txBody>
        </p:sp>
      </p:grpSp>
      <p:grpSp>
        <p:nvGrpSpPr>
          <p:cNvPr id="27653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27657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2765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0975" y="2049463"/>
            <a:ext cx="2162175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2638" y="3262313"/>
            <a:ext cx="2044700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0975" y="4160838"/>
            <a:ext cx="21621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28685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OMNIACCESS WLAN 6000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OMNIACCESS WLAN 6000</a:t>
            </a:r>
            <a:br>
              <a:rPr smtClean="0"/>
            </a:br>
            <a:endParaRPr sz="2800"/>
          </a:p>
        </p:txBody>
      </p:sp>
      <p:grpSp>
        <p:nvGrpSpPr>
          <p:cNvPr id="28675" name="Group 15"/>
          <p:cNvGrpSpPr>
            <a:grpSpLocks/>
          </p:cNvGrpSpPr>
          <p:nvPr/>
        </p:nvGrpSpPr>
        <p:grpSpPr bwMode="auto">
          <a:xfrm>
            <a:off x="295275" y="1231900"/>
            <a:ext cx="5229225" cy="2400300"/>
            <a:chOff x="6118243" y="311150"/>
            <a:chExt cx="2720956" cy="2400319"/>
          </a:xfrm>
        </p:grpSpPr>
        <p:sp>
          <p:nvSpPr>
            <p:cNvPr id="28683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CHASSIS BASED WLAN SWITCH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791"/>
              <a:ext cx="2719304" cy="199867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4 -slot model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GigE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and 10GigE network ports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Controls 1,000s of wireless access points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Redundant power and control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Integrated firewall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Integrated management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Voice over WLAN support (SIP and NOE)</a:t>
              </a:r>
            </a:p>
          </p:txBody>
        </p:sp>
      </p:grpSp>
      <p:grpSp>
        <p:nvGrpSpPr>
          <p:cNvPr id="28676" name="Group 15"/>
          <p:cNvGrpSpPr>
            <a:grpSpLocks/>
          </p:cNvGrpSpPr>
          <p:nvPr/>
        </p:nvGrpSpPr>
        <p:grpSpPr bwMode="auto">
          <a:xfrm>
            <a:off x="298450" y="3732213"/>
            <a:ext cx="5226050" cy="1195387"/>
            <a:chOff x="6118243" y="311150"/>
            <a:chExt cx="2720956" cy="1196586"/>
          </a:xfrm>
        </p:grpSpPr>
        <p:sp>
          <p:nvSpPr>
            <p:cNvPr id="2868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Large enterprises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Large campuses</a:t>
              </a:r>
            </a:p>
          </p:txBody>
        </p:sp>
      </p:grpSp>
      <p:grpSp>
        <p:nvGrpSpPr>
          <p:cNvPr id="28677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2867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28678" name="Picture 99" descr="OA6000_wht_CTR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8175" y="1851025"/>
            <a:ext cx="3103563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2971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OMNIACCESS WLAN 6000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OMNIACCESS WLAN 4000</a:t>
            </a:r>
            <a:br>
              <a:rPr smtClean="0"/>
            </a:br>
            <a:endParaRPr sz="2800"/>
          </a:p>
        </p:txBody>
      </p:sp>
      <p:grpSp>
        <p:nvGrpSpPr>
          <p:cNvPr id="29699" name="Group 15"/>
          <p:cNvGrpSpPr>
            <a:grpSpLocks/>
          </p:cNvGrpSpPr>
          <p:nvPr/>
        </p:nvGrpSpPr>
        <p:grpSpPr bwMode="auto">
          <a:xfrm>
            <a:off x="295275" y="1231900"/>
            <a:ext cx="5229225" cy="2400300"/>
            <a:chOff x="6118243" y="311150"/>
            <a:chExt cx="2720956" cy="2400319"/>
          </a:xfrm>
        </p:grpSpPr>
        <p:sp>
          <p:nvSpPr>
            <p:cNvPr id="2970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STANDALONE WLAN SWITCH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791"/>
              <a:ext cx="2719304" cy="199867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Various models control from 8 to 128 wireless access points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Redundant control by grouping switches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Integrated firewall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Integrated management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Voice over WLAN support (SIP and NOE)</a:t>
              </a:r>
            </a:p>
          </p:txBody>
        </p:sp>
      </p:grpSp>
      <p:grpSp>
        <p:nvGrpSpPr>
          <p:cNvPr id="29700" name="Group 15"/>
          <p:cNvGrpSpPr>
            <a:grpSpLocks/>
          </p:cNvGrpSpPr>
          <p:nvPr/>
        </p:nvGrpSpPr>
        <p:grpSpPr bwMode="auto">
          <a:xfrm>
            <a:off x="298450" y="3732213"/>
            <a:ext cx="5226050" cy="1195387"/>
            <a:chOff x="6118243" y="311150"/>
            <a:chExt cx="2720956" cy="1196586"/>
          </a:xfrm>
        </p:grpSpPr>
        <p:sp>
          <p:nvSpPr>
            <p:cNvPr id="29707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Medium sized enterprises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Schools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Branch offices</a:t>
              </a:r>
            </a:p>
          </p:txBody>
        </p:sp>
      </p:grpSp>
      <p:grpSp>
        <p:nvGrpSpPr>
          <p:cNvPr id="29701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29705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29702" name="Picture 103" descr="OA4306GW_F_600x34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5838" y="3316288"/>
            <a:ext cx="2074862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98" descr="OA4302_wht_CTR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07113" y="2227263"/>
            <a:ext cx="2524125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102" descr="OA4306_F_600x18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1163" y="2906713"/>
            <a:ext cx="2073275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30734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ACCESS POINTS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sz="3300" smtClean="0"/>
              <a:t>OMNIACCESS WLAN</a:t>
            </a:r>
            <a:r>
              <a:rPr smtClean="0"/>
              <a:t/>
            </a:r>
            <a:br>
              <a:rPr smtClean="0"/>
            </a:br>
            <a:r>
              <a:rPr sz="3100" b="0" smtClean="0"/>
              <a:t>Indoor, dual radio Access Points</a:t>
            </a:r>
            <a:r>
              <a:rPr smtClean="0"/>
              <a:t/>
            </a:r>
            <a:br>
              <a:rPr smtClean="0"/>
            </a:br>
            <a:endParaRPr sz="2800"/>
          </a:p>
        </p:txBody>
      </p:sp>
      <p:grpSp>
        <p:nvGrpSpPr>
          <p:cNvPr id="30723" name="Group 15"/>
          <p:cNvGrpSpPr>
            <a:grpSpLocks/>
          </p:cNvGrpSpPr>
          <p:nvPr/>
        </p:nvGrpSpPr>
        <p:grpSpPr bwMode="auto">
          <a:xfrm>
            <a:off x="295275" y="1231900"/>
            <a:ext cx="5229225" cy="2284413"/>
            <a:chOff x="6118243" y="311150"/>
            <a:chExt cx="2720956" cy="2283598"/>
          </a:xfrm>
        </p:grpSpPr>
        <p:sp>
          <p:nvSpPr>
            <p:cNvPr id="30732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INDOOR, DUAL RADIO  ACCESS POINTS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645"/>
              <a:ext cx="2719304" cy="188210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IEEE 802.11n (including 802.11a, b/g)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Concurrent support for 2.4 GHz and 5 GHz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Managed by wireless LAN switch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Adaptive Radio Management (ARM)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Integrated wireless security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Integrated spectrum analyzer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Models with internal and external antennas</a:t>
              </a:r>
            </a:p>
          </p:txBody>
        </p:sp>
      </p:grpSp>
      <p:grpSp>
        <p:nvGrpSpPr>
          <p:cNvPr id="30724" name="Group 15"/>
          <p:cNvGrpSpPr>
            <a:grpSpLocks/>
          </p:cNvGrpSpPr>
          <p:nvPr/>
        </p:nvGrpSpPr>
        <p:grpSpPr bwMode="auto">
          <a:xfrm>
            <a:off x="298450" y="3541713"/>
            <a:ext cx="5226050" cy="1436687"/>
            <a:chOff x="6118243" y="311150"/>
            <a:chExt cx="2720956" cy="1437968"/>
          </a:xfrm>
        </p:grpSpPr>
        <p:sp>
          <p:nvSpPr>
            <p:cNvPr id="30730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45"/>
              <a:ext cx="2719303" cy="103597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AP 105 high client density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AP120/121 low client density, above ceiling mount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AP 124/125 high client density clients, above ceiling mount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AP 134/135 maximum client density , highest bandwidth</a:t>
              </a:r>
            </a:p>
          </p:txBody>
        </p:sp>
      </p:grpSp>
      <p:grpSp>
        <p:nvGrpSpPr>
          <p:cNvPr id="30725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30728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30726" name="Picture 2" descr="AP125"/>
          <p:cNvPicPr>
            <a:picLocks noChangeAspect="1" noChangeArrowheads="1"/>
          </p:cNvPicPr>
          <p:nvPr/>
        </p:nvPicPr>
        <p:blipFill>
          <a:blip r:embed="rId2"/>
          <a:srcRect t="19720" b="3575"/>
          <a:stretch>
            <a:fillRect/>
          </a:stretch>
        </p:blipFill>
        <p:spPr bwMode="auto">
          <a:xfrm>
            <a:off x="6578600" y="3421063"/>
            <a:ext cx="18923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2" descr="http://www.govgroup.com/images_products/2224016_big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02325" y="1531938"/>
            <a:ext cx="1984375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31758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ACCESS POINTS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sz="3300" smtClean="0"/>
              <a:t>OMNIACCESS WLAN</a:t>
            </a:r>
            <a:r>
              <a:rPr smtClean="0"/>
              <a:t/>
            </a:r>
            <a:br>
              <a:rPr smtClean="0"/>
            </a:br>
            <a:r>
              <a:rPr sz="3100" b="0" smtClean="0"/>
              <a:t>Indoor, single radio Access Points</a:t>
            </a:r>
            <a:r>
              <a:rPr smtClean="0"/>
              <a:t/>
            </a:r>
            <a:br>
              <a:rPr smtClean="0"/>
            </a:br>
            <a:endParaRPr sz="2800"/>
          </a:p>
        </p:txBody>
      </p:sp>
      <p:grpSp>
        <p:nvGrpSpPr>
          <p:cNvPr id="31747" name="Group 15"/>
          <p:cNvGrpSpPr>
            <a:grpSpLocks/>
          </p:cNvGrpSpPr>
          <p:nvPr/>
        </p:nvGrpSpPr>
        <p:grpSpPr bwMode="auto">
          <a:xfrm>
            <a:off x="295275" y="1231900"/>
            <a:ext cx="5229225" cy="2590800"/>
            <a:chOff x="6118243" y="311150"/>
            <a:chExt cx="2720956" cy="2590882"/>
          </a:xfrm>
        </p:grpSpPr>
        <p:sp>
          <p:nvSpPr>
            <p:cNvPr id="31756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INDOOR, SINGLE RADIO  ACCESS POINTS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801"/>
              <a:ext cx="2719304" cy="218923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IEEE 802.11n (including 802.11a, b/g)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Managed by wireless LAN switch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Adaptive Radio Management (ARM)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Integrated wireless security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Integrated spectrum analyzer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Models with internal and external antennas</a:t>
              </a:r>
            </a:p>
          </p:txBody>
        </p:sp>
      </p:grpSp>
      <p:grpSp>
        <p:nvGrpSpPr>
          <p:cNvPr id="31748" name="Group 15"/>
          <p:cNvGrpSpPr>
            <a:grpSpLocks/>
          </p:cNvGrpSpPr>
          <p:nvPr/>
        </p:nvGrpSpPr>
        <p:grpSpPr bwMode="auto">
          <a:xfrm>
            <a:off x="298450" y="3871913"/>
            <a:ext cx="5226050" cy="1081087"/>
            <a:chOff x="6118243" y="311150"/>
            <a:chExt cx="2720956" cy="1082247"/>
          </a:xfrm>
        </p:grpSpPr>
        <p:sp>
          <p:nvSpPr>
            <p:cNvPr id="31754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218"/>
              <a:ext cx="2719303" cy="68017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AP 92/93 low client density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AP 68 low client density, limited range</a:t>
              </a:r>
            </a:p>
          </p:txBody>
        </p:sp>
      </p:grpSp>
      <p:grpSp>
        <p:nvGrpSpPr>
          <p:cNvPr id="31749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31752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31750" name="Picture 90" descr="scap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73750" y="1976438"/>
            <a:ext cx="29400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2" descr="http://www.arubanetworks.com/i/company/press/AP-6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2213" y="3871913"/>
            <a:ext cx="1757362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32782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ACCESS POINTS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sz="3300" smtClean="0"/>
              <a:t>OMNIACCESS WLAN</a:t>
            </a:r>
            <a:r>
              <a:rPr smtClean="0"/>
              <a:t/>
            </a:r>
            <a:br>
              <a:rPr smtClean="0"/>
            </a:br>
            <a:r>
              <a:rPr sz="3100" b="0" smtClean="0"/>
              <a:t>Remote Access Points</a:t>
            </a:r>
            <a:r>
              <a:rPr smtClean="0"/>
              <a:t/>
            </a:r>
            <a:br>
              <a:rPr smtClean="0"/>
            </a:br>
            <a:endParaRPr sz="2800"/>
          </a:p>
        </p:txBody>
      </p:sp>
      <p:grpSp>
        <p:nvGrpSpPr>
          <p:cNvPr id="32771" name="Group 15"/>
          <p:cNvGrpSpPr>
            <a:grpSpLocks/>
          </p:cNvGrpSpPr>
          <p:nvPr/>
        </p:nvGrpSpPr>
        <p:grpSpPr bwMode="auto">
          <a:xfrm>
            <a:off x="295275" y="1231900"/>
            <a:ext cx="5229225" cy="2309813"/>
            <a:chOff x="6118243" y="311150"/>
            <a:chExt cx="2720956" cy="2309007"/>
          </a:xfrm>
        </p:grpSpPr>
        <p:sp>
          <p:nvSpPr>
            <p:cNvPr id="32780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REMOTE ACCESS POINTS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648"/>
              <a:ext cx="2719304" cy="19075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IEEE 802.11n or 802.11a,b/g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Support for 2.4 GHz or  5 GHz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Managed by wireless LAN switch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Access control and encryption to central resources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Models with radio and/or Ethernet ports for local connectivity</a:t>
              </a:r>
            </a:p>
          </p:txBody>
        </p:sp>
      </p:grpSp>
      <p:grpSp>
        <p:nvGrpSpPr>
          <p:cNvPr id="32772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32778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Actually any Access Point can act as a Remote Access Point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RAPs are feature optimized only</a:t>
              </a:r>
            </a:p>
          </p:txBody>
        </p:sp>
      </p:grpSp>
      <p:grpSp>
        <p:nvGrpSpPr>
          <p:cNvPr id="32773" name="Group 15"/>
          <p:cNvGrpSpPr>
            <a:grpSpLocks/>
          </p:cNvGrpSpPr>
          <p:nvPr/>
        </p:nvGrpSpPr>
        <p:grpSpPr bwMode="auto">
          <a:xfrm>
            <a:off x="298450" y="3694113"/>
            <a:ext cx="5226050" cy="1195387"/>
            <a:chOff x="6118243" y="311150"/>
            <a:chExt cx="2720956" cy="1196586"/>
          </a:xfrm>
        </p:grpSpPr>
        <p:sp>
          <p:nvSpPr>
            <p:cNvPr id="32776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Embedded VPN connection over Internet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Home worker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Small branch offices</a:t>
              </a:r>
            </a:p>
          </p:txBody>
        </p:sp>
      </p:grpSp>
      <p:pic>
        <p:nvPicPr>
          <p:cNvPr id="32774" name="Picture 377" descr="OA-RAP2wg-horiz-lft-port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86525" y="1955800"/>
            <a:ext cx="1908175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378" descr="OA-RAP5-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0525" y="3744913"/>
            <a:ext cx="1450975" cy="181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33806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ACCESS POINTS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sz="3300" smtClean="0"/>
              <a:t>OMNIACCESS WLAN</a:t>
            </a:r>
            <a:r>
              <a:rPr smtClean="0"/>
              <a:t/>
            </a:r>
            <a:br>
              <a:rPr smtClean="0"/>
            </a:br>
            <a:r>
              <a:rPr sz="3100" b="0" smtClean="0"/>
              <a:t>Instant Access Points</a:t>
            </a:r>
            <a:r>
              <a:rPr smtClean="0"/>
              <a:t/>
            </a:r>
            <a:br>
              <a:rPr smtClean="0"/>
            </a:br>
            <a:endParaRPr sz="2800"/>
          </a:p>
        </p:txBody>
      </p:sp>
      <p:grpSp>
        <p:nvGrpSpPr>
          <p:cNvPr id="33795" name="Group 15"/>
          <p:cNvGrpSpPr>
            <a:grpSpLocks/>
          </p:cNvGrpSpPr>
          <p:nvPr/>
        </p:nvGrpSpPr>
        <p:grpSpPr bwMode="auto">
          <a:xfrm>
            <a:off x="295275" y="1231900"/>
            <a:ext cx="5229225" cy="2309813"/>
            <a:chOff x="6118243" y="311150"/>
            <a:chExt cx="2720956" cy="2309007"/>
          </a:xfrm>
        </p:grpSpPr>
        <p:sp>
          <p:nvSpPr>
            <p:cNvPr id="33804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INSTANT ACCESS POINTS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648"/>
              <a:ext cx="2719304" cy="19075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IEEE 802.11n (including 802.11a, b/g)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Support for 2.4 GHz  and 5 GHz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No wireless LAN switch required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Adaptive Radio Management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Integrated wireless security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Integrated spectrum analyzer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Models with internal and external antennas</a:t>
              </a:r>
            </a:p>
          </p:txBody>
        </p:sp>
      </p:grpSp>
      <p:grpSp>
        <p:nvGrpSpPr>
          <p:cNvPr id="33796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33802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Up to 16 IAPs can operate without central controller</a:t>
              </a:r>
            </a:p>
          </p:txBody>
        </p:sp>
      </p:grpSp>
      <p:grpSp>
        <p:nvGrpSpPr>
          <p:cNvPr id="33797" name="Group 15"/>
          <p:cNvGrpSpPr>
            <a:grpSpLocks/>
          </p:cNvGrpSpPr>
          <p:nvPr/>
        </p:nvGrpSpPr>
        <p:grpSpPr bwMode="auto">
          <a:xfrm>
            <a:off x="298450" y="3694113"/>
            <a:ext cx="5226050" cy="1195387"/>
            <a:chOff x="6118243" y="311150"/>
            <a:chExt cx="2720956" cy="1196586"/>
          </a:xfrm>
        </p:grpSpPr>
        <p:sp>
          <p:nvSpPr>
            <p:cNvPr id="33800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IAP 92/93 low client density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IAP 105 high client density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IAP 134/135 maximum client density , highest bandwidth</a:t>
              </a:r>
            </a:p>
          </p:txBody>
        </p:sp>
      </p:grpSp>
      <p:pic>
        <p:nvPicPr>
          <p:cNvPr id="33798" name="Picture 2" descr="AP125"/>
          <p:cNvPicPr>
            <a:picLocks noChangeAspect="1" noChangeArrowheads="1"/>
          </p:cNvPicPr>
          <p:nvPr/>
        </p:nvPicPr>
        <p:blipFill>
          <a:blip r:embed="rId2"/>
          <a:srcRect t="19720" b="3575"/>
          <a:stretch>
            <a:fillRect/>
          </a:stretch>
        </p:blipFill>
        <p:spPr bwMode="auto">
          <a:xfrm>
            <a:off x="6197600" y="1633538"/>
            <a:ext cx="18923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90" descr="scapa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7600" y="3871913"/>
            <a:ext cx="2262188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3482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ACCESS POINTS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sz="3300" smtClean="0"/>
              <a:t>OMNIACCESS WLAN</a:t>
            </a:r>
            <a:r>
              <a:rPr smtClean="0"/>
              <a:t/>
            </a:r>
            <a:br>
              <a:rPr smtClean="0"/>
            </a:br>
            <a:r>
              <a:rPr sz="3100" b="0" smtClean="0"/>
              <a:t>Outdoor Access Points</a:t>
            </a:r>
            <a:r>
              <a:rPr smtClean="0"/>
              <a:t/>
            </a:r>
            <a:br>
              <a:rPr smtClean="0"/>
            </a:br>
            <a:endParaRPr sz="2800"/>
          </a:p>
        </p:txBody>
      </p:sp>
      <p:grpSp>
        <p:nvGrpSpPr>
          <p:cNvPr id="34819" name="Group 15"/>
          <p:cNvGrpSpPr>
            <a:grpSpLocks/>
          </p:cNvGrpSpPr>
          <p:nvPr/>
        </p:nvGrpSpPr>
        <p:grpSpPr bwMode="auto">
          <a:xfrm>
            <a:off x="295275" y="1231900"/>
            <a:ext cx="5229225" cy="2309813"/>
            <a:chOff x="6118243" y="311150"/>
            <a:chExt cx="2720956" cy="2309007"/>
          </a:xfrm>
        </p:grpSpPr>
        <p:sp>
          <p:nvSpPr>
            <p:cNvPr id="34827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OUTDOOR ACCESS POINTS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648"/>
              <a:ext cx="2719304" cy="19075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IEEE 802.11n (including 802.11a, b/g)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Support for 2.4 GHz  and 5 GHz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Adaptive Radio Management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Integrated wireless security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Integrated spectrum analyzer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Models with internal and external antennas</a:t>
              </a:r>
            </a:p>
          </p:txBody>
        </p:sp>
      </p:grpSp>
      <p:grpSp>
        <p:nvGrpSpPr>
          <p:cNvPr id="34820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34825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4821" name="Group 15"/>
          <p:cNvGrpSpPr>
            <a:grpSpLocks/>
          </p:cNvGrpSpPr>
          <p:nvPr/>
        </p:nvGrpSpPr>
        <p:grpSpPr bwMode="auto">
          <a:xfrm>
            <a:off x="298450" y="3694113"/>
            <a:ext cx="5226050" cy="1195387"/>
            <a:chOff x="6118243" y="311150"/>
            <a:chExt cx="2720956" cy="1196586"/>
          </a:xfrm>
        </p:grpSpPr>
        <p:sp>
          <p:nvSpPr>
            <p:cNvPr id="34823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AP175AC, RJ45 and external PSU connection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AP175POE, RJ45 with IEEE 802.2at Power over Ethernet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AP175</a:t>
              </a:r>
            </a:p>
          </p:txBody>
        </p:sp>
      </p:grpSp>
      <p:pic>
        <p:nvPicPr>
          <p:cNvPr id="34822" name="Picture 2" descr="http://www.merittelekom.com/upload/users%20guide/AP7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76900" y="1835150"/>
            <a:ext cx="3170238" cy="371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34"/>
          <p:cNvSpPr/>
          <p:nvPr/>
        </p:nvSpPr>
        <p:spPr>
          <a:xfrm>
            <a:off x="889000" y="1000125"/>
            <a:ext cx="7361238" cy="4699000"/>
          </a:xfrm>
          <a:prstGeom prst="ellipse">
            <a:avLst/>
          </a:prstGeom>
          <a:noFill/>
          <a:ln w="25400">
            <a:solidFill>
              <a:schemeClr val="bg1">
                <a:lumMod val="50000"/>
                <a:alpha val="67000"/>
              </a:schemeClr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" name="Picture 10" descr="budda2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72697" y="3136150"/>
            <a:ext cx="1798606" cy="1893826"/>
          </a:xfrm>
          <a:prstGeom prst="rect">
            <a:avLst/>
          </a:prstGeom>
          <a:effectLst>
            <a:reflection stA="21000" endPos="75000" dir="5400000" sy="-100000" algn="bl" rotWithShape="0"/>
          </a:effectLst>
        </p:spPr>
      </p:pic>
      <p:pic>
        <p:nvPicPr>
          <p:cNvPr id="15363" name="Picture 18" descr="videophone_icons_only.eps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3750" y="3662363"/>
            <a:ext cx="20193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0" descr="alcatel_phon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63650" y="4011613"/>
            <a:ext cx="1169988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1" descr="iphone_w_icons_only.eps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07188" y="3563938"/>
            <a:ext cx="1892300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2" descr="BB_phone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89763" y="4033838"/>
            <a:ext cx="493712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23" descr="iphone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05688" y="3954463"/>
            <a:ext cx="482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26" descr="ipad_w_icons_only.eps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70650" y="1154113"/>
            <a:ext cx="1930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27" descr="ipad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94475" y="1443038"/>
            <a:ext cx="1449388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30" descr="laptop__w_icons_only.eps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440113" y="303213"/>
            <a:ext cx="2540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35" descr="video_w_icons_only.eps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2450" y="931863"/>
            <a:ext cx="24511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36" descr="vid_confrence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25525" y="1374775"/>
            <a:ext cx="17145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itle 2"/>
          <p:cNvSpPr txBox="1">
            <a:spLocks/>
          </p:cNvSpPr>
          <p:nvPr/>
        </p:nvSpPr>
        <p:spPr bwMode="auto">
          <a:xfrm>
            <a:off x="2411413" y="2116138"/>
            <a:ext cx="432117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ts val="3000"/>
              </a:lnSpc>
            </a:pPr>
            <a:r>
              <a:rPr lang="en-US" sz="3200" b="1">
                <a:solidFill>
                  <a:srgbClr val="7030A0"/>
                </a:solidFill>
                <a:latin typeface="Tahoma" pitchFamily="34" charset="0"/>
              </a:rPr>
              <a:t>Change the CONVERSATION</a:t>
            </a:r>
          </a:p>
        </p:txBody>
      </p:sp>
      <p:sp>
        <p:nvSpPr>
          <p:cNvPr id="34" name="Title 2"/>
          <p:cNvSpPr txBox="1">
            <a:spLocks/>
          </p:cNvSpPr>
          <p:nvPr/>
        </p:nvSpPr>
        <p:spPr bwMode="auto">
          <a:xfrm>
            <a:off x="2771775" y="5551488"/>
            <a:ext cx="3819525" cy="657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ts val="3000"/>
              </a:lnSpc>
            </a:pPr>
            <a:r>
              <a:rPr lang="en-US" sz="3200" b="1">
                <a:latin typeface="Tahoma" pitchFamily="34" charset="0"/>
              </a:rPr>
              <a:t>Application Fluent Networks</a:t>
            </a:r>
            <a:endParaRPr lang="en-US" sz="3200">
              <a:latin typeface="Tahoma" pitchFamily="34" charset="0"/>
            </a:endParaRPr>
          </a:p>
        </p:txBody>
      </p:sp>
      <p:pic>
        <p:nvPicPr>
          <p:cNvPr id="15375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100138" y="1458913"/>
            <a:ext cx="1538287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6" name="Group 19"/>
          <p:cNvGrpSpPr>
            <a:grpSpLocks/>
          </p:cNvGrpSpPr>
          <p:nvPr/>
        </p:nvGrpSpPr>
        <p:grpSpPr bwMode="auto">
          <a:xfrm>
            <a:off x="3916363" y="768350"/>
            <a:ext cx="1385887" cy="1325563"/>
            <a:chOff x="3931920" y="975360"/>
            <a:chExt cx="1386840" cy="1325880"/>
          </a:xfrm>
        </p:grpSpPr>
        <p:sp>
          <p:nvSpPr>
            <p:cNvPr id="32" name="Rectangle 31"/>
            <p:cNvSpPr/>
            <p:nvPr/>
          </p:nvSpPr>
          <p:spPr>
            <a:xfrm>
              <a:off x="3947806" y="975360"/>
              <a:ext cx="1202563" cy="1325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931920" y="2026536"/>
              <a:ext cx="1386840" cy="1063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39" name="Picture 10" descr="Facebook"/>
          <p:cNvPicPr preferRelativeResize="0"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gray">
          <a:xfrm>
            <a:off x="3965575" y="1474788"/>
            <a:ext cx="1108075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 rotWithShape="1">
          <a:blip r:embed="rId16"/>
          <a:srcRect l="7998" t="-1" r="9699" b="6039"/>
          <a:stretch/>
        </p:blipFill>
        <p:spPr bwMode="auto">
          <a:xfrm>
            <a:off x="3857625" y="819150"/>
            <a:ext cx="4953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379" name="Picture 2" descr="http://thenextweb.com/socialmedia/files/2010/07/youtube_logo.pn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368800" y="819150"/>
            <a:ext cx="1017588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80" name="Rectangle 7"/>
          <p:cNvSpPr>
            <a:spLocks noChangeArrowheads="1"/>
          </p:cNvSpPr>
          <p:nvPr/>
        </p:nvSpPr>
        <p:spPr bwMode="auto">
          <a:xfrm>
            <a:off x="1370013" y="6562725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</a:pPr>
            <a:r>
              <a:rPr lang="en-US" sz="60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  <a:t>COPYRIGHT © 2011 ALCATEL-LUCENT ENTERPRISE.  ALL RIGHTS RESERVED. </a:t>
            </a:r>
            <a:br>
              <a:rPr lang="en-US" sz="600">
                <a:solidFill>
                  <a:srgbClr val="7F7F7F"/>
                </a:solidFill>
                <a:latin typeface="Tahoma" pitchFamily="34" charset="0"/>
                <a:cs typeface="Tahoma" pitchFamily="34" charset="0"/>
              </a:rPr>
            </a:br>
            <a:endParaRPr lang="en-US" sz="600">
              <a:solidFill>
                <a:srgbClr val="7F7F7F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3" grpId="0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35856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7750 SERVICE ROUTER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7750 SERVICE ROUTER</a:t>
            </a:r>
            <a:r>
              <a:rPr sz="3300" smtClean="0"/>
              <a:t/>
            </a:r>
            <a:br>
              <a:rPr sz="3300" smtClean="0"/>
            </a:br>
            <a:endParaRPr sz="2800"/>
          </a:p>
        </p:txBody>
      </p:sp>
      <p:grpSp>
        <p:nvGrpSpPr>
          <p:cNvPr id="35843" name="Group 15"/>
          <p:cNvGrpSpPr>
            <a:grpSpLocks/>
          </p:cNvGrpSpPr>
          <p:nvPr/>
        </p:nvGrpSpPr>
        <p:grpSpPr bwMode="auto">
          <a:xfrm>
            <a:off x="295275" y="1231900"/>
            <a:ext cx="5229225" cy="2309813"/>
            <a:chOff x="6118243" y="311150"/>
            <a:chExt cx="2720956" cy="2309007"/>
          </a:xfrm>
        </p:grpSpPr>
        <p:sp>
          <p:nvSpPr>
            <p:cNvPr id="35854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CHASSIS BASED MPLS ROUTER 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648"/>
              <a:ext cx="2719304" cy="19075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7-slot and  12-slot MDA models 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4-slot  and 12-slot CMA models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Line cards up to 100GigE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Line cards with SDH-interfaces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Line cards with classical WAN interfaces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MPLS, VPLS, VPRN, VLL, PBB , hierarchical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QoS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5844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35852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5845" name="Group 15"/>
          <p:cNvGrpSpPr>
            <a:grpSpLocks/>
          </p:cNvGrpSpPr>
          <p:nvPr/>
        </p:nvGrpSpPr>
        <p:grpSpPr bwMode="auto">
          <a:xfrm>
            <a:off x="298450" y="3694113"/>
            <a:ext cx="5226050" cy="1195387"/>
            <a:chOff x="6118243" y="311150"/>
            <a:chExt cx="2720956" cy="1196586"/>
          </a:xfrm>
        </p:grpSpPr>
        <p:sp>
          <p:nvSpPr>
            <p:cNvPr id="35850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Private WAN for large enterprise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Data center interconnect</a:t>
              </a:r>
            </a:p>
          </p:txBody>
        </p:sp>
      </p:grpSp>
      <p:pic>
        <p:nvPicPr>
          <p:cNvPr id="28" name="Picture 2" descr="http://usmovs005.ad3.ad.alcatel.com/docushare/dsweb/Get/Document-5159/7750%20SR%20Chassis%20SR-12%20front%20low-res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76900" y="1796270"/>
            <a:ext cx="1803219" cy="174464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0119" y="2456596"/>
            <a:ext cx="1306761" cy="981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31" name="Picture 6" descr="http://usmovs005.ad3.ad.alcatel.com/docushare/dsweb/Get/Document-5182/7750%20SR%20Chassis%20SR-c12%20front%20low-res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43106" y="4424154"/>
            <a:ext cx="1394681" cy="65179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32" name="Picture 31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2193" y="4690803"/>
            <a:ext cx="1394681" cy="39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36880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7450 ESS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7450 ETHERNET SERVICE SWITCH</a:t>
            </a:r>
            <a:r>
              <a:rPr sz="3300" smtClean="0"/>
              <a:t/>
            </a:r>
            <a:br>
              <a:rPr sz="3300" smtClean="0"/>
            </a:br>
            <a:endParaRPr sz="2800"/>
          </a:p>
        </p:txBody>
      </p:sp>
      <p:grpSp>
        <p:nvGrpSpPr>
          <p:cNvPr id="36867" name="Group 15"/>
          <p:cNvGrpSpPr>
            <a:grpSpLocks/>
          </p:cNvGrpSpPr>
          <p:nvPr/>
        </p:nvGrpSpPr>
        <p:grpSpPr bwMode="auto">
          <a:xfrm>
            <a:off x="295275" y="1231900"/>
            <a:ext cx="5229225" cy="2309813"/>
            <a:chOff x="6118243" y="311150"/>
            <a:chExt cx="2720956" cy="2309007"/>
          </a:xfrm>
        </p:grpSpPr>
        <p:sp>
          <p:nvSpPr>
            <p:cNvPr id="36878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CHASSIS BASED MPLS SWITCH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648"/>
              <a:ext cx="2719304" cy="19075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6868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36876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6869" name="Group 15"/>
          <p:cNvGrpSpPr>
            <a:grpSpLocks/>
          </p:cNvGrpSpPr>
          <p:nvPr/>
        </p:nvGrpSpPr>
        <p:grpSpPr bwMode="auto">
          <a:xfrm>
            <a:off x="295275" y="3694113"/>
            <a:ext cx="5229225" cy="1181100"/>
            <a:chOff x="6116655" y="311150"/>
            <a:chExt cx="2722544" cy="1182292"/>
          </a:xfrm>
        </p:grpSpPr>
        <p:sp>
          <p:nvSpPr>
            <p:cNvPr id="36874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16655" y="698891"/>
              <a:ext cx="2719238" cy="7945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Private WAN for large enterprise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Data center interconnect</a:t>
              </a:r>
            </a:p>
          </p:txBody>
        </p:sp>
      </p:grpSp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04558" y="1734524"/>
            <a:ext cx="1198474" cy="1579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1737" y="2328429"/>
            <a:ext cx="1158997" cy="94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98342" y="4545382"/>
            <a:ext cx="1198474" cy="97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18268" y="3658150"/>
            <a:ext cx="1198474" cy="1924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3790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7210-M  SAS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7210-M SERVICE ACCESS SWICTH</a:t>
            </a:r>
            <a:br>
              <a:rPr smtClean="0"/>
            </a:br>
            <a:endParaRPr/>
          </a:p>
        </p:txBody>
      </p:sp>
      <p:grpSp>
        <p:nvGrpSpPr>
          <p:cNvPr id="37891" name="Group 15"/>
          <p:cNvGrpSpPr>
            <a:grpSpLocks/>
          </p:cNvGrpSpPr>
          <p:nvPr/>
        </p:nvGrpSpPr>
        <p:grpSpPr bwMode="auto">
          <a:xfrm>
            <a:off x="295275" y="1231900"/>
            <a:ext cx="5229225" cy="2309813"/>
            <a:chOff x="6118243" y="311150"/>
            <a:chExt cx="2720956" cy="2309007"/>
          </a:xfrm>
        </p:grpSpPr>
        <p:sp>
          <p:nvSpPr>
            <p:cNvPr id="3789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STANDALONE MPLS SWITCH/ROUTER 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648"/>
              <a:ext cx="2719304" cy="19075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Models with up to 24 port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GigE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and 2 port 10GigE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Expansion slot for 4-port T1/E1 CES or 2-port 10GigE  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MPLS, VPLS, VPRN, VLL, PBB, CES, hierarchical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QoS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7892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37897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7893" name="Group 15"/>
          <p:cNvGrpSpPr>
            <a:grpSpLocks/>
          </p:cNvGrpSpPr>
          <p:nvPr/>
        </p:nvGrpSpPr>
        <p:grpSpPr bwMode="auto">
          <a:xfrm>
            <a:off x="295275" y="3694113"/>
            <a:ext cx="5229225" cy="1193800"/>
            <a:chOff x="6116655" y="311150"/>
            <a:chExt cx="2722544" cy="1194996"/>
          </a:xfrm>
        </p:grpSpPr>
        <p:sp>
          <p:nvSpPr>
            <p:cNvPr id="37895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16655" y="711601"/>
              <a:ext cx="2719238" cy="79454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Private WAN for large enterprise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MPLS network extension to smaller offices and hub sites</a:t>
              </a:r>
            </a:p>
          </p:txBody>
        </p:sp>
      </p:grpSp>
      <p:pic>
        <p:nvPicPr>
          <p:cNvPr id="15" name="Picture 11" descr="C:\Documents and Settings\rhoekman\Desktop\7210_SAS_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826034" y="3391495"/>
            <a:ext cx="2872490" cy="603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5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38927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7705 SAR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7705 SERVICE AGGREGATION ROUTER</a:t>
            </a:r>
            <a:br>
              <a:rPr smtClean="0"/>
            </a:br>
            <a:endParaRPr/>
          </a:p>
        </p:txBody>
      </p:sp>
      <p:grpSp>
        <p:nvGrpSpPr>
          <p:cNvPr id="38915" name="Group 15"/>
          <p:cNvGrpSpPr>
            <a:grpSpLocks/>
          </p:cNvGrpSpPr>
          <p:nvPr/>
        </p:nvGrpSpPr>
        <p:grpSpPr bwMode="auto">
          <a:xfrm>
            <a:off x="295275" y="1231900"/>
            <a:ext cx="5229225" cy="2309813"/>
            <a:chOff x="6118243" y="311150"/>
            <a:chExt cx="2720956" cy="2309007"/>
          </a:xfrm>
        </p:grpSpPr>
        <p:sp>
          <p:nvSpPr>
            <p:cNvPr id="38925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STANDALONE / CHASSIS BASED ROUTER 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648"/>
              <a:ext cx="2719304" cy="19075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Fixed, 1-module, 8-slot, and 18-slot models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Line cards up to 10GigE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Line cards with T1/E1 and SDH/SONET interfaces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Line cards with legacy voice and data interfaces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Line cards for CWDM OADM 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MPLS, VPLS, VPRN,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pseudowires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hierarchical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QoS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8916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38923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8917" name="Group 15"/>
          <p:cNvGrpSpPr>
            <a:grpSpLocks/>
          </p:cNvGrpSpPr>
          <p:nvPr/>
        </p:nvGrpSpPr>
        <p:grpSpPr bwMode="auto">
          <a:xfrm>
            <a:off x="295275" y="3694113"/>
            <a:ext cx="5229225" cy="1193800"/>
            <a:chOff x="6116655" y="311150"/>
            <a:chExt cx="2722544" cy="1194996"/>
          </a:xfrm>
        </p:grpSpPr>
        <p:sp>
          <p:nvSpPr>
            <p:cNvPr id="3892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16655" y="711601"/>
              <a:ext cx="2719238" cy="79454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Private WAN for large enterprise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Legacy and TDM services over IP/Ethernet WAN</a:t>
              </a:r>
            </a:p>
          </p:txBody>
        </p:sp>
      </p:grpSp>
      <p:pic>
        <p:nvPicPr>
          <p:cNvPr id="38918" name="Picture 20" descr="7705_SAR-18_CHASSIS_top_f.jpg"/>
          <p:cNvPicPr>
            <a:picLocks noChangeAspect="1"/>
          </p:cNvPicPr>
          <p:nvPr/>
        </p:nvPicPr>
        <p:blipFill>
          <a:blip r:embed="rId2"/>
          <a:srcRect l="3000" t="5171" r="6000" b="6206"/>
          <a:stretch>
            <a:fillRect/>
          </a:stretch>
        </p:blipFill>
        <p:spPr bwMode="auto">
          <a:xfrm>
            <a:off x="6007100" y="1712913"/>
            <a:ext cx="2527300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21" descr="7705_SAR_f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38838" y="4411663"/>
            <a:ext cx="265906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Picture 22" descr="7705_SAR-M_WITH_MODULE_f_lr.jpg"/>
          <p:cNvPicPr>
            <a:picLocks noChangeAspect="1"/>
          </p:cNvPicPr>
          <p:nvPr/>
        </p:nvPicPr>
        <p:blipFill>
          <a:blip r:embed="rId4"/>
          <a:srcRect l="5000" t="20409" r="3999" b="27211"/>
          <a:stretch>
            <a:fillRect/>
          </a:stretch>
        </p:blipFill>
        <p:spPr bwMode="auto">
          <a:xfrm>
            <a:off x="5938838" y="5446713"/>
            <a:ext cx="2659062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3995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OMNIVISTA 2500 NMS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OMNIVISTA 2500 NMS</a:t>
            </a:r>
            <a:br>
              <a:rPr smtClean="0"/>
            </a:br>
            <a:endParaRPr/>
          </a:p>
        </p:txBody>
      </p:sp>
      <p:grpSp>
        <p:nvGrpSpPr>
          <p:cNvPr id="39939" name="Group 15"/>
          <p:cNvGrpSpPr>
            <a:grpSpLocks/>
          </p:cNvGrpSpPr>
          <p:nvPr/>
        </p:nvGrpSpPr>
        <p:grpSpPr bwMode="auto">
          <a:xfrm>
            <a:off x="295275" y="1231900"/>
            <a:ext cx="5229225" cy="2309813"/>
            <a:chOff x="6118243" y="311150"/>
            <a:chExt cx="2720956" cy="2309007"/>
          </a:xfrm>
        </p:grpSpPr>
        <p:sp>
          <p:nvSpPr>
            <p:cNvPr id="3994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NETWORK MANAGEMENT SYSTEM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648"/>
              <a:ext cx="2719304" cy="19075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Comprehensive network management system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Configure, monitor and troubleshoot networks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Network-wide bulk configuration and  firmware management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OneTouch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administration for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QoS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and NAC- policies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Simplified  management for role based user network profiles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Automated  quarantine management for improved security</a:t>
              </a:r>
            </a:p>
          </p:txBody>
        </p:sp>
      </p:grpSp>
      <p:grpSp>
        <p:nvGrpSpPr>
          <p:cNvPr id="39940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39947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Runs in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VMWare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64 bit high performance version</a:t>
              </a:r>
            </a:p>
          </p:txBody>
        </p:sp>
      </p:grpSp>
      <p:grpSp>
        <p:nvGrpSpPr>
          <p:cNvPr id="39941" name="Group 15"/>
          <p:cNvGrpSpPr>
            <a:grpSpLocks/>
          </p:cNvGrpSpPr>
          <p:nvPr/>
        </p:nvGrpSpPr>
        <p:grpSpPr bwMode="auto">
          <a:xfrm>
            <a:off x="295275" y="3694113"/>
            <a:ext cx="5229225" cy="1181100"/>
            <a:chOff x="6116655" y="311150"/>
            <a:chExt cx="2722544" cy="1182292"/>
          </a:xfrm>
        </p:grpSpPr>
        <p:sp>
          <p:nvSpPr>
            <p:cNvPr id="39945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16655" y="698891"/>
              <a:ext cx="2719238" cy="7945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Private LAN management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Extended 3</a:t>
              </a:r>
              <a:r>
                <a:rPr lang="en-US" sz="1400" baseline="30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party element management</a:t>
              </a:r>
            </a:p>
          </p:txBody>
        </p:sp>
      </p:grpSp>
      <p:grpSp>
        <p:nvGrpSpPr>
          <p:cNvPr id="39942" name="Group 24"/>
          <p:cNvGrpSpPr>
            <a:grpSpLocks/>
          </p:cNvGrpSpPr>
          <p:nvPr/>
        </p:nvGrpSpPr>
        <p:grpSpPr bwMode="auto">
          <a:xfrm>
            <a:off x="5664200" y="2155825"/>
            <a:ext cx="3103563" cy="3098800"/>
            <a:chOff x="5663819" y="2155114"/>
            <a:chExt cx="3104057" cy="3099489"/>
          </a:xfrm>
        </p:grpSpPr>
        <p:pic>
          <p:nvPicPr>
            <p:cNvPr id="39943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63819" y="2155114"/>
              <a:ext cx="3104057" cy="3099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44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52127" y="2443338"/>
              <a:ext cx="2454894" cy="1814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40975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OMNIVISTA 2500 NMS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OMNIVISTA 2500 VMM</a:t>
            </a:r>
            <a:br>
              <a:rPr smtClean="0"/>
            </a:br>
            <a:endParaRPr/>
          </a:p>
        </p:txBody>
      </p:sp>
      <p:grpSp>
        <p:nvGrpSpPr>
          <p:cNvPr id="40963" name="Group 15"/>
          <p:cNvGrpSpPr>
            <a:grpSpLocks/>
          </p:cNvGrpSpPr>
          <p:nvPr/>
        </p:nvGrpSpPr>
        <p:grpSpPr bwMode="auto">
          <a:xfrm>
            <a:off x="295275" y="1231900"/>
            <a:ext cx="5229225" cy="2309813"/>
            <a:chOff x="6118243" y="311150"/>
            <a:chExt cx="2720956" cy="2309007"/>
          </a:xfrm>
        </p:grpSpPr>
        <p:sp>
          <p:nvSpPr>
            <p:cNvPr id="40973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VIRTUAL MACHINE MANAGER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648"/>
              <a:ext cx="2719304" cy="19075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Optional module for OmniVista 2500 NMS focusing on data center operations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Provision  data center infrastructure  to assist virtual machines deployment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Enable automated moves for virtual machines in the data center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Track virtual machine location and monitor their connections with physical network infrastructure from a single pane of view </a:t>
              </a:r>
            </a:p>
          </p:txBody>
        </p:sp>
      </p:grpSp>
      <p:grpSp>
        <p:nvGrpSpPr>
          <p:cNvPr id="40964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4097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Approved by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VMWare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0965" name="Group 15"/>
          <p:cNvGrpSpPr>
            <a:grpSpLocks/>
          </p:cNvGrpSpPr>
          <p:nvPr/>
        </p:nvGrpSpPr>
        <p:grpSpPr bwMode="auto">
          <a:xfrm>
            <a:off x="295275" y="3694113"/>
            <a:ext cx="5229225" cy="1206500"/>
            <a:chOff x="6116655" y="311150"/>
            <a:chExt cx="2722544" cy="1207701"/>
          </a:xfrm>
        </p:grpSpPr>
        <p:sp>
          <p:nvSpPr>
            <p:cNvPr id="4096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16655" y="724311"/>
              <a:ext cx="2719238" cy="79454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Data center network and virtual machine management</a:t>
              </a:r>
            </a:p>
          </p:txBody>
        </p:sp>
      </p:grpSp>
      <p:grpSp>
        <p:nvGrpSpPr>
          <p:cNvPr id="40966" name="Group 24"/>
          <p:cNvGrpSpPr>
            <a:grpSpLocks/>
          </p:cNvGrpSpPr>
          <p:nvPr/>
        </p:nvGrpSpPr>
        <p:grpSpPr bwMode="auto">
          <a:xfrm>
            <a:off x="5664200" y="2155825"/>
            <a:ext cx="3103563" cy="3098800"/>
            <a:chOff x="5663819" y="2155114"/>
            <a:chExt cx="3104057" cy="3099489"/>
          </a:xfrm>
        </p:grpSpPr>
        <p:pic>
          <p:nvPicPr>
            <p:cNvPr id="40967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63819" y="2155114"/>
              <a:ext cx="3104057" cy="3099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68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52127" y="2443338"/>
              <a:ext cx="2454894" cy="1814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4199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OMNIVISTA 2500 NMS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OMNIVISTA 3600 AM</a:t>
            </a:r>
            <a:br>
              <a:rPr smtClean="0"/>
            </a:br>
            <a:endParaRPr/>
          </a:p>
        </p:txBody>
      </p:sp>
      <p:grpSp>
        <p:nvGrpSpPr>
          <p:cNvPr id="41987" name="Group 15"/>
          <p:cNvGrpSpPr>
            <a:grpSpLocks/>
          </p:cNvGrpSpPr>
          <p:nvPr/>
        </p:nvGrpSpPr>
        <p:grpSpPr bwMode="auto">
          <a:xfrm>
            <a:off x="295275" y="1231900"/>
            <a:ext cx="5229225" cy="2309813"/>
            <a:chOff x="6118243" y="311150"/>
            <a:chExt cx="2720956" cy="2309007"/>
          </a:xfrm>
        </p:grpSpPr>
        <p:sp>
          <p:nvSpPr>
            <p:cNvPr id="41997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AIR MANAGER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648"/>
              <a:ext cx="2719304" cy="19075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Wireless network management system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Centralized visibility and control over wireless networks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Real-time user and device monitoring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Centralized configuration 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User, session and device monitoring 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Real-time location tracking information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RF planning with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VisualRF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module</a:t>
              </a:r>
            </a:p>
          </p:txBody>
        </p:sp>
      </p:grpSp>
      <p:grpSp>
        <p:nvGrpSpPr>
          <p:cNvPr id="41988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41995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1989" name="Group 15"/>
          <p:cNvGrpSpPr>
            <a:grpSpLocks/>
          </p:cNvGrpSpPr>
          <p:nvPr/>
        </p:nvGrpSpPr>
        <p:grpSpPr bwMode="auto">
          <a:xfrm>
            <a:off x="295275" y="3694113"/>
            <a:ext cx="5229225" cy="1193800"/>
            <a:chOff x="6116655" y="311150"/>
            <a:chExt cx="2722544" cy="1194996"/>
          </a:xfrm>
        </p:grpSpPr>
        <p:sp>
          <p:nvSpPr>
            <p:cNvPr id="41993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16655" y="711601"/>
              <a:ext cx="2719238" cy="79454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OmniAccess WLAN management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en-US" sz="1400" baseline="30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party WLAN management integration</a:t>
              </a:r>
            </a:p>
          </p:txBody>
        </p:sp>
      </p:grpSp>
      <p:grpSp>
        <p:nvGrpSpPr>
          <p:cNvPr id="41990" name="Group 46"/>
          <p:cNvGrpSpPr>
            <a:grpSpLocks/>
          </p:cNvGrpSpPr>
          <p:nvPr/>
        </p:nvGrpSpPr>
        <p:grpSpPr bwMode="auto">
          <a:xfrm>
            <a:off x="5702300" y="2239963"/>
            <a:ext cx="3225800" cy="3095625"/>
            <a:chOff x="5663819" y="2139120"/>
            <a:chExt cx="3104057" cy="2857501"/>
          </a:xfrm>
        </p:grpSpPr>
        <p:pic>
          <p:nvPicPr>
            <p:cNvPr id="41991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63819" y="2139120"/>
              <a:ext cx="3104057" cy="2857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992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81179" y="2437994"/>
              <a:ext cx="2435072" cy="1615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09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43023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OMNIVISTA 2500 NMS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5620 SAM</a:t>
            </a:r>
            <a:br>
              <a:rPr smtClean="0"/>
            </a:br>
            <a:endParaRPr/>
          </a:p>
        </p:txBody>
      </p:sp>
      <p:grpSp>
        <p:nvGrpSpPr>
          <p:cNvPr id="43011" name="Group 15"/>
          <p:cNvGrpSpPr>
            <a:grpSpLocks/>
          </p:cNvGrpSpPr>
          <p:nvPr/>
        </p:nvGrpSpPr>
        <p:grpSpPr bwMode="auto">
          <a:xfrm>
            <a:off x="295275" y="1231900"/>
            <a:ext cx="5229225" cy="2309813"/>
            <a:chOff x="6118243" y="311150"/>
            <a:chExt cx="2720956" cy="2309007"/>
          </a:xfrm>
        </p:grpSpPr>
        <p:sp>
          <p:nvSpPr>
            <p:cNvPr id="4302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SERVICE AWARE MANAGER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648"/>
              <a:ext cx="2719304" cy="19075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Element, network, and service management system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Visualization of physical, MPLS, service topology and status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Accelerated and reliable provisioning 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Comprehensive monitoring, troubleshooting and root cause analysis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Performance management and SLA assurance capabilities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Integration with 5650 Control Plane Assurance Manager (CPAM)</a:t>
              </a:r>
            </a:p>
          </p:txBody>
        </p:sp>
      </p:grpSp>
      <p:grpSp>
        <p:nvGrpSpPr>
          <p:cNvPr id="43012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4301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3013" name="Group 15"/>
          <p:cNvGrpSpPr>
            <a:grpSpLocks/>
          </p:cNvGrpSpPr>
          <p:nvPr/>
        </p:nvGrpSpPr>
        <p:grpSpPr bwMode="auto">
          <a:xfrm>
            <a:off x="295275" y="3694113"/>
            <a:ext cx="5229225" cy="1193800"/>
            <a:chOff x="6116655" y="311150"/>
            <a:chExt cx="2722544" cy="1194996"/>
          </a:xfrm>
        </p:grpSpPr>
        <p:sp>
          <p:nvSpPr>
            <p:cNvPr id="43017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16655" y="711601"/>
              <a:ext cx="2719238" cy="79454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Private WAN management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Private WAN extension management</a:t>
              </a:r>
            </a:p>
          </p:txBody>
        </p:sp>
      </p:grpSp>
      <p:grpSp>
        <p:nvGrpSpPr>
          <p:cNvPr id="43014" name="Group 17"/>
          <p:cNvGrpSpPr>
            <a:grpSpLocks/>
          </p:cNvGrpSpPr>
          <p:nvPr/>
        </p:nvGrpSpPr>
        <p:grpSpPr bwMode="auto">
          <a:xfrm>
            <a:off x="5664200" y="2155825"/>
            <a:ext cx="3103563" cy="3098800"/>
            <a:chOff x="5663819" y="2155114"/>
            <a:chExt cx="3104057" cy="3099489"/>
          </a:xfrm>
        </p:grpSpPr>
        <p:pic>
          <p:nvPicPr>
            <p:cNvPr id="43015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63819" y="2155114"/>
              <a:ext cx="3104057" cy="3099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1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54904" y="2454517"/>
              <a:ext cx="2534004" cy="1858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3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44043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VITALSUITE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VITALSUITE</a:t>
            </a:r>
            <a:r>
              <a:rPr sz="2800" smtClean="0"/>
              <a:t/>
            </a:r>
            <a:br>
              <a:rPr sz="2800" smtClean="0"/>
            </a:br>
            <a:endParaRPr sz="2800"/>
          </a:p>
        </p:txBody>
      </p:sp>
      <p:grpSp>
        <p:nvGrpSpPr>
          <p:cNvPr id="44035" name="Group 15"/>
          <p:cNvGrpSpPr>
            <a:grpSpLocks/>
          </p:cNvGrpSpPr>
          <p:nvPr/>
        </p:nvGrpSpPr>
        <p:grpSpPr bwMode="auto">
          <a:xfrm>
            <a:off x="295275" y="1231900"/>
            <a:ext cx="5229225" cy="3365500"/>
            <a:chOff x="6118243" y="311150"/>
            <a:chExt cx="2720956" cy="3365846"/>
          </a:xfrm>
        </p:grpSpPr>
        <p:sp>
          <p:nvSpPr>
            <p:cNvPr id="4404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VITALSUITE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829"/>
              <a:ext cx="2719304" cy="296416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Web2.0 dynamic GUI interface with simple to use workflow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Network and applications performance management system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Multivendor, multi-tenant and multi-technology with IPv4/IPv6 support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Monitors end-user applications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Monitors network infrastructure services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Monitors telephony systems and contact centers and virtualization environments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Centralized view with advanced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thresholding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Extensive reporting capabilities</a:t>
              </a:r>
            </a:p>
          </p:txBody>
        </p:sp>
      </p:grpSp>
      <p:grpSp>
        <p:nvGrpSpPr>
          <p:cNvPr id="44036" name="Group 15"/>
          <p:cNvGrpSpPr>
            <a:grpSpLocks/>
          </p:cNvGrpSpPr>
          <p:nvPr/>
        </p:nvGrpSpPr>
        <p:grpSpPr bwMode="auto">
          <a:xfrm>
            <a:off x="298450" y="4786313"/>
            <a:ext cx="5226050" cy="1195387"/>
            <a:chOff x="6118243" y="311150"/>
            <a:chExt cx="2720956" cy="1196586"/>
          </a:xfrm>
        </p:grpSpPr>
        <p:sp>
          <p:nvSpPr>
            <p:cNvPr id="4403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Application SLA management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Network SLA management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Telephony quality management</a:t>
              </a:r>
            </a:p>
          </p:txBody>
        </p:sp>
      </p:grpSp>
      <p:pic>
        <p:nvPicPr>
          <p:cNvPr id="4403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7213" y="2114550"/>
            <a:ext cx="3173412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9950" y="2351088"/>
            <a:ext cx="2500313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45070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VITALQIP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VITALQIP</a:t>
            </a:r>
            <a:br>
              <a:rPr smtClean="0"/>
            </a:br>
            <a:endParaRPr sz="2800"/>
          </a:p>
        </p:txBody>
      </p:sp>
      <p:grpSp>
        <p:nvGrpSpPr>
          <p:cNvPr id="45059" name="Group 15"/>
          <p:cNvGrpSpPr>
            <a:grpSpLocks/>
          </p:cNvGrpSpPr>
          <p:nvPr/>
        </p:nvGrpSpPr>
        <p:grpSpPr bwMode="auto">
          <a:xfrm>
            <a:off x="295275" y="1231900"/>
            <a:ext cx="5229225" cy="2400300"/>
            <a:chOff x="6118243" y="311150"/>
            <a:chExt cx="2720956" cy="2400319"/>
          </a:xfrm>
        </p:grpSpPr>
        <p:sp>
          <p:nvSpPr>
            <p:cNvPr id="45068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DNS, DHCP &amp; ENUM MANGEMENT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791"/>
              <a:ext cx="2719304" cy="199867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Scales to 100,000s of managed addresses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Comprehensive BIND syntax check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ENUM functionality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Automated configuration of multivendor DNS/DHCP managers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Integrates with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CyberGatekeeper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Software and purpose-built appliance versions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Software appliance for virtual environment version</a:t>
              </a:r>
            </a:p>
          </p:txBody>
        </p:sp>
      </p:grpSp>
      <p:grpSp>
        <p:nvGrpSpPr>
          <p:cNvPr id="45060" name="Group 15"/>
          <p:cNvGrpSpPr>
            <a:grpSpLocks/>
          </p:cNvGrpSpPr>
          <p:nvPr/>
        </p:nvGrpSpPr>
        <p:grpSpPr bwMode="auto">
          <a:xfrm>
            <a:off x="298450" y="3732213"/>
            <a:ext cx="5226050" cy="1195387"/>
            <a:chOff x="6118243" y="311150"/>
            <a:chExt cx="2720956" cy="1196586"/>
          </a:xfrm>
        </p:grpSpPr>
        <p:sp>
          <p:nvSpPr>
            <p:cNvPr id="45066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Xyz</a:t>
              </a:r>
            </a:p>
          </p:txBody>
        </p:sp>
      </p:grpSp>
      <p:grpSp>
        <p:nvGrpSpPr>
          <p:cNvPr id="45061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45064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Xyz</a:t>
              </a:r>
            </a:p>
          </p:txBody>
        </p:sp>
      </p:grpSp>
      <p:pic>
        <p:nvPicPr>
          <p:cNvPr id="4506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64200" y="2463800"/>
            <a:ext cx="3103563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3" descr="http://www.futureware.co.kr/fw/main/sol/img/vital_ipm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30900" y="2746375"/>
            <a:ext cx="25019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31"/>
          <p:cNvSpPr/>
          <p:nvPr/>
        </p:nvSpPr>
        <p:spPr bwMode="auto">
          <a:xfrm>
            <a:off x="982663" y="909638"/>
            <a:ext cx="7534275" cy="5205412"/>
          </a:xfrm>
          <a:prstGeom prst="ellipse">
            <a:avLst/>
          </a:prstGeom>
          <a:noFill/>
          <a:ln w="63500" cap="rnd" cmpd="sng" algn="ctr">
            <a:solidFill>
              <a:srgbClr val="FFFFFF">
                <a:lumMod val="75000"/>
              </a:srgbClr>
            </a:solidFill>
            <a:prstDash val="sysDot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kern="0">
              <a:solidFill>
                <a:srgbClr val="FFFFFF"/>
              </a:solidFill>
              <a:latin typeface="+mj-lt"/>
              <a:cs typeface="Arial" pitchFamily="34" charset="0"/>
            </a:endParaRP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3050" y="153988"/>
            <a:ext cx="7326313" cy="1143000"/>
          </a:xfrm>
        </p:spPr>
        <p:txBody>
          <a:bodyPr anchor="t"/>
          <a:lstStyle/>
          <a:p>
            <a:pPr eaLnBrk="1" hangingPunct="1"/>
            <a:r>
              <a:rPr smtClean="0"/>
              <a:t>APPLICATION FLUENT NETWORKS</a:t>
            </a:r>
            <a:r>
              <a:rPr sz="2400" smtClean="0"/>
              <a:t/>
            </a:r>
            <a:br>
              <a:rPr sz="2400" smtClean="0"/>
            </a:br>
            <a:r>
              <a:rPr sz="2400" b="0" smtClean="0"/>
              <a:t>A UNIQUE VISION</a:t>
            </a:r>
          </a:p>
        </p:txBody>
      </p:sp>
      <p:sp>
        <p:nvSpPr>
          <p:cNvPr id="25" name="TextBox 59"/>
          <p:cNvSpPr txBox="1">
            <a:spLocks noChangeArrowheads="1"/>
          </p:cNvSpPr>
          <p:nvPr/>
        </p:nvSpPr>
        <p:spPr bwMode="auto">
          <a:xfrm>
            <a:off x="3040063" y="1493838"/>
            <a:ext cx="394811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en-US" sz="2000" b="1" kern="0" dirty="0">
                <a:solidFill>
                  <a:schemeClr val="accent1"/>
                </a:solidFill>
                <a:latin typeface="+mj-lt"/>
                <a:cs typeface="+mn-cs"/>
              </a:rPr>
              <a:t> </a:t>
            </a:r>
            <a:r>
              <a:rPr lang="en-US" sz="2000" b="1" kern="0" dirty="0">
                <a:solidFill>
                  <a:srgbClr val="C00000"/>
                </a:solidFill>
                <a:latin typeface="+mj-lt"/>
                <a:cs typeface="+mn-cs"/>
              </a:rPr>
              <a:t>RESILIENT ARCHITECTURE</a:t>
            </a:r>
          </a:p>
        </p:txBody>
      </p:sp>
      <p:sp>
        <p:nvSpPr>
          <p:cNvPr id="28" name="TextBox 61"/>
          <p:cNvSpPr txBox="1">
            <a:spLocks noChangeArrowheads="1"/>
          </p:cNvSpPr>
          <p:nvPr/>
        </p:nvSpPr>
        <p:spPr bwMode="auto">
          <a:xfrm>
            <a:off x="3135313" y="4425950"/>
            <a:ext cx="52244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5000"/>
              </a:spcBef>
              <a:buClr>
                <a:schemeClr val="accent5"/>
              </a:buClr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5"/>
                </a:solidFill>
                <a:latin typeface="+mj-lt"/>
                <a:ea typeface="Tahoma" charset="0"/>
                <a:cs typeface="Tahoma" charset="0"/>
              </a:rPr>
              <a:t> STREAMLINED OPERATIONS</a:t>
            </a:r>
            <a:r>
              <a:rPr lang="en-US" sz="2000" b="1" dirty="0">
                <a:solidFill>
                  <a:schemeClr val="bg2"/>
                </a:solidFill>
                <a:latin typeface="+mj-lt"/>
                <a:ea typeface="Tahoma" charset="0"/>
                <a:cs typeface="Tahoma" charset="0"/>
              </a:rPr>
              <a:t/>
            </a:r>
            <a:br>
              <a:rPr lang="en-US" sz="2000" b="1" dirty="0">
                <a:solidFill>
                  <a:schemeClr val="bg2"/>
                </a:solidFill>
                <a:latin typeface="+mj-lt"/>
                <a:ea typeface="Tahoma" charset="0"/>
                <a:cs typeface="Tahoma" charset="0"/>
              </a:rPr>
            </a:br>
            <a:endParaRPr lang="en-US" sz="2000" b="1" dirty="0">
              <a:solidFill>
                <a:schemeClr val="bg2"/>
              </a:solidFill>
              <a:latin typeface="+mj-lt"/>
              <a:ea typeface="Tahoma" charset="0"/>
              <a:cs typeface="Tahoma" charset="0"/>
            </a:endParaRPr>
          </a:p>
        </p:txBody>
      </p:sp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3203575" y="4940300"/>
            <a:ext cx="3306763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07988" lvl="1" indent="-238125">
              <a:spcAft>
                <a:spcPts val="300"/>
              </a:spcAft>
              <a:buClr>
                <a:srgbClr val="969696"/>
              </a:buClr>
              <a:buFont typeface="Wingdings" pitchFamily="2" charset="2"/>
              <a:buChar char="§"/>
              <a:tabLst>
                <a:tab pos="3946525" algn="l"/>
              </a:tabLst>
              <a:defRPr/>
            </a:pPr>
            <a:r>
              <a:rPr lang="en-US" sz="1200" dirty="0">
                <a:solidFill>
                  <a:srgbClr val="323232"/>
                </a:solidFill>
                <a:latin typeface="+mn-lt"/>
                <a:cs typeface="+mn-cs"/>
                <a:sym typeface="Trebuchet MS" pitchFamily="34" charset="0"/>
              </a:rPr>
              <a:t>LOW-TOUCH PROVISIONING</a:t>
            </a:r>
          </a:p>
          <a:p>
            <a:pPr marL="407988" lvl="1" indent="-238125">
              <a:buClr>
                <a:srgbClr val="969696"/>
              </a:buClr>
              <a:buFont typeface="Wingdings" pitchFamily="2" charset="2"/>
              <a:buChar char="§"/>
              <a:tabLst>
                <a:tab pos="3946525" algn="l"/>
              </a:tabLst>
              <a:defRPr/>
            </a:pPr>
            <a:r>
              <a:rPr lang="en-US" sz="1200" dirty="0">
                <a:solidFill>
                  <a:srgbClr val="323232"/>
                </a:solidFill>
                <a:latin typeface="+mn-lt"/>
                <a:cs typeface="+mn-cs"/>
                <a:sym typeface="Trebuchet MS" pitchFamily="34" charset="0"/>
              </a:rPr>
              <a:t>INTEGRATED SLA MONITORING</a:t>
            </a:r>
          </a:p>
        </p:txBody>
      </p:sp>
      <p:sp>
        <p:nvSpPr>
          <p:cNvPr id="30" name="TextBox 65"/>
          <p:cNvSpPr txBox="1">
            <a:spLocks noChangeArrowheads="1"/>
          </p:cNvSpPr>
          <p:nvPr/>
        </p:nvSpPr>
        <p:spPr bwMode="auto">
          <a:xfrm>
            <a:off x="5546725" y="2722563"/>
            <a:ext cx="364648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kern="0" dirty="0">
                <a:solidFill>
                  <a:schemeClr val="accent3"/>
                </a:solidFill>
                <a:latin typeface="+mj-lt"/>
                <a:cs typeface="Tahoma" pitchFamily="34" charset="0"/>
              </a:rPr>
              <a:t> AUTOMATIC CONTROL</a:t>
            </a:r>
            <a:endParaRPr lang="en-US" sz="2000" b="1" kern="0" dirty="0">
              <a:solidFill>
                <a:schemeClr val="bg2"/>
              </a:solidFill>
              <a:latin typeface="+mj-lt"/>
              <a:cs typeface="Tahoma" pitchFamily="34" charset="0"/>
            </a:endParaRPr>
          </a:p>
        </p:txBody>
      </p:sp>
      <p:sp>
        <p:nvSpPr>
          <p:cNvPr id="31" name="TextBox 66"/>
          <p:cNvSpPr txBox="1">
            <a:spLocks noChangeArrowheads="1"/>
          </p:cNvSpPr>
          <p:nvPr/>
        </p:nvSpPr>
        <p:spPr bwMode="auto">
          <a:xfrm>
            <a:off x="5611813" y="3227388"/>
            <a:ext cx="33623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07988" lvl="1" indent="-238125">
              <a:spcAft>
                <a:spcPts val="300"/>
              </a:spcAft>
              <a:buClr>
                <a:srgbClr val="969696"/>
              </a:buClr>
              <a:buFont typeface="Wingdings" pitchFamily="2" charset="2"/>
              <a:buChar char="§"/>
              <a:tabLst>
                <a:tab pos="3946525" algn="l"/>
              </a:tabLst>
              <a:defRPr/>
            </a:pPr>
            <a:r>
              <a:rPr lang="en-US" sz="1200" dirty="0">
                <a:solidFill>
                  <a:srgbClr val="323232"/>
                </a:solidFill>
                <a:latin typeface="+mn-lt"/>
                <a:cs typeface="+mn-cs"/>
                <a:sym typeface="Trebuchet MS" pitchFamily="34" charset="0"/>
              </a:rPr>
              <a:t>DYNAMIC PERFORMANCE TUNING</a:t>
            </a:r>
          </a:p>
          <a:p>
            <a:pPr marL="407988" lvl="1" indent="-238125">
              <a:spcAft>
                <a:spcPts val="600"/>
              </a:spcAft>
              <a:buClr>
                <a:srgbClr val="969696"/>
              </a:buClr>
              <a:buFont typeface="Wingdings" pitchFamily="2" charset="2"/>
              <a:buChar char="§"/>
              <a:tabLst>
                <a:tab pos="3946525" algn="l"/>
              </a:tabLst>
              <a:defRPr/>
            </a:pPr>
            <a:r>
              <a:rPr lang="en-US" sz="1200" dirty="0">
                <a:solidFill>
                  <a:srgbClr val="323232"/>
                </a:solidFill>
                <a:latin typeface="+mn-lt"/>
                <a:cs typeface="+mn-cs"/>
                <a:sym typeface="Trebuchet MS" pitchFamily="34" charset="0"/>
              </a:rPr>
              <a:t>QUALITY APPLICATION DELIVERY</a:t>
            </a:r>
          </a:p>
        </p:txBody>
      </p:sp>
      <p:grpSp>
        <p:nvGrpSpPr>
          <p:cNvPr id="17416" name="Group 30"/>
          <p:cNvGrpSpPr>
            <a:grpSpLocks/>
          </p:cNvGrpSpPr>
          <p:nvPr/>
        </p:nvGrpSpPr>
        <p:grpSpPr bwMode="auto">
          <a:xfrm>
            <a:off x="273050" y="1563688"/>
            <a:ext cx="3130550" cy="4678362"/>
            <a:chOff x="749301" y="1687981"/>
            <a:chExt cx="2022947" cy="3166984"/>
          </a:xfrm>
        </p:grpSpPr>
        <p:sp>
          <p:nvSpPr>
            <p:cNvPr id="39" name="Oval 31"/>
            <p:cNvSpPr/>
            <p:nvPr/>
          </p:nvSpPr>
          <p:spPr bwMode="auto">
            <a:xfrm>
              <a:off x="864195" y="2119989"/>
              <a:ext cx="760144" cy="702819"/>
            </a:xfrm>
            <a:prstGeom prst="ellipse">
              <a:avLst/>
            </a:prstGeom>
            <a:noFill/>
            <a:ln w="63500" cap="rnd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>
                <a:solidFill>
                  <a:srgbClr val="FFFFFF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17420" name="Oval 6"/>
            <p:cNvSpPr>
              <a:spLocks noChangeArrowheads="1"/>
            </p:cNvSpPr>
            <p:nvPr/>
          </p:nvSpPr>
          <p:spPr bwMode="auto">
            <a:xfrm>
              <a:off x="1238625" y="1687981"/>
              <a:ext cx="864779" cy="751178"/>
            </a:xfrm>
            <a:prstGeom prst="ellipse">
              <a:avLst/>
            </a:prstGeom>
            <a:solidFill>
              <a:srgbClr val="C00000"/>
            </a:solidFill>
            <a:ln w="25400" algn="ctr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r>
                <a:rPr lang="en-CA" sz="700">
                  <a:solidFill>
                    <a:srgbClr val="FFFFFF"/>
                  </a:solidFill>
                  <a:latin typeface="Tahoma" pitchFamily="34" charset="0"/>
                </a:rPr>
                <a:t>  ARCHITECTURE</a:t>
              </a:r>
            </a:p>
          </p:txBody>
        </p:sp>
        <p:sp>
          <p:nvSpPr>
            <p:cNvPr id="42" name="Oval 33"/>
            <p:cNvSpPr/>
            <p:nvPr/>
          </p:nvSpPr>
          <p:spPr bwMode="auto">
            <a:xfrm>
              <a:off x="955494" y="3635241"/>
              <a:ext cx="761170" cy="703893"/>
            </a:xfrm>
            <a:prstGeom prst="ellipse">
              <a:avLst/>
            </a:prstGeom>
            <a:noFill/>
            <a:ln w="63500" cap="rnd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>
                <a:solidFill>
                  <a:srgbClr val="FFFFFF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43" name="Oval 8"/>
            <p:cNvSpPr>
              <a:spLocks noChangeArrowheads="1"/>
            </p:cNvSpPr>
            <p:nvPr/>
          </p:nvSpPr>
          <p:spPr bwMode="auto">
            <a:xfrm>
              <a:off x="1391474" y="4079070"/>
              <a:ext cx="857598" cy="775895"/>
            </a:xfrm>
            <a:prstGeom prst="ellipse">
              <a:avLst/>
            </a:prstGeom>
            <a:solidFill>
              <a:schemeClr val="accent5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r>
                <a:rPr lang="en-CA" sz="800">
                  <a:solidFill>
                    <a:srgbClr val="FFFFFF"/>
                  </a:solidFill>
                  <a:latin typeface="Tahoma" pitchFamily="34" charset="0"/>
                </a:rPr>
                <a:t>   OPERATIONS</a:t>
              </a:r>
            </a:p>
          </p:txBody>
        </p:sp>
        <p:sp>
          <p:nvSpPr>
            <p:cNvPr id="44" name="Oval 11"/>
            <p:cNvSpPr/>
            <p:nvPr/>
          </p:nvSpPr>
          <p:spPr bwMode="auto">
            <a:xfrm>
              <a:off x="1666398" y="2828181"/>
              <a:ext cx="761170" cy="702819"/>
            </a:xfrm>
            <a:prstGeom prst="ellipse">
              <a:avLst/>
            </a:prstGeom>
            <a:noFill/>
            <a:ln w="63500" cap="rnd" cmpd="sng" algn="ctr">
              <a:solidFill>
                <a:srgbClr val="FFFFFF">
                  <a:lumMod val="75000"/>
                </a:srgbClr>
              </a:solidFill>
              <a:prstDash val="sysDot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>
                <a:solidFill>
                  <a:srgbClr val="FFFFFF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2065448" y="2711045"/>
              <a:ext cx="706800" cy="746879"/>
            </a:xfrm>
            <a:prstGeom prst="ellipse">
              <a:avLst/>
            </a:prstGeom>
            <a:solidFill>
              <a:schemeClr val="accent3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r>
                <a:rPr lang="en-CA" sz="800">
                  <a:solidFill>
                    <a:srgbClr val="FFFFFF"/>
                  </a:solidFill>
                  <a:latin typeface="Tahoma" pitchFamily="34" charset="0"/>
                </a:rPr>
                <a:t>   CONTROL</a:t>
              </a:r>
              <a:endParaRPr lang="en-CA" sz="1000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46" name="Oval 39"/>
            <p:cNvSpPr>
              <a:spLocks noChangeArrowheads="1"/>
            </p:cNvSpPr>
            <p:nvPr/>
          </p:nvSpPr>
          <p:spPr bwMode="auto">
            <a:xfrm>
              <a:off x="749301" y="2730388"/>
              <a:ext cx="1077127" cy="996197"/>
            </a:xfrm>
            <a:prstGeom prst="ellipse">
              <a:avLst/>
            </a:prstGeom>
            <a:solidFill>
              <a:srgbClr val="AA9C8F"/>
            </a:solidFill>
            <a:ln w="25400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+mj-lt"/>
                  <a:cs typeface="+mn-cs"/>
                </a:rPr>
                <a:t>APPLICATION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+mj-lt"/>
                  <a:cs typeface="+mn-cs"/>
                </a:rPr>
                <a:t>FLUENT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+mj-lt"/>
                  <a:cs typeface="+mn-cs"/>
                </a:rPr>
                <a:t>NETWORKS</a:t>
              </a:r>
            </a:p>
          </p:txBody>
        </p:sp>
      </p:grpSp>
      <p:sp>
        <p:nvSpPr>
          <p:cNvPr id="47" name="TextBox 66"/>
          <p:cNvSpPr txBox="1">
            <a:spLocks noChangeArrowheads="1"/>
          </p:cNvSpPr>
          <p:nvPr/>
        </p:nvSpPr>
        <p:spPr bwMode="auto">
          <a:xfrm>
            <a:off x="3109913" y="2017713"/>
            <a:ext cx="49879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07988" lvl="1" indent="-238125" eaLnBrk="0" hangingPunct="0">
              <a:buClr>
                <a:srgbClr val="969696"/>
              </a:buClr>
              <a:buFont typeface="Wingdings" pitchFamily="2" charset="2"/>
              <a:buChar char="§"/>
              <a:tabLst>
                <a:tab pos="3946525" algn="l"/>
              </a:tabLst>
              <a:defRPr/>
            </a:pPr>
            <a:r>
              <a:rPr lang="en-US" sz="1200" dirty="0">
                <a:solidFill>
                  <a:srgbClr val="323232"/>
                </a:solidFill>
                <a:latin typeface="+mn-lt"/>
                <a:cs typeface="Arial" pitchFamily="34" charset="0"/>
                <a:sym typeface="Trebuchet MS" pitchFamily="34" charset="0"/>
              </a:rPr>
              <a:t>SIMPLIFIED </a:t>
            </a:r>
          </a:p>
          <a:p>
            <a:pPr marL="407988" lvl="1" indent="-238125" eaLnBrk="0" hangingPunct="0">
              <a:buClr>
                <a:srgbClr val="969696"/>
              </a:buClr>
              <a:buFont typeface="Wingdings" pitchFamily="2" charset="2"/>
              <a:buChar char="§"/>
              <a:tabLst>
                <a:tab pos="3946525" algn="l"/>
              </a:tabLst>
              <a:defRPr/>
            </a:pPr>
            <a:r>
              <a:rPr lang="en-US" sz="1200" dirty="0">
                <a:solidFill>
                  <a:srgbClr val="323232"/>
                </a:solidFill>
                <a:latin typeface="+mn-lt"/>
                <a:cs typeface="Arial" pitchFamily="34" charset="0"/>
                <a:sym typeface="Trebuchet MS" pitchFamily="34" charset="0"/>
              </a:rPr>
              <a:t>SECURE  </a:t>
            </a:r>
          </a:p>
        </p:txBody>
      </p:sp>
      <p:pic>
        <p:nvPicPr>
          <p:cNvPr id="174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5400" y="452438"/>
            <a:ext cx="1304925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1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46096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PRODUCT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8950 AAA</a:t>
            </a:r>
            <a:r>
              <a:rPr sz="2800" smtClean="0"/>
              <a:t/>
            </a:r>
            <a:br>
              <a:rPr sz="2800" smtClean="0"/>
            </a:br>
            <a:endParaRPr sz="2800"/>
          </a:p>
        </p:txBody>
      </p:sp>
      <p:grpSp>
        <p:nvGrpSpPr>
          <p:cNvPr id="46083" name="Group 15"/>
          <p:cNvGrpSpPr>
            <a:grpSpLocks/>
          </p:cNvGrpSpPr>
          <p:nvPr/>
        </p:nvGrpSpPr>
        <p:grpSpPr bwMode="auto">
          <a:xfrm>
            <a:off x="295275" y="1231900"/>
            <a:ext cx="5229225" cy="2400300"/>
            <a:chOff x="6118243" y="311150"/>
            <a:chExt cx="2720956" cy="2400319"/>
          </a:xfrm>
        </p:grpSpPr>
        <p:sp>
          <p:nvSpPr>
            <p:cNvPr id="46094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AUTHENTICATION, AUTHORIZATION &amp; ACCOUNTING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791"/>
              <a:ext cx="2719304" cy="199867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Support for WLAN, Wi-Fi and VoIP networks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Pre-integration with</a:t>
              </a:r>
            </a:p>
            <a:p>
              <a:pPr lvl="1"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InfoExpress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CyberGatekeeper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lvl="1"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OmniSwitch™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Reduction of OPEX through an excellent GUI</a:t>
              </a:r>
            </a:p>
            <a:p>
              <a:pPr lvl="1"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end-user management</a:t>
              </a:r>
            </a:p>
            <a:p>
              <a:pPr lvl="1"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troubleshooting</a:t>
              </a:r>
            </a:p>
          </p:txBody>
        </p:sp>
      </p:grpSp>
      <p:grpSp>
        <p:nvGrpSpPr>
          <p:cNvPr id="46084" name="Group 15"/>
          <p:cNvGrpSpPr>
            <a:grpSpLocks/>
          </p:cNvGrpSpPr>
          <p:nvPr/>
        </p:nvGrpSpPr>
        <p:grpSpPr bwMode="auto">
          <a:xfrm>
            <a:off x="298450" y="3732213"/>
            <a:ext cx="5226050" cy="1195387"/>
            <a:chOff x="6118243" y="311150"/>
            <a:chExt cx="2720956" cy="1196586"/>
          </a:xfrm>
        </p:grpSpPr>
        <p:sp>
          <p:nvSpPr>
            <p:cNvPr id="46092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Xyz</a:t>
              </a:r>
            </a:p>
          </p:txBody>
        </p:sp>
      </p:grpSp>
      <p:grpSp>
        <p:nvGrpSpPr>
          <p:cNvPr id="46085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46090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Xyz</a:t>
              </a:r>
            </a:p>
          </p:txBody>
        </p:sp>
      </p:grpSp>
      <p:grpSp>
        <p:nvGrpSpPr>
          <p:cNvPr id="46086" name="Group 17"/>
          <p:cNvGrpSpPr>
            <a:grpSpLocks/>
          </p:cNvGrpSpPr>
          <p:nvPr/>
        </p:nvGrpSpPr>
        <p:grpSpPr bwMode="auto">
          <a:xfrm>
            <a:off x="5637213" y="2114550"/>
            <a:ext cx="3173412" cy="3098800"/>
            <a:chOff x="5636523" y="2114170"/>
            <a:chExt cx="3173793" cy="3099489"/>
          </a:xfrm>
        </p:grpSpPr>
        <p:pic>
          <p:nvPicPr>
            <p:cNvPr id="4608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977720" y="2265528"/>
              <a:ext cx="2419305" cy="1910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08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09479" y="2361064"/>
              <a:ext cx="2599358" cy="186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089" name="Picture 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36523" y="2114170"/>
              <a:ext cx="3173793" cy="3099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5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47117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FORTIGATE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FORTIGATE</a:t>
            </a:r>
            <a:r>
              <a:rPr sz="2800" smtClean="0"/>
              <a:t/>
            </a:r>
            <a:br>
              <a:rPr sz="2800" smtClean="0"/>
            </a:br>
            <a:endParaRPr sz="2800"/>
          </a:p>
        </p:txBody>
      </p:sp>
      <p:grpSp>
        <p:nvGrpSpPr>
          <p:cNvPr id="47107" name="Group 15"/>
          <p:cNvGrpSpPr>
            <a:grpSpLocks/>
          </p:cNvGrpSpPr>
          <p:nvPr/>
        </p:nvGrpSpPr>
        <p:grpSpPr bwMode="auto">
          <a:xfrm>
            <a:off x="295275" y="1231900"/>
            <a:ext cx="5229225" cy="2400300"/>
            <a:chOff x="6118243" y="311150"/>
            <a:chExt cx="2720956" cy="2400319"/>
          </a:xfrm>
        </p:grpSpPr>
        <p:sp>
          <p:nvSpPr>
            <p:cNvPr id="47115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FORTIGATE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791"/>
              <a:ext cx="2719304" cy="199867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Unified Threat Management (UTM) systems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Standalone and chassis based models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Firewall, VPN, in-line antivirus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Intrusion Protection System (IPS)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Management and analysis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7108" name="Group 15"/>
          <p:cNvGrpSpPr>
            <a:grpSpLocks/>
          </p:cNvGrpSpPr>
          <p:nvPr/>
        </p:nvGrpSpPr>
        <p:grpSpPr bwMode="auto">
          <a:xfrm>
            <a:off x="298450" y="3732213"/>
            <a:ext cx="5226050" cy="1195387"/>
            <a:chOff x="6118243" y="311150"/>
            <a:chExt cx="2720956" cy="1196586"/>
          </a:xfrm>
        </p:grpSpPr>
        <p:sp>
          <p:nvSpPr>
            <p:cNvPr id="47113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pt-BR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Medium enterprises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pt-BR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Large enterprises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pt-BR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Service providers</a:t>
              </a:r>
            </a:p>
          </p:txBody>
        </p:sp>
      </p:grpSp>
      <p:grpSp>
        <p:nvGrpSpPr>
          <p:cNvPr id="47109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4711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4711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4375" y="1908175"/>
            <a:ext cx="297497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5" descr="ALUE_URL_4PPT.ai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7863" y="2595563"/>
            <a:ext cx="5219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3" descr="TwtIcn.png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92325" y="3516313"/>
            <a:ext cx="266700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Box 5"/>
          <p:cNvSpPr txBox="1">
            <a:spLocks noChangeArrowheads="1"/>
          </p:cNvSpPr>
          <p:nvPr/>
        </p:nvSpPr>
        <p:spPr bwMode="auto">
          <a:xfrm>
            <a:off x="2363788" y="3848100"/>
            <a:ext cx="2193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7F7F7F"/>
                </a:solidFill>
                <a:latin typeface="Tahoma" pitchFamily="34" charset="0"/>
                <a:hlinkClick r:id="rId5"/>
              </a:rPr>
              <a:t>facebook.com/ALUEnterprise</a:t>
            </a:r>
            <a:endParaRPr lang="en-US" sz="1200">
              <a:solidFill>
                <a:srgbClr val="7F7F7F"/>
              </a:solidFill>
              <a:latin typeface="Tahoma" pitchFamily="34" charset="0"/>
            </a:endParaRPr>
          </a:p>
        </p:txBody>
      </p:sp>
      <p:sp>
        <p:nvSpPr>
          <p:cNvPr id="48132" name="TextBox 6"/>
          <p:cNvSpPr txBox="1">
            <a:spLocks noChangeArrowheads="1"/>
          </p:cNvSpPr>
          <p:nvPr/>
        </p:nvSpPr>
        <p:spPr bwMode="auto">
          <a:xfrm>
            <a:off x="2363788" y="3509963"/>
            <a:ext cx="19891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7F7F7F"/>
                </a:solidFill>
                <a:latin typeface="Tahoma" pitchFamily="34" charset="0"/>
                <a:hlinkClick r:id="rId3"/>
              </a:rPr>
              <a:t>twitter.com/ALUEnterprise</a:t>
            </a:r>
            <a:endParaRPr lang="en-US" sz="1200">
              <a:solidFill>
                <a:srgbClr val="7F7F7F"/>
              </a:solidFill>
              <a:latin typeface="Tahoma" pitchFamily="34" charset="0"/>
            </a:endParaRPr>
          </a:p>
        </p:txBody>
      </p:sp>
      <p:sp>
        <p:nvSpPr>
          <p:cNvPr id="48133" name="TextBox 10"/>
          <p:cNvSpPr txBox="1">
            <a:spLocks noChangeArrowheads="1"/>
          </p:cNvSpPr>
          <p:nvPr/>
        </p:nvSpPr>
        <p:spPr bwMode="auto">
          <a:xfrm>
            <a:off x="2363788" y="4194175"/>
            <a:ext cx="2727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7F7F7F"/>
                </a:solidFill>
                <a:latin typeface="Tahoma" pitchFamily="34" charset="0"/>
                <a:hlinkClick r:id="rId6"/>
              </a:rPr>
              <a:t>youtube.com/user/AlcatelLucentCorp</a:t>
            </a:r>
            <a:endParaRPr lang="en-US" sz="1200">
              <a:solidFill>
                <a:srgbClr val="7F7F7F"/>
              </a:solidFill>
              <a:latin typeface="Tahoma" pitchFamily="34" charset="0"/>
            </a:endParaRPr>
          </a:p>
        </p:txBody>
      </p:sp>
      <p:pic>
        <p:nvPicPr>
          <p:cNvPr id="48134" name="Picture 8" descr="FACEBOOKICON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85975" y="3848100"/>
            <a:ext cx="273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11" descr="youtube_icon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60575" y="4160838"/>
            <a:ext cx="31908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 bwMode="auto">
          <a:xfrm>
            <a:off x="384175" y="5021263"/>
            <a:ext cx="8401050" cy="8842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01168"/>
          <a:lstStyle/>
          <a:p>
            <a:pPr indent="112713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458" name="Round Same Side Corner Rectangle 4"/>
          <p:cNvSpPr>
            <a:spLocks noChangeArrowheads="1"/>
          </p:cNvSpPr>
          <p:nvPr/>
        </p:nvSpPr>
        <p:spPr bwMode="auto">
          <a:xfrm>
            <a:off x="392113" y="4618038"/>
            <a:ext cx="8401050" cy="361950"/>
          </a:xfrm>
          <a:prstGeom prst="rect">
            <a:avLst/>
          </a:prstGeom>
          <a:solidFill>
            <a:schemeClr val="tx2"/>
          </a:solidFill>
          <a:ln w="25400" algn="ctr">
            <a:noFill/>
            <a:miter lim="800000"/>
            <a:headEnd/>
            <a:tailEnd/>
          </a:ln>
        </p:spPr>
        <p:txBody>
          <a:bodyPr lIns="182880" rIns="22860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SECURITY</a:t>
            </a:r>
          </a:p>
        </p:txBody>
      </p:sp>
      <p:grpSp>
        <p:nvGrpSpPr>
          <p:cNvPr id="19459" name="Group 15"/>
          <p:cNvGrpSpPr>
            <a:grpSpLocks/>
          </p:cNvGrpSpPr>
          <p:nvPr/>
        </p:nvGrpSpPr>
        <p:grpSpPr bwMode="auto">
          <a:xfrm>
            <a:off x="368300" y="2108200"/>
            <a:ext cx="8407400" cy="2446338"/>
            <a:chOff x="6118243" y="346268"/>
            <a:chExt cx="2720956" cy="1691078"/>
          </a:xfrm>
        </p:grpSpPr>
        <p:sp>
          <p:nvSpPr>
            <p:cNvPr id="1949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46268"/>
              <a:ext cx="2720956" cy="270726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SWITCHING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119784" y="655732"/>
              <a:ext cx="2719415" cy="138161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1" name="Rectangle 70"/>
          <p:cNvSpPr/>
          <p:nvPr/>
        </p:nvSpPr>
        <p:spPr bwMode="auto">
          <a:xfrm>
            <a:off x="368300" y="1128713"/>
            <a:ext cx="8399463" cy="8842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01168"/>
          <a:lstStyle/>
          <a:p>
            <a:pPr indent="112713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461" name="Round Same Side Corner Rectangle 4"/>
          <p:cNvSpPr>
            <a:spLocks noChangeArrowheads="1"/>
          </p:cNvSpPr>
          <p:nvPr/>
        </p:nvSpPr>
        <p:spPr bwMode="auto">
          <a:xfrm>
            <a:off x="374650" y="723900"/>
            <a:ext cx="8401050" cy="361950"/>
          </a:xfrm>
          <a:prstGeom prst="rect">
            <a:avLst/>
          </a:prstGeom>
          <a:solidFill>
            <a:schemeClr val="tx2"/>
          </a:solidFill>
          <a:ln w="25400" algn="ctr">
            <a:noFill/>
            <a:miter lim="800000"/>
            <a:headEnd/>
            <a:tailEnd/>
          </a:ln>
        </p:spPr>
        <p:txBody>
          <a:bodyPr lIns="182880" rIns="22860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MANAGEMENT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2088" y="-57150"/>
            <a:ext cx="6021387" cy="1143000"/>
          </a:xfrm>
        </p:spPr>
        <p:txBody>
          <a:bodyPr/>
          <a:lstStyle/>
          <a:p>
            <a:pPr>
              <a:defRPr/>
            </a:pPr>
            <a:r>
              <a:rPr smtClean="0"/>
              <a:t>PORTFOLIO</a:t>
            </a:r>
            <a:endParaRPr/>
          </a:p>
        </p:txBody>
      </p:sp>
      <p:pic>
        <p:nvPicPr>
          <p:cNvPr id="19463" name="Picture 14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7013" y="1168400"/>
            <a:ext cx="733425" cy="522288"/>
          </a:xfrm>
          <a:prstGeom prst="rect">
            <a:avLst/>
          </a:prstGeom>
          <a:noFill/>
          <a:ln w="12700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19464" name="Picture 17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7138" y="1157288"/>
            <a:ext cx="817562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9465" name="Picture 56" descr="screen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44938" y="1193800"/>
            <a:ext cx="7493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63" descr="VQIP_logo_tran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4725" y="1141413"/>
            <a:ext cx="1719263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42" descr="VPRNview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35550" y="1166813"/>
            <a:ext cx="750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4" descr="screenshot-graph--5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86475" y="1189038"/>
            <a:ext cx="720725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52" descr="product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35450" y="3821113"/>
            <a:ext cx="80010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75" descr="OS6250-24M_L_60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07000" y="3852863"/>
            <a:ext cx="4333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91"/>
          <p:cNvPicPr preferRelativeResize="0"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514475" y="3584575"/>
            <a:ext cx="371475" cy="387350"/>
          </a:xfrm>
          <a:prstGeom prst="rect">
            <a:avLst/>
          </a:prstGeom>
          <a:noFill/>
          <a:ln w="12700">
            <a:noFill/>
            <a:round/>
            <a:headEnd/>
            <a:tailEnd/>
          </a:ln>
        </p:spPr>
      </p:pic>
      <p:pic>
        <p:nvPicPr>
          <p:cNvPr id="19472" name="Picture 92"/>
          <p:cNvPicPr preferRelativeResize="0"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208088" y="2568575"/>
            <a:ext cx="882650" cy="438150"/>
          </a:xfrm>
          <a:prstGeom prst="rect">
            <a:avLst/>
          </a:prstGeom>
          <a:noFill/>
          <a:ln w="12700">
            <a:noFill/>
            <a:round/>
            <a:headEnd/>
            <a:tailEnd/>
          </a:ln>
        </p:spPr>
      </p:pic>
      <p:pic>
        <p:nvPicPr>
          <p:cNvPr id="19473" name="Picture 93"/>
          <p:cNvPicPr preferRelativeResize="0"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85813" y="3135313"/>
            <a:ext cx="963612" cy="296862"/>
          </a:xfrm>
          <a:prstGeom prst="rect">
            <a:avLst/>
          </a:prstGeom>
          <a:noFill/>
          <a:ln w="12700">
            <a:noFill/>
            <a:round/>
            <a:headEnd/>
            <a:tailEnd/>
          </a:ln>
        </p:spPr>
      </p:pic>
      <p:pic>
        <p:nvPicPr>
          <p:cNvPr id="19474" name="Picture 95" descr="OA4306_F_600x189"/>
          <p:cNvPicPr preferRelativeResize="0"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0388" y="3194050"/>
            <a:ext cx="817562" cy="257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9475" name="Picture 65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3125" y="3617913"/>
            <a:ext cx="434975" cy="3730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  <p:pic>
        <p:nvPicPr>
          <p:cNvPr id="19476" name="Picture 84"/>
          <p:cNvPicPr>
            <a:picLocks noChangeAspect="1" noChangeArrowheads="1"/>
          </p:cNvPicPr>
          <p:nvPr/>
        </p:nvPicPr>
        <p:blipFill>
          <a:blip r:embed="rId15"/>
          <a:srcRect b="39709"/>
          <a:stretch>
            <a:fillRect/>
          </a:stretch>
        </p:blipFill>
        <p:spPr bwMode="auto">
          <a:xfrm>
            <a:off x="6911975" y="2449513"/>
            <a:ext cx="1216025" cy="1196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9477" name="Picture 84"/>
          <p:cNvPicPr>
            <a:picLocks noChangeAspect="1" noChangeArrowheads="1"/>
          </p:cNvPicPr>
          <p:nvPr/>
        </p:nvPicPr>
        <p:blipFill>
          <a:blip r:embed="rId15"/>
          <a:srcRect t="66331"/>
          <a:stretch>
            <a:fillRect/>
          </a:stretch>
        </p:blipFill>
        <p:spPr bwMode="auto">
          <a:xfrm>
            <a:off x="7091363" y="3646488"/>
            <a:ext cx="869950" cy="477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9478" name="Picture 42" descr="AccessGuardianALU-FINAL logo (Small)"/>
          <p:cNvPicPr>
            <a:picLocks noChangeAspect="1" noChangeArrowheads="1"/>
          </p:cNvPicPr>
          <p:nvPr/>
        </p:nvPicPr>
        <p:blipFill>
          <a:blip r:embed="rId16"/>
          <a:srcRect l="-2481" t="-8461" r="-1654" b="-5077"/>
          <a:stretch>
            <a:fillRect/>
          </a:stretch>
        </p:blipFill>
        <p:spPr bwMode="auto">
          <a:xfrm>
            <a:off x="646113" y="5226050"/>
            <a:ext cx="895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9" name="Picture 41" descr="A QuarantineManager ALU Final logo (Small)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903413" y="5240338"/>
            <a:ext cx="863600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0" name="Picture 67"/>
          <p:cNvPicPr>
            <a:picLocks noChangeAspect="1" noChangeArrowheads="1"/>
          </p:cNvPicPr>
          <p:nvPr/>
        </p:nvPicPr>
        <p:blipFill>
          <a:blip r:embed="rId18"/>
          <a:srcRect l="-1353" t="38680"/>
          <a:stretch>
            <a:fillRect/>
          </a:stretch>
        </p:blipFill>
        <p:spPr bwMode="auto">
          <a:xfrm>
            <a:off x="3622675" y="5240338"/>
            <a:ext cx="2116138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1" name="Picture 68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0650" y="5226050"/>
            <a:ext cx="2084388" cy="35083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  <p:pic>
        <p:nvPicPr>
          <p:cNvPr id="19482" name="Picture 23" descr="OA-RAP2wg-horiz-rt-ports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2139950" y="3687763"/>
            <a:ext cx="5080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3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43275" y="2555875"/>
            <a:ext cx="741363" cy="1311275"/>
          </a:xfrm>
        </p:spPr>
      </p:pic>
      <p:pic>
        <p:nvPicPr>
          <p:cNvPr id="19484" name="Picture 2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59250" y="2714625"/>
            <a:ext cx="693738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TextBox 77"/>
          <p:cNvSpPr txBox="1"/>
          <p:nvPr/>
        </p:nvSpPr>
        <p:spPr>
          <a:xfrm>
            <a:off x="2090738" y="1717675"/>
            <a:ext cx="597217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  <a:cs typeface="Arial" pitchFamily="34" charset="0"/>
              </a:rPr>
              <a:t>IP address, data center, network, security and performance management</a:t>
            </a:r>
          </a:p>
        </p:txBody>
      </p:sp>
      <p:pic>
        <p:nvPicPr>
          <p:cNvPr id="19486" name="Picture 17" descr="OS6900-X40-frnt-rt_32.png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189288" y="3854450"/>
            <a:ext cx="969962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7" name="Picture 3"/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8400" y="2714625"/>
            <a:ext cx="66198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8" name="Picture 4"/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70463" y="3457575"/>
            <a:ext cx="7683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" name="TextBox 84"/>
          <p:cNvSpPr txBox="1"/>
          <p:nvPr/>
        </p:nvSpPr>
        <p:spPr>
          <a:xfrm>
            <a:off x="708025" y="4246563"/>
            <a:ext cx="7494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  <a:cs typeface="Arial" pitchFamily="34" charset="0"/>
              </a:rPr>
              <a:t>WLAN Switching 		LAN and Data Center switching               MPLS Switching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993775" y="5597525"/>
            <a:ext cx="7980363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  <a:cs typeface="Arial" pitchFamily="34" charset="0"/>
              </a:rPr>
              <a:t>Embedded security                        Host Integrity Check                 Unified Threat Management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20493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OMNISWITCH 10K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OMNISWITCH 10K</a:t>
            </a:r>
            <a:r>
              <a:rPr sz="2800" smtClean="0"/>
              <a:t/>
            </a:r>
            <a:br>
              <a:rPr sz="2800" smtClean="0"/>
            </a:br>
            <a:endParaRPr sz="2800"/>
          </a:p>
        </p:txBody>
      </p:sp>
      <p:pic>
        <p:nvPicPr>
          <p:cNvPr id="20483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46775" y="1687513"/>
            <a:ext cx="2609850" cy="4116387"/>
          </a:xfrm>
        </p:spPr>
      </p:pic>
      <p:grpSp>
        <p:nvGrpSpPr>
          <p:cNvPr id="20484" name="Group 15"/>
          <p:cNvGrpSpPr>
            <a:grpSpLocks/>
          </p:cNvGrpSpPr>
          <p:nvPr/>
        </p:nvGrpSpPr>
        <p:grpSpPr bwMode="auto">
          <a:xfrm>
            <a:off x="295275" y="1231900"/>
            <a:ext cx="5229225" cy="2400300"/>
            <a:chOff x="6118243" y="311150"/>
            <a:chExt cx="2720956" cy="2400319"/>
          </a:xfrm>
        </p:grpSpPr>
        <p:sp>
          <p:nvSpPr>
            <p:cNvPr id="2049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CHASSIS BASED LAN SWITCH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791"/>
              <a:ext cx="2719304" cy="199867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5.12 Tb/s current switching capacity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Redundant power, management and switch fabric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GigE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10GigE and 40GigE* line cards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Front to back cooling	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Virtual chassis*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Advanced L3 routing, MPLS ready*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Shortest Path Bridging*, Lossless Ethernet*, Edge Virtual Bridging*</a:t>
              </a:r>
            </a:p>
          </p:txBody>
        </p:sp>
      </p:grpSp>
      <p:grpSp>
        <p:nvGrpSpPr>
          <p:cNvPr id="20485" name="Group 15"/>
          <p:cNvGrpSpPr>
            <a:grpSpLocks/>
          </p:cNvGrpSpPr>
          <p:nvPr/>
        </p:nvGrpSpPr>
        <p:grpSpPr bwMode="auto">
          <a:xfrm>
            <a:off x="298450" y="3732213"/>
            <a:ext cx="5226050" cy="1195387"/>
            <a:chOff x="6118243" y="311150"/>
            <a:chExt cx="2720956" cy="1196586"/>
          </a:xfrm>
        </p:grpSpPr>
        <p:sp>
          <p:nvSpPr>
            <p:cNvPr id="2048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Core switch in converged networks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Core switch in data centers</a:t>
              </a:r>
            </a:p>
          </p:txBody>
        </p:sp>
      </p:grpSp>
      <p:grpSp>
        <p:nvGrpSpPr>
          <p:cNvPr id="20486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20487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endParaRPr lang="de-AT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21518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OMNISWITCH 9000E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OMNISWITCH 9000E</a:t>
            </a:r>
            <a:br>
              <a:rPr smtClean="0"/>
            </a:br>
            <a:endParaRPr sz="2800"/>
          </a:p>
        </p:txBody>
      </p:sp>
      <p:grpSp>
        <p:nvGrpSpPr>
          <p:cNvPr id="21507" name="Group 15"/>
          <p:cNvGrpSpPr>
            <a:grpSpLocks/>
          </p:cNvGrpSpPr>
          <p:nvPr/>
        </p:nvGrpSpPr>
        <p:grpSpPr bwMode="auto">
          <a:xfrm>
            <a:off x="295275" y="1231900"/>
            <a:ext cx="5229225" cy="2400300"/>
            <a:chOff x="6118243" y="311150"/>
            <a:chExt cx="2720956" cy="2400319"/>
          </a:xfrm>
        </p:grpSpPr>
        <p:sp>
          <p:nvSpPr>
            <p:cNvPr id="21516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CHASSIS BASED LAN SWITCH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791"/>
              <a:ext cx="2719304" cy="199867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8-slot and 16-slot models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768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Gb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/s switching capacity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Redundant power, management and switch fabric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GigE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+ and  10GigE line cards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Advanced L3 routing,  MPLS-support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Access Guardian</a:t>
              </a:r>
            </a:p>
          </p:txBody>
        </p:sp>
      </p:grpSp>
      <p:grpSp>
        <p:nvGrpSpPr>
          <p:cNvPr id="21508" name="Group 15"/>
          <p:cNvGrpSpPr>
            <a:grpSpLocks/>
          </p:cNvGrpSpPr>
          <p:nvPr/>
        </p:nvGrpSpPr>
        <p:grpSpPr bwMode="auto">
          <a:xfrm>
            <a:off x="298450" y="3732213"/>
            <a:ext cx="5226050" cy="1195387"/>
            <a:chOff x="6118243" y="311150"/>
            <a:chExt cx="2720956" cy="1196586"/>
          </a:xfrm>
        </p:grpSpPr>
        <p:sp>
          <p:nvSpPr>
            <p:cNvPr id="21514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Core switch in converged networks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Access switch in data centers</a:t>
              </a:r>
            </a:p>
          </p:txBody>
        </p:sp>
      </p:grpSp>
      <p:grpSp>
        <p:nvGrpSpPr>
          <p:cNvPr id="21509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21512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endParaRPr lang="de-AT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2151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26150" y="1760538"/>
            <a:ext cx="1595438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00863" y="4146550"/>
            <a:ext cx="1647825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22542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OMNISWITCH 6900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OMNISWITCH 6900</a:t>
            </a:r>
            <a:br>
              <a:rPr smtClean="0"/>
            </a:br>
            <a:endParaRPr sz="2800"/>
          </a:p>
        </p:txBody>
      </p:sp>
      <p:grpSp>
        <p:nvGrpSpPr>
          <p:cNvPr id="22531" name="Group 15"/>
          <p:cNvGrpSpPr>
            <a:grpSpLocks/>
          </p:cNvGrpSpPr>
          <p:nvPr/>
        </p:nvGrpSpPr>
        <p:grpSpPr bwMode="auto">
          <a:xfrm>
            <a:off x="295275" y="1231900"/>
            <a:ext cx="5229225" cy="2400300"/>
            <a:chOff x="6118243" y="311150"/>
            <a:chExt cx="2720956" cy="2400319"/>
          </a:xfrm>
        </p:grpSpPr>
        <p:sp>
          <p:nvSpPr>
            <p:cNvPr id="22540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STACKABLE 10GIGABIT LAN SWITCH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791"/>
              <a:ext cx="2719304" cy="199867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1.28 Tb/s switching capacity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Sub-microsecond latency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Front to back and back to front cooling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20-port and 40-port models with expansion slots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10GigE and 40GigE expansion modules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Virtual chassis*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Advanced L3 routing, MPLS ready*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Shortest Path Bridging*, Lossless Ethernet*, Edge Virtual Bridging*</a:t>
              </a:r>
            </a:p>
          </p:txBody>
        </p:sp>
      </p:grpSp>
      <p:grpSp>
        <p:nvGrpSpPr>
          <p:cNvPr id="22532" name="Group 15"/>
          <p:cNvGrpSpPr>
            <a:grpSpLocks/>
          </p:cNvGrpSpPr>
          <p:nvPr/>
        </p:nvGrpSpPr>
        <p:grpSpPr bwMode="auto">
          <a:xfrm>
            <a:off x="298450" y="3732213"/>
            <a:ext cx="5226050" cy="1195387"/>
            <a:chOff x="6118243" y="311150"/>
            <a:chExt cx="2720956" cy="1196586"/>
          </a:xfrm>
        </p:grpSpPr>
        <p:sp>
          <p:nvSpPr>
            <p:cNvPr id="22538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Core switch in converged networks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Distribution switch in converged networks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Top of Rack switch in data centers</a:t>
              </a:r>
            </a:p>
          </p:txBody>
        </p:sp>
      </p:grpSp>
      <p:pic>
        <p:nvPicPr>
          <p:cNvPr id="22533" name="Picture 17" descr="OS6900-X40-frnt-rt_3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26125" y="1801813"/>
            <a:ext cx="29860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7" descr="OS6900-X20-frnt-rt_3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6288" y="3141663"/>
            <a:ext cx="2981325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5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22536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Only 1 RU switch with six 40GIGE ports in the industry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23568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OMNISWITCH 6855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OMNISWITCH 6855</a:t>
            </a:r>
            <a:br>
              <a:rPr smtClean="0"/>
            </a:br>
            <a:endParaRPr sz="2800"/>
          </a:p>
        </p:txBody>
      </p:sp>
      <p:grpSp>
        <p:nvGrpSpPr>
          <p:cNvPr id="23555" name="Group 15"/>
          <p:cNvGrpSpPr>
            <a:grpSpLocks/>
          </p:cNvGrpSpPr>
          <p:nvPr/>
        </p:nvGrpSpPr>
        <p:grpSpPr bwMode="auto">
          <a:xfrm>
            <a:off x="295275" y="1231900"/>
            <a:ext cx="5229225" cy="2400300"/>
            <a:chOff x="6118243" y="311150"/>
            <a:chExt cx="2720956" cy="2400319"/>
          </a:xfrm>
        </p:grpSpPr>
        <p:sp>
          <p:nvSpPr>
            <p:cNvPr id="23566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HARDENED GIGABIT LAN SWITCH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791"/>
              <a:ext cx="2719304" cy="199867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10-port, 14-port and 24-port standard and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-models 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24-port fiber optic model with 10GigE uplinks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24-port fiber optic model  supports remote stacking up 10km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Advanced L3 routing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Access Guardian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Metro Ethernet features in all models</a:t>
              </a:r>
            </a:p>
          </p:txBody>
        </p:sp>
      </p:grpSp>
      <p:grpSp>
        <p:nvGrpSpPr>
          <p:cNvPr id="23556" name="Group 15"/>
          <p:cNvGrpSpPr>
            <a:grpSpLocks/>
          </p:cNvGrpSpPr>
          <p:nvPr/>
        </p:nvGrpSpPr>
        <p:grpSpPr bwMode="auto">
          <a:xfrm>
            <a:off x="298450" y="3732213"/>
            <a:ext cx="5226050" cy="1195387"/>
            <a:chOff x="6118243" y="311150"/>
            <a:chExt cx="2720956" cy="1196586"/>
          </a:xfrm>
        </p:grpSpPr>
        <p:sp>
          <p:nvSpPr>
            <p:cNvPr id="23564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90"/>
              <a:ext cx="2719303" cy="7945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Ethernet switch in industrial applications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Ethernet switch in utility and transportation networks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Ethernet access switch in outdoor cabinets</a:t>
              </a:r>
            </a:p>
          </p:txBody>
        </p:sp>
      </p:grpSp>
      <p:grpSp>
        <p:nvGrpSpPr>
          <p:cNvPr id="23557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23562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endParaRPr lang="de-AT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2355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2638" y="1739900"/>
            <a:ext cx="1820862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0975" y="2695575"/>
            <a:ext cx="1652588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65788" y="3397250"/>
            <a:ext cx="3192462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21" descr="OS6855-U24X_F_Str_600x17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27688" y="4424363"/>
            <a:ext cx="320992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15"/>
          <p:cNvGrpSpPr>
            <a:grpSpLocks/>
          </p:cNvGrpSpPr>
          <p:nvPr/>
        </p:nvGrpSpPr>
        <p:grpSpPr bwMode="auto">
          <a:xfrm>
            <a:off x="5676900" y="1231900"/>
            <a:ext cx="3263900" cy="4762500"/>
            <a:chOff x="6118243" y="311150"/>
            <a:chExt cx="2720956" cy="4763319"/>
          </a:xfrm>
        </p:grpSpPr>
        <p:sp>
          <p:nvSpPr>
            <p:cNvPr id="24593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OMNISWITCH 6850E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19567" y="712857"/>
              <a:ext cx="2719632" cy="436161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defRPr/>
              </a:pP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9075" y="241300"/>
            <a:ext cx="8645525" cy="1143000"/>
          </a:xfrm>
        </p:spPr>
        <p:txBody>
          <a:bodyPr/>
          <a:lstStyle/>
          <a:p>
            <a:pPr>
              <a:defRPr/>
            </a:pPr>
            <a:r>
              <a:rPr smtClean="0"/>
              <a:t>OMNISWITCH 6850E</a:t>
            </a:r>
            <a:br>
              <a:rPr smtClean="0"/>
            </a:br>
            <a:endParaRPr sz="2800"/>
          </a:p>
        </p:txBody>
      </p:sp>
      <p:grpSp>
        <p:nvGrpSpPr>
          <p:cNvPr id="24579" name="Group 15"/>
          <p:cNvGrpSpPr>
            <a:grpSpLocks/>
          </p:cNvGrpSpPr>
          <p:nvPr/>
        </p:nvGrpSpPr>
        <p:grpSpPr bwMode="auto">
          <a:xfrm>
            <a:off x="295275" y="1231900"/>
            <a:ext cx="5229225" cy="2170113"/>
            <a:chOff x="6118243" y="311150"/>
            <a:chExt cx="2720956" cy="2169351"/>
          </a:xfrm>
        </p:grpSpPr>
        <p:sp>
          <p:nvSpPr>
            <p:cNvPr id="24591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STACKABLE GIGABIT LAN SWITCH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19895" y="712647"/>
              <a:ext cx="2719304" cy="176785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24-port  and 48-port models with up to four 10GigE uplinks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Standard,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+ and fiber optic versions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Optional backup power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Advanced L3 routing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Remote stacking up to 10km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Access Guardian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Metro Ethernet features in all models</a:t>
              </a:r>
            </a:p>
          </p:txBody>
        </p:sp>
      </p:grpSp>
      <p:grpSp>
        <p:nvGrpSpPr>
          <p:cNvPr id="24580" name="Group 15"/>
          <p:cNvGrpSpPr>
            <a:grpSpLocks/>
          </p:cNvGrpSpPr>
          <p:nvPr/>
        </p:nvGrpSpPr>
        <p:grpSpPr bwMode="auto">
          <a:xfrm>
            <a:off x="298450" y="3452813"/>
            <a:ext cx="5226050" cy="1493837"/>
            <a:chOff x="6118243" y="311150"/>
            <a:chExt cx="2720956" cy="1495138"/>
          </a:xfrm>
        </p:grpSpPr>
        <p:sp>
          <p:nvSpPr>
            <p:cNvPr id="24589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TYPICAL DEPLOYMENT</a:t>
              </a:r>
              <a:endParaRPr lang="en-US" sz="1400">
                <a:solidFill>
                  <a:schemeClr val="bg1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9896" y="713137"/>
              <a:ext cx="2719303" cy="10931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Access switch in converged network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Distribution switch in converged network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CPE for managed Ethernet services</a:t>
              </a:r>
            </a:p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Top of Rack switch in data centers</a:t>
              </a:r>
            </a:p>
          </p:txBody>
        </p:sp>
      </p:grpSp>
      <p:pic>
        <p:nvPicPr>
          <p:cNvPr id="24581" name="Picture 18" descr="OS6850E-U24X-r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9125" y="3397250"/>
            <a:ext cx="29987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70563" y="2544763"/>
            <a:ext cx="3067050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70563" y="1747838"/>
            <a:ext cx="2901950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25" descr="OS6-XNI-U2-rt_01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2400" y="4868863"/>
            <a:ext cx="1554163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6" descr="OS6850E-U24X-back_02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2638" y="4475163"/>
            <a:ext cx="280987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86" name="Group 15"/>
          <p:cNvGrpSpPr>
            <a:grpSpLocks/>
          </p:cNvGrpSpPr>
          <p:nvPr/>
        </p:nvGrpSpPr>
        <p:grpSpPr bwMode="auto">
          <a:xfrm>
            <a:off x="295275" y="4997450"/>
            <a:ext cx="5226050" cy="996950"/>
            <a:chOff x="6118243" y="311150"/>
            <a:chExt cx="2720956" cy="997287"/>
          </a:xfrm>
        </p:grpSpPr>
        <p:sp>
          <p:nvSpPr>
            <p:cNvPr id="24587" name="Round Same Side Corner Rectangle 16"/>
            <p:cNvSpPr>
              <a:spLocks noChangeArrowheads="1"/>
            </p:cNvSpPr>
            <p:nvPr/>
          </p:nvSpPr>
          <p:spPr bwMode="auto">
            <a:xfrm>
              <a:off x="6118243" y="311150"/>
              <a:ext cx="2720956" cy="362072"/>
            </a:xfrm>
            <a:prstGeom prst="rect">
              <a:avLst/>
            </a:prstGeom>
            <a:solidFill>
              <a:schemeClr val="tx2"/>
            </a:solidFill>
            <a:ln w="25400" algn="ctr">
              <a:noFill/>
              <a:miter lim="800000"/>
              <a:headEnd/>
              <a:tailEnd/>
            </a:ln>
          </p:spPr>
          <p:txBody>
            <a:bodyPr lIns="182880" rIns="228600" anchor="ctr"/>
            <a:lstStyle/>
            <a:p>
              <a:r>
                <a:rPr lang="en-US" sz="14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HIGHLIGHTS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119896" y="712924"/>
              <a:ext cx="2719303" cy="5955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1168"/>
            <a:lstStyle/>
            <a:p>
              <a:pPr indent="112713" fontAlgn="auto"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75000"/>
                    <a:lumOff val="25000"/>
                  </a:schemeClr>
                </a:buClr>
                <a:buFont typeface="Arial" pitchFamily="34" charset="0"/>
                <a:buChar char="•"/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Will support SIP multimedia fluency, unique in the industry</a:t>
              </a:r>
            </a:p>
          </p:txBody>
        </p:sp>
      </p:grp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ALUE_Tmplate_v8_released_update">
  <a:themeElements>
    <a:clrScheme name="ALUE_2011_v3.1">
      <a:dk1>
        <a:srgbClr val="000000"/>
      </a:dk1>
      <a:lt1>
        <a:srgbClr val="FFFFFF"/>
      </a:lt1>
      <a:dk2>
        <a:srgbClr val="00549F"/>
      </a:dk2>
      <a:lt2>
        <a:srgbClr val="AA9C8F"/>
      </a:lt2>
      <a:accent1>
        <a:srgbClr val="00B9E1"/>
      </a:accent1>
      <a:accent2>
        <a:srgbClr val="C30041"/>
      </a:accent2>
      <a:accent3>
        <a:srgbClr val="34B233"/>
      </a:accent3>
      <a:accent4>
        <a:srgbClr val="6639B7"/>
      </a:accent4>
      <a:accent5>
        <a:srgbClr val="FFC828"/>
      </a:accent5>
      <a:accent6>
        <a:srgbClr val="AA9C8F"/>
      </a:accent6>
      <a:hlink>
        <a:srgbClr val="412D5D"/>
      </a:hlink>
      <a:folHlink>
        <a:srgbClr val="00747A"/>
      </a:folHlink>
    </a:clrScheme>
    <a:fontScheme name="ALUE_font_theme201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>
              <a:lumMod val="50000"/>
              <a:lumOff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alu 2011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412D5D"/>
      </a:hlink>
      <a:folHlink>
        <a:srgbClr val="00B2A9"/>
      </a:folHlink>
    </a:clrScheme>
    <a:fontScheme name="ALU Wireles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lu 2011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412D5D"/>
      </a:hlink>
      <a:folHlink>
        <a:srgbClr val="00B2A9"/>
      </a:folHlink>
    </a:clrScheme>
    <a:fontScheme name="ALU Wireles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ALUE_Tmplate_v8_released_update</Template>
  <TotalTime>0</TotalTime>
  <Words>1847</Words>
  <Application>Microsoft Office PowerPoint</Application>
  <PresentationFormat>On-screen Show (4:3)</PresentationFormat>
  <Paragraphs>415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9</vt:i4>
      </vt:variant>
      <vt:variant>
        <vt:lpstr>Slide Titles</vt:lpstr>
      </vt:variant>
      <vt:variant>
        <vt:i4>32</vt:i4>
      </vt:variant>
    </vt:vector>
  </HeadingPairs>
  <TitlesOfParts>
    <vt:vector size="46" baseType="lpstr">
      <vt:lpstr>Arial</vt:lpstr>
      <vt:lpstr>Tahoma</vt:lpstr>
      <vt:lpstr>Trebuchet MS</vt:lpstr>
      <vt:lpstr>Wingdings</vt:lpstr>
      <vt:lpstr>Geneva</vt:lpstr>
      <vt:lpstr>ALUE_Tmplate_v8_released_update</vt:lpstr>
      <vt:lpstr>ALUE_Tmplate_v8_released_update</vt:lpstr>
      <vt:lpstr>ALUE_Tmplate_v8_released_update</vt:lpstr>
      <vt:lpstr>ALUE_Tmplate_v8_released_update</vt:lpstr>
      <vt:lpstr>ALUE_Tmplate_v8_released_update</vt:lpstr>
      <vt:lpstr>ALUE_Tmplate_v8_released_update</vt:lpstr>
      <vt:lpstr>ALUE_Tmplate_v8_released_update</vt:lpstr>
      <vt:lpstr>ALUE_Tmplate_v8_released_update</vt:lpstr>
      <vt:lpstr>ALUE_Tmplate_v8_released_update</vt:lpstr>
      <vt:lpstr>QUICKVIEW 2012 Enterprise network product portfolio</vt:lpstr>
      <vt:lpstr>Slide 2</vt:lpstr>
      <vt:lpstr>APPLICATION FLUENT NETWORKS A UNIQUE VISION</vt:lpstr>
      <vt:lpstr>PORTFOLIO</vt:lpstr>
      <vt:lpstr>OMNISWITCH 10K </vt:lpstr>
      <vt:lpstr>OMNISWITCH 9000E </vt:lpstr>
      <vt:lpstr>OMNISWITCH 6900 </vt:lpstr>
      <vt:lpstr>OMNISWITCH 6855 </vt:lpstr>
      <vt:lpstr>OMNISWITCH 6850E </vt:lpstr>
      <vt:lpstr>OMNISWITCH 6450 – 24/48 </vt:lpstr>
      <vt:lpstr>OMNISWITCH 6450 – 10 </vt:lpstr>
      <vt:lpstr>OMNISWITCH 6250 </vt:lpstr>
      <vt:lpstr>OMNIACCESS WLAN 6000 </vt:lpstr>
      <vt:lpstr>OMNIACCESS WLAN 4000 </vt:lpstr>
      <vt:lpstr>OMNIACCESS WLAN Indoor, dual radio Access Points </vt:lpstr>
      <vt:lpstr>OMNIACCESS WLAN Indoor, single radio Access Points </vt:lpstr>
      <vt:lpstr>OMNIACCESS WLAN Remote Access Points </vt:lpstr>
      <vt:lpstr>OMNIACCESS WLAN Instant Access Points </vt:lpstr>
      <vt:lpstr>OMNIACCESS WLAN Outdoor Access Points </vt:lpstr>
      <vt:lpstr>7750 SERVICE ROUTER </vt:lpstr>
      <vt:lpstr>7450 ETHERNET SERVICE SWITCH </vt:lpstr>
      <vt:lpstr>7210-M SERVICE ACCESS SWICTH </vt:lpstr>
      <vt:lpstr>7705 SERVICE AGGREGATION ROUTER </vt:lpstr>
      <vt:lpstr>OMNIVISTA 2500 NMS </vt:lpstr>
      <vt:lpstr>OMNIVISTA 2500 VMM </vt:lpstr>
      <vt:lpstr>OMNIVISTA 3600 AM </vt:lpstr>
      <vt:lpstr>5620 SAM </vt:lpstr>
      <vt:lpstr>VITALSUITE </vt:lpstr>
      <vt:lpstr>VITALQIP </vt:lpstr>
      <vt:lpstr>8950 AAA </vt:lpstr>
      <vt:lpstr>FORTIGATE </vt:lpstr>
      <vt:lpstr>Slide 32</vt:lpstr>
    </vt:vector>
  </TitlesOfParts>
  <Company>Alcatel-Lucent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Subtitle Here</dc:title>
  <dc:creator>jdegoede</dc:creator>
  <cp:lastModifiedBy>Robert Baumgartner</cp:lastModifiedBy>
  <cp:revision>29</cp:revision>
  <dcterms:created xsi:type="dcterms:W3CDTF">2012-04-12T11:44:22Z</dcterms:created>
  <dcterms:modified xsi:type="dcterms:W3CDTF">2012-11-08T04:25:35Z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UniqueId">
    <vt:lpwstr>96250</vt:lpwstr>
  </property>
  <property fmtid="{D5CDD505-2E9C-101B-9397-08002B2CF9AE}" pid="3" name="Offisync_IsFrozen">
    <vt:lpwstr>False</vt:lpwstr>
  </property>
  <property fmtid="{D5CDD505-2E9C-101B-9397-08002B2CF9AE}" pid="4" name="Offisync_UserID">
    <vt:lpwstr>44508</vt:lpwstr>
  </property>
  <property fmtid="{D5CDD505-2E9C-101B-9397-08002B2CF9AE}" pid="5" name="Offisync_Username">
    <vt:lpwstr>rbaumgar</vt:lpwstr>
  </property>
  <property fmtid="{D5CDD505-2E9C-101B-9397-08002B2CF9AE}" pid="6" name="Offisync_ProviderInitializationData">
    <vt:lpwstr>https://engage.alcatel-lucent.com</vt:lpwstr>
  </property>
  <property fmtid="{D5CDD505-2E9C-101B-9397-08002B2CF9AE}" pid="7" name="Offisync_FolderId">
    <vt:lpwstr/>
  </property>
  <property fmtid="{D5CDD505-2E9C-101B-9397-08002B2CF9AE}" pid="8" name="Offisync_IsSaved">
    <vt:lpwstr>False</vt:lpwstr>
  </property>
  <property fmtid="{D5CDD505-2E9C-101B-9397-08002B2CF9AE}" pid="9" name="Offisync_FileTitle">
    <vt:lpwstr/>
  </property>
  <property fmtid="{D5CDD505-2E9C-101B-9397-08002B2CF9AE}" pid="10" name="Offisync_UpdateToken">
    <vt:lpwstr>2</vt:lpwstr>
  </property>
  <property fmtid="{D5CDD505-2E9C-101B-9397-08002B2CF9AE}" pid="11" name="Offisync_ProviderName">
    <vt:lpwstr>Jive</vt:lpwstr>
  </property>
  <property fmtid="{D5CDD505-2E9C-101B-9397-08002B2CF9AE}" pid="12" name="Offisync_SaveTime">
    <vt:lpwstr/>
  </property>
</Properties>
</file>