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handoutMasterIdLst>
    <p:handoutMasterId r:id="rId24"/>
  </p:handoutMasterIdLst>
  <p:sldIdLst>
    <p:sldId id="362" r:id="rId2"/>
    <p:sldId id="441" r:id="rId3"/>
    <p:sldId id="450" r:id="rId4"/>
    <p:sldId id="439" r:id="rId5"/>
    <p:sldId id="438" r:id="rId6"/>
    <p:sldId id="370" r:id="rId7"/>
    <p:sldId id="449" r:id="rId8"/>
    <p:sldId id="448" r:id="rId9"/>
    <p:sldId id="455" r:id="rId10"/>
    <p:sldId id="443" r:id="rId11"/>
    <p:sldId id="459" r:id="rId12"/>
    <p:sldId id="456" r:id="rId13"/>
    <p:sldId id="454" r:id="rId14"/>
    <p:sldId id="447" r:id="rId15"/>
    <p:sldId id="453" r:id="rId16"/>
    <p:sldId id="452" r:id="rId17"/>
    <p:sldId id="451" r:id="rId18"/>
    <p:sldId id="457" r:id="rId19"/>
    <p:sldId id="458" r:id="rId20"/>
    <p:sldId id="446" r:id="rId21"/>
    <p:sldId id="393" r:id="rId22"/>
  </p:sldIdLst>
  <p:sldSz cx="9144000" cy="6858000" type="screen4x3"/>
  <p:notesSz cx="6858000" cy="9144000"/>
  <p:defaultTextStyle>
    <a:defPPr>
      <a:defRPr lang="en-US"/>
    </a:defPPr>
    <a:lvl1pPr algn="l" rtl="0" fontAlgn="base">
      <a:spcBef>
        <a:spcPct val="0"/>
      </a:spcBef>
      <a:spcAft>
        <a:spcPct val="0"/>
      </a:spcAft>
      <a:defRPr sz="2400" kern="1200">
        <a:solidFill>
          <a:srgbClr val="FFFFFF"/>
        </a:solidFill>
        <a:latin typeface="Verdana" pitchFamily="34" charset="0"/>
        <a:ea typeface="+mn-ea"/>
        <a:cs typeface="Arial" charset="0"/>
      </a:defRPr>
    </a:lvl1pPr>
    <a:lvl2pPr marL="457200" algn="l" rtl="0" fontAlgn="base">
      <a:spcBef>
        <a:spcPct val="0"/>
      </a:spcBef>
      <a:spcAft>
        <a:spcPct val="0"/>
      </a:spcAft>
      <a:defRPr sz="2400" kern="1200">
        <a:solidFill>
          <a:srgbClr val="FFFFFF"/>
        </a:solidFill>
        <a:latin typeface="Verdana" pitchFamily="34" charset="0"/>
        <a:ea typeface="+mn-ea"/>
        <a:cs typeface="Arial" charset="0"/>
      </a:defRPr>
    </a:lvl2pPr>
    <a:lvl3pPr marL="914400" algn="l" rtl="0" fontAlgn="base">
      <a:spcBef>
        <a:spcPct val="0"/>
      </a:spcBef>
      <a:spcAft>
        <a:spcPct val="0"/>
      </a:spcAft>
      <a:defRPr sz="2400" kern="1200">
        <a:solidFill>
          <a:srgbClr val="FFFFFF"/>
        </a:solidFill>
        <a:latin typeface="Verdana" pitchFamily="34" charset="0"/>
        <a:ea typeface="+mn-ea"/>
        <a:cs typeface="Arial" charset="0"/>
      </a:defRPr>
    </a:lvl3pPr>
    <a:lvl4pPr marL="1371600" algn="l" rtl="0" fontAlgn="base">
      <a:spcBef>
        <a:spcPct val="0"/>
      </a:spcBef>
      <a:spcAft>
        <a:spcPct val="0"/>
      </a:spcAft>
      <a:defRPr sz="2400" kern="1200">
        <a:solidFill>
          <a:srgbClr val="FFFFFF"/>
        </a:solidFill>
        <a:latin typeface="Verdana" pitchFamily="34" charset="0"/>
        <a:ea typeface="+mn-ea"/>
        <a:cs typeface="Arial" charset="0"/>
      </a:defRPr>
    </a:lvl4pPr>
    <a:lvl5pPr marL="1828800" algn="l" rtl="0" fontAlgn="base">
      <a:spcBef>
        <a:spcPct val="0"/>
      </a:spcBef>
      <a:spcAft>
        <a:spcPct val="0"/>
      </a:spcAft>
      <a:defRPr sz="2400" kern="1200">
        <a:solidFill>
          <a:srgbClr val="FFFFFF"/>
        </a:solidFill>
        <a:latin typeface="Verdana" pitchFamily="34" charset="0"/>
        <a:ea typeface="+mn-ea"/>
        <a:cs typeface="Arial" charset="0"/>
      </a:defRPr>
    </a:lvl5pPr>
    <a:lvl6pPr marL="2286000" algn="l" defTabSz="914400" rtl="0" eaLnBrk="1" latinLnBrk="0" hangingPunct="1">
      <a:defRPr sz="2400" kern="1200">
        <a:solidFill>
          <a:srgbClr val="FFFFFF"/>
        </a:solidFill>
        <a:latin typeface="Verdana" pitchFamily="34" charset="0"/>
        <a:ea typeface="+mn-ea"/>
        <a:cs typeface="Arial" charset="0"/>
      </a:defRPr>
    </a:lvl6pPr>
    <a:lvl7pPr marL="2743200" algn="l" defTabSz="914400" rtl="0" eaLnBrk="1" latinLnBrk="0" hangingPunct="1">
      <a:defRPr sz="2400" kern="1200">
        <a:solidFill>
          <a:srgbClr val="FFFFFF"/>
        </a:solidFill>
        <a:latin typeface="Verdana" pitchFamily="34" charset="0"/>
        <a:ea typeface="+mn-ea"/>
        <a:cs typeface="Arial" charset="0"/>
      </a:defRPr>
    </a:lvl7pPr>
    <a:lvl8pPr marL="3200400" algn="l" defTabSz="914400" rtl="0" eaLnBrk="1" latinLnBrk="0" hangingPunct="1">
      <a:defRPr sz="2400" kern="1200">
        <a:solidFill>
          <a:srgbClr val="FFFFFF"/>
        </a:solidFill>
        <a:latin typeface="Verdana" pitchFamily="34" charset="0"/>
        <a:ea typeface="+mn-ea"/>
        <a:cs typeface="Arial" charset="0"/>
      </a:defRPr>
    </a:lvl8pPr>
    <a:lvl9pPr marL="3657600" algn="l" defTabSz="914400" rtl="0" eaLnBrk="1" latinLnBrk="0" hangingPunct="1">
      <a:defRPr sz="2400" kern="1200">
        <a:solidFill>
          <a:srgbClr val="FFFFFF"/>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FFBFF"/>
    <a:srgbClr val="00747A"/>
    <a:srgbClr val="00D3DE"/>
    <a:srgbClr val="00A0A8"/>
    <a:srgbClr val="6639B7"/>
    <a:srgbClr val="E0D6F2"/>
    <a:srgbClr val="C1ADE5"/>
    <a:srgbClr val="40404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33" autoAdjust="0"/>
    <p:restoredTop sz="99642" autoAdjust="0"/>
  </p:normalViewPr>
  <p:slideViewPr>
    <p:cSldViewPr snapToGrid="0" snapToObjects="1">
      <p:cViewPr varScale="1">
        <p:scale>
          <a:sx n="86" d="100"/>
          <a:sy n="86" d="100"/>
        </p:scale>
        <p:origin x="-804" y="-84"/>
      </p:cViewPr>
      <p:guideLst>
        <p:guide orient="horz" pos="795"/>
        <p:guide orient="horz" pos="3746"/>
        <p:guide orient="horz" pos="205"/>
        <p:guide orient="horz" pos="1979"/>
        <p:guide pos="217"/>
        <p:guide pos="5567"/>
        <p:guide pos="2882"/>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95" d="100"/>
          <a:sy n="95" d="100"/>
        </p:scale>
        <p:origin x="-3630"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3.png"/></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solidFill>
                  <a:schemeClr val="tx1"/>
                </a:solidFill>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solidFill>
                  <a:schemeClr val="tx1"/>
                </a:solidFill>
                <a:latin typeface="+mn-lt"/>
                <a:cs typeface="+mn-cs"/>
              </a:defRPr>
            </a:lvl1pPr>
          </a:lstStyle>
          <a:p>
            <a:pPr>
              <a:defRPr/>
            </a:pPr>
            <a:fld id="{3C708DA7-2CBC-4C01-A460-635A6B152708}" type="datetimeFigureOut">
              <a:rPr lang="en-US"/>
              <a:pPr>
                <a:defRPr/>
              </a:pPr>
              <a:t>11/8/2012</a:t>
            </a:fld>
            <a:endParaRPr lang="en-US" dirty="0"/>
          </a:p>
        </p:txBody>
      </p:sp>
      <p:grpSp>
        <p:nvGrpSpPr>
          <p:cNvPr id="12292" name="Group 5"/>
          <p:cNvGrpSpPr>
            <a:grpSpLocks/>
          </p:cNvGrpSpPr>
          <p:nvPr/>
        </p:nvGrpSpPr>
        <p:grpSpPr bwMode="auto">
          <a:xfrm>
            <a:off x="311150" y="8534400"/>
            <a:ext cx="6234113" cy="304800"/>
            <a:chOff x="2811192" y="6484973"/>
            <a:chExt cx="6234106" cy="304046"/>
          </a:xfrm>
        </p:grpSpPr>
        <p:pic>
          <p:nvPicPr>
            <p:cNvPr id="12295" name="Picture 2"/>
            <p:cNvPicPr>
              <a:picLocks noChangeAspect="1" noChangeArrowheads="1"/>
            </p:cNvPicPr>
            <p:nvPr/>
          </p:nvPicPr>
          <p:blipFill>
            <a:blip r:embed="rId2"/>
            <a:srcRect l="73026"/>
            <a:stretch>
              <a:fillRect/>
            </a:stretch>
          </p:blipFill>
          <p:spPr bwMode="auto">
            <a:xfrm>
              <a:off x="7581205" y="6484973"/>
              <a:ext cx="1464093" cy="304046"/>
            </a:xfrm>
            <a:prstGeom prst="rect">
              <a:avLst/>
            </a:prstGeom>
            <a:noFill/>
            <a:ln w="9525">
              <a:noFill/>
              <a:miter lim="800000"/>
              <a:headEnd/>
              <a:tailEnd/>
            </a:ln>
          </p:spPr>
        </p:pic>
        <p:cxnSp>
          <p:nvCxnSpPr>
            <p:cNvPr id="12296" name="Straight Connector 7"/>
            <p:cNvCxnSpPr>
              <a:cxnSpLocks noChangeShapeType="1"/>
            </p:cNvCxnSpPr>
            <p:nvPr/>
          </p:nvCxnSpPr>
          <p:spPr bwMode="auto">
            <a:xfrm rot="10800000">
              <a:off x="2811192" y="6628605"/>
              <a:ext cx="4730543" cy="0"/>
            </a:xfrm>
            <a:prstGeom prst="line">
              <a:avLst/>
            </a:prstGeom>
            <a:noFill/>
            <a:ln w="34925" cap="rnd" algn="ctr">
              <a:solidFill>
                <a:schemeClr val="tx1"/>
              </a:solidFill>
              <a:prstDash val="sysDot"/>
              <a:round/>
              <a:headEnd/>
              <a:tailEnd/>
            </a:ln>
          </p:spPr>
        </p:cxnSp>
      </p:grpSp>
      <p:sp>
        <p:nvSpPr>
          <p:cNvPr id="9" name="Footer Placeholder 2"/>
          <p:cNvSpPr txBox="1">
            <a:spLocks/>
          </p:cNvSpPr>
          <p:nvPr/>
        </p:nvSpPr>
        <p:spPr>
          <a:xfrm>
            <a:off x="171450" y="8694738"/>
            <a:ext cx="482600" cy="239712"/>
          </a:xfrm>
          <a:prstGeom prst="rect">
            <a:avLst/>
          </a:prstGeom>
        </p:spPr>
        <p:txBody>
          <a:bodyPr anchor="b"/>
          <a:lstStyle>
            <a:defPPr>
              <a:defRPr lang="en-GB"/>
            </a:defPPr>
            <a:lvl1pPr>
              <a:defRPr sz="800">
                <a:solidFill>
                  <a:schemeClr val="bg1">
                    <a:lumMod val="50000"/>
                  </a:schemeClr>
                </a:solidFill>
                <a:latin typeface="Tahoma" pitchFamily="34" charset="0"/>
              </a:defRPr>
            </a:lvl1pPr>
          </a:lstStyle>
          <a:p>
            <a:pPr fontAlgn="auto">
              <a:spcBef>
                <a:spcPts val="0"/>
              </a:spcBef>
              <a:spcAft>
                <a:spcPts val="0"/>
              </a:spcAft>
              <a:defRPr/>
            </a:pPr>
            <a:fld id="{4CE79ECD-DE44-43CF-82B9-6DCC6559E82C}" type="slidenum">
              <a:rPr lang="en-US" sz="600" smtClean="0">
                <a:solidFill>
                  <a:schemeClr val="tx1">
                    <a:lumMod val="75000"/>
                    <a:lumOff val="25000"/>
                  </a:schemeClr>
                </a:solidFill>
                <a:cs typeface="Tahoma" pitchFamily="34" charset="0"/>
              </a:rPr>
              <a:pPr fontAlgn="auto">
                <a:spcBef>
                  <a:spcPts val="0"/>
                </a:spcBef>
                <a:spcAft>
                  <a:spcPts val="0"/>
                </a:spcAft>
                <a:defRPr/>
              </a:pPr>
              <a:t>‹#›</a:t>
            </a:fld>
            <a:endParaRPr lang="en-US" sz="600" dirty="0">
              <a:solidFill>
                <a:schemeClr val="tx1">
                  <a:lumMod val="75000"/>
                  <a:lumOff val="25000"/>
                </a:schemeClr>
              </a:solidFill>
              <a:cs typeface="Tahoma" pitchFamily="34" charset="0"/>
            </a:endParaRPr>
          </a:p>
        </p:txBody>
      </p:sp>
      <p:sp>
        <p:nvSpPr>
          <p:cNvPr id="10" name="Rectangle 7"/>
          <p:cNvSpPr>
            <a:spLocks noChangeArrowheads="1"/>
          </p:cNvSpPr>
          <p:nvPr/>
        </p:nvSpPr>
        <p:spPr bwMode="auto">
          <a:xfrm>
            <a:off x="2017713" y="8707438"/>
            <a:ext cx="2822575" cy="228600"/>
          </a:xfrm>
          <a:prstGeom prst="rect">
            <a:avLst/>
          </a:prstGeom>
          <a:noFill/>
          <a:ln w="9525">
            <a:noFill/>
            <a:miter lim="800000"/>
            <a:headEnd/>
            <a:tailEnd/>
          </a:ln>
          <a:effectLst/>
        </p:spPr>
        <p:txBody>
          <a:bodyPr lIns="91428" tIns="45714" rIns="91428" bIns="45714" anchor="b"/>
          <a:lstStyle/>
          <a:p>
            <a:pPr algn="ctr">
              <a:spcBef>
                <a:spcPct val="50000"/>
              </a:spcBef>
              <a:defRPr/>
            </a:pPr>
            <a:r>
              <a:rPr lang="en-US" sz="600" dirty="0">
                <a:solidFill>
                  <a:srgbClr val="7F7F7F"/>
                </a:solidFill>
                <a:latin typeface="Tahoma" pitchFamily="34" charset="0"/>
                <a:cs typeface="Tahoma" pitchFamily="34" charset="0"/>
              </a:rPr>
              <a:t>COPYRIGHT © 2011 ALCATEL-LUCENT.  ALL RIGHTS RESERVED. </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solidFill>
                  <a:schemeClr val="tx1"/>
                </a:solidFill>
                <a:latin typeface="Tahoma" pitchFamily="34" charset="0"/>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solidFill>
                  <a:schemeClr val="tx1"/>
                </a:solidFill>
                <a:latin typeface="Tahoma" pitchFamily="34" charset="0"/>
                <a:cs typeface="+mn-cs"/>
              </a:defRPr>
            </a:lvl1pPr>
          </a:lstStyle>
          <a:p>
            <a:pPr>
              <a:defRPr/>
            </a:pPr>
            <a:fld id="{568F55DD-0504-431B-9BC7-2E5241504768}" type="datetimeFigureOut">
              <a:rPr lang="en-US"/>
              <a:pPr>
                <a:defRPr/>
              </a:pPr>
              <a:t>11/8/2012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3895725"/>
          </a:xfrm>
          <a:prstGeom prst="rect">
            <a:avLst/>
          </a:prstGeom>
        </p:spPr>
        <p:txBody>
          <a:bodyPr vert="horz" lIns="91440" tIns="45720" rIns="91440" bIns="4572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grpSp>
        <p:nvGrpSpPr>
          <p:cNvPr id="11270" name="Group 7"/>
          <p:cNvGrpSpPr>
            <a:grpSpLocks/>
          </p:cNvGrpSpPr>
          <p:nvPr/>
        </p:nvGrpSpPr>
        <p:grpSpPr bwMode="auto">
          <a:xfrm>
            <a:off x="311150" y="8534400"/>
            <a:ext cx="6234113" cy="304800"/>
            <a:chOff x="2811192" y="6484973"/>
            <a:chExt cx="6234106" cy="304046"/>
          </a:xfrm>
        </p:grpSpPr>
        <p:pic>
          <p:nvPicPr>
            <p:cNvPr id="11273" name="Picture 2"/>
            <p:cNvPicPr>
              <a:picLocks noChangeAspect="1" noChangeArrowheads="1"/>
            </p:cNvPicPr>
            <p:nvPr/>
          </p:nvPicPr>
          <p:blipFill>
            <a:blip r:embed="rId2"/>
            <a:srcRect l="73026"/>
            <a:stretch>
              <a:fillRect/>
            </a:stretch>
          </p:blipFill>
          <p:spPr bwMode="auto">
            <a:xfrm>
              <a:off x="7581205" y="6484973"/>
              <a:ext cx="1464093" cy="304046"/>
            </a:xfrm>
            <a:prstGeom prst="rect">
              <a:avLst/>
            </a:prstGeom>
            <a:noFill/>
            <a:ln w="9525">
              <a:noFill/>
              <a:miter lim="800000"/>
              <a:headEnd/>
              <a:tailEnd/>
            </a:ln>
          </p:spPr>
        </p:pic>
        <p:cxnSp>
          <p:nvCxnSpPr>
            <p:cNvPr id="11274" name="Straight Connector 9"/>
            <p:cNvCxnSpPr>
              <a:cxnSpLocks noChangeShapeType="1"/>
            </p:cNvCxnSpPr>
            <p:nvPr/>
          </p:nvCxnSpPr>
          <p:spPr bwMode="auto">
            <a:xfrm rot="10800000">
              <a:off x="2811192" y="6628605"/>
              <a:ext cx="4730543" cy="0"/>
            </a:xfrm>
            <a:prstGeom prst="line">
              <a:avLst/>
            </a:prstGeom>
            <a:noFill/>
            <a:ln w="34925" cap="rnd" algn="ctr">
              <a:solidFill>
                <a:schemeClr val="tx1"/>
              </a:solidFill>
              <a:prstDash val="sysDot"/>
              <a:round/>
              <a:headEnd/>
              <a:tailEnd/>
            </a:ln>
          </p:spPr>
        </p:cxnSp>
      </p:grpSp>
      <p:sp>
        <p:nvSpPr>
          <p:cNvPr id="11" name="Footer Placeholder 2"/>
          <p:cNvSpPr txBox="1">
            <a:spLocks/>
          </p:cNvSpPr>
          <p:nvPr/>
        </p:nvSpPr>
        <p:spPr>
          <a:xfrm>
            <a:off x="171450" y="8694738"/>
            <a:ext cx="482600" cy="239712"/>
          </a:xfrm>
          <a:prstGeom prst="rect">
            <a:avLst/>
          </a:prstGeom>
        </p:spPr>
        <p:txBody>
          <a:bodyPr anchor="b"/>
          <a:lstStyle>
            <a:defPPr>
              <a:defRPr lang="en-GB"/>
            </a:defPPr>
            <a:lvl1pPr>
              <a:defRPr sz="800">
                <a:solidFill>
                  <a:schemeClr val="bg1">
                    <a:lumMod val="50000"/>
                  </a:schemeClr>
                </a:solidFill>
                <a:latin typeface="Tahoma" pitchFamily="34" charset="0"/>
              </a:defRPr>
            </a:lvl1pPr>
          </a:lstStyle>
          <a:p>
            <a:pPr fontAlgn="auto">
              <a:spcBef>
                <a:spcPts val="0"/>
              </a:spcBef>
              <a:spcAft>
                <a:spcPts val="0"/>
              </a:spcAft>
              <a:defRPr/>
            </a:pPr>
            <a:fld id="{2B491DE5-2EEE-4BB8-98EA-AAC3CE4D3BC9}" type="slidenum">
              <a:rPr lang="en-US" sz="600" smtClean="0">
                <a:solidFill>
                  <a:schemeClr val="tx1">
                    <a:lumMod val="75000"/>
                    <a:lumOff val="25000"/>
                  </a:schemeClr>
                </a:solidFill>
                <a:cs typeface="Tahoma" pitchFamily="34" charset="0"/>
              </a:rPr>
              <a:pPr fontAlgn="auto">
                <a:spcBef>
                  <a:spcPts val="0"/>
                </a:spcBef>
                <a:spcAft>
                  <a:spcPts val="0"/>
                </a:spcAft>
                <a:defRPr/>
              </a:pPr>
              <a:t>‹#›</a:t>
            </a:fld>
            <a:endParaRPr lang="en-US" sz="600" dirty="0">
              <a:solidFill>
                <a:schemeClr val="tx1">
                  <a:lumMod val="75000"/>
                  <a:lumOff val="25000"/>
                </a:schemeClr>
              </a:solidFill>
              <a:cs typeface="Tahoma" pitchFamily="34" charset="0"/>
            </a:endParaRPr>
          </a:p>
        </p:txBody>
      </p:sp>
      <p:sp>
        <p:nvSpPr>
          <p:cNvPr id="12" name="Rectangle 7"/>
          <p:cNvSpPr>
            <a:spLocks noChangeArrowheads="1"/>
          </p:cNvSpPr>
          <p:nvPr/>
        </p:nvSpPr>
        <p:spPr bwMode="auto">
          <a:xfrm>
            <a:off x="2017713" y="8707438"/>
            <a:ext cx="2822575" cy="228600"/>
          </a:xfrm>
          <a:prstGeom prst="rect">
            <a:avLst/>
          </a:prstGeom>
          <a:noFill/>
          <a:ln w="9525">
            <a:noFill/>
            <a:miter lim="800000"/>
            <a:headEnd/>
            <a:tailEnd/>
          </a:ln>
          <a:effectLst/>
        </p:spPr>
        <p:txBody>
          <a:bodyPr lIns="91428" tIns="45714" rIns="91428" bIns="45714" anchor="b"/>
          <a:lstStyle/>
          <a:p>
            <a:pPr algn="ctr">
              <a:spcBef>
                <a:spcPct val="50000"/>
              </a:spcBef>
              <a:defRPr/>
            </a:pPr>
            <a:r>
              <a:rPr lang="en-US" sz="600" dirty="0">
                <a:solidFill>
                  <a:srgbClr val="7F7F7F"/>
                </a:solidFill>
                <a:latin typeface="Tahoma" pitchFamily="34" charset="0"/>
                <a:cs typeface="Tahoma" pitchFamily="34" charset="0"/>
              </a:rPr>
              <a:t>COPYRIGHT © 2011 ALCATEL-LUCENT.  ALL RIGHTS RESERVED. </a:t>
            </a: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ahoma"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Tahoma"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Tahoma"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Tahoma"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Tahom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1" smtClean="0"/>
              <a:t>Leveraging these 3 businesses, we are bringing conversations to the Enterprise!</a:t>
            </a:r>
          </a:p>
          <a:p>
            <a:endParaRPr lang="en-US" b="1" smtClean="0"/>
          </a:p>
          <a:p>
            <a:r>
              <a:rPr lang="en-US" smtClean="0"/>
              <a:t>- The OpenTouch suite enables enterprises of any size to evolve their historical 2 party voice communication into true </a:t>
            </a:r>
            <a:r>
              <a:rPr lang="en-US" b="1" smtClean="0"/>
              <a:t>conversations.</a:t>
            </a:r>
            <a:endParaRPr lang="en-US" smtClean="0"/>
          </a:p>
          <a:p>
            <a:r>
              <a:rPr lang="en-US" b="1" smtClean="0"/>
              <a:t>- Multi-party</a:t>
            </a:r>
            <a:r>
              <a:rPr lang="en-US" smtClean="0"/>
              <a:t>, with the addition or removal of being participants as simply as dragging and dropping them into a conference</a:t>
            </a:r>
          </a:p>
          <a:p>
            <a:r>
              <a:rPr lang="en-US" b="1" smtClean="0"/>
              <a:t>- Multi-device</a:t>
            </a:r>
            <a:r>
              <a:rPr lang="en-US" smtClean="0"/>
              <a:t>, whereby someone by simply picking up one of his communicating device will be the communication seamlessly transferred to it</a:t>
            </a:r>
          </a:p>
          <a:p>
            <a:r>
              <a:rPr lang="en-US" b="1" smtClean="0"/>
              <a:t>- Multi-media</a:t>
            </a:r>
            <a:r>
              <a:rPr lang="en-US" smtClean="0"/>
              <a:t>, allowing text and video addition to the communication mix at the simple click of a mouse</a:t>
            </a:r>
          </a:p>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solidFill>
                  <a:srgbClr val="000000"/>
                </a:solidFill>
                <a:ea typeface="Geneva"/>
                <a:cs typeface="Geneva"/>
                <a:sym typeface="Trebuchet MS" pitchFamily="34" charset="0"/>
              </a:rPr>
              <a:t>Our Application Fluent Network is based upon a resilient architecture with the network dynamically adapting to the application, user and device in use to provide a high quality user experience, as well as bring simplicity to operations</a:t>
            </a:r>
            <a:endParaRPr lang="en-US" sz="1400" smtClean="0">
              <a:solidFill>
                <a:srgbClr val="000000"/>
              </a:solidFill>
              <a:ea typeface="Geneva"/>
              <a:cs typeface="Geneva"/>
              <a:sym typeface="Trebuchet MS" pitchFamily="34" charset="0"/>
            </a:endParaRPr>
          </a:p>
          <a:p>
            <a:pPr eaLnBrk="1" hangingPunct="1"/>
            <a:endParaRPr lang="en-US" smtClean="0">
              <a:solidFill>
                <a:srgbClr val="000000"/>
              </a:solidFill>
              <a:ea typeface="Geneva"/>
              <a:cs typeface="Geneva"/>
              <a:sym typeface="Trebuchet MS" pitchFamily="34" charset="0"/>
            </a:endParaRPr>
          </a:p>
          <a:p>
            <a:pPr eaLnBrk="1" hangingPunct="1"/>
            <a:r>
              <a:rPr lang="en-US" smtClean="0">
                <a:solidFill>
                  <a:srgbClr val="000000"/>
                </a:solidFill>
                <a:ea typeface="Geneva"/>
                <a:cs typeface="Geneva"/>
                <a:sym typeface="Trebuchet MS" pitchFamily="34" charset="0"/>
              </a:rPr>
              <a:t>Our architecture is a foundation for cost effective real time application delivery such as video on an all IP network – leveraging Alcatel-Lucent’s experience and heritage.</a:t>
            </a:r>
            <a:endParaRPr lang="en-US" sz="1400" smtClean="0">
              <a:solidFill>
                <a:srgbClr val="000000"/>
              </a:solidFill>
              <a:ea typeface="Geneva"/>
              <a:cs typeface="Geneva"/>
              <a:sym typeface="Trebuchet MS" pitchFamily="34" charset="0"/>
            </a:endParaRPr>
          </a:p>
          <a:p>
            <a:pPr eaLnBrk="1" hangingPunct="1"/>
            <a:endParaRPr lang="en-US" smtClean="0">
              <a:solidFill>
                <a:srgbClr val="000000"/>
              </a:solidFill>
              <a:ea typeface="Geneva"/>
              <a:cs typeface="Geneva"/>
              <a:sym typeface="Trebuchet MS" pitchFamily="34" charset="0"/>
            </a:endParaRPr>
          </a:p>
          <a:p>
            <a:pPr eaLnBrk="1" hangingPunct="1"/>
            <a:r>
              <a:rPr lang="en-US" smtClean="0">
                <a:solidFill>
                  <a:srgbClr val="000000"/>
                </a:solidFill>
                <a:ea typeface="Geneva"/>
                <a:cs typeface="Geneva"/>
                <a:sym typeface="Trebuchet MS" pitchFamily="34" charset="0"/>
              </a:rPr>
              <a:t>It includes a simplified network topology with reduced layers, increased optimization of all network elements, built-in security and designs for resilient low latency operation that ensures failures of a network link or switch module are transparent to the application.</a:t>
            </a:r>
            <a:endParaRPr lang="en-US" sz="1400" smtClean="0">
              <a:solidFill>
                <a:srgbClr val="000000"/>
              </a:solidFill>
              <a:ea typeface="Geneva"/>
              <a:cs typeface="Geneva"/>
              <a:sym typeface="Trebuchet MS" pitchFamily="34" charset="0"/>
            </a:endParaRPr>
          </a:p>
          <a:p>
            <a:pPr eaLnBrk="1" hangingPunct="1"/>
            <a:endParaRPr lang="en-US" smtClean="0">
              <a:solidFill>
                <a:srgbClr val="000000"/>
              </a:solidFill>
              <a:ea typeface="Geneva"/>
              <a:cs typeface="Geneva"/>
              <a:sym typeface="Trebuchet MS" pitchFamily="34" charset="0"/>
            </a:endParaRPr>
          </a:p>
          <a:p>
            <a:pPr eaLnBrk="1" hangingPunct="1"/>
            <a:r>
              <a:rPr lang="en-US" smtClean="0">
                <a:solidFill>
                  <a:srgbClr val="000000"/>
                </a:solidFill>
                <a:ea typeface="Geneva"/>
                <a:cs typeface="Geneva"/>
                <a:sym typeface="Trebuchet MS" pitchFamily="34" charset="0"/>
              </a:rPr>
              <a:t>Provides control of real time application delivery with a unique ability to dynamically tune network performance based upon the user, the application, the device, and location</a:t>
            </a:r>
            <a:endParaRPr lang="en-US" sz="1400" smtClean="0">
              <a:solidFill>
                <a:srgbClr val="000000"/>
              </a:solidFill>
              <a:ea typeface="Geneva"/>
              <a:cs typeface="Geneva"/>
              <a:sym typeface="Trebuchet MS" pitchFamily="34" charset="0"/>
            </a:endParaRPr>
          </a:p>
          <a:p>
            <a:pPr eaLnBrk="1" hangingPunct="1"/>
            <a:endParaRPr lang="en-US" smtClean="0">
              <a:solidFill>
                <a:srgbClr val="000000"/>
              </a:solidFill>
              <a:ea typeface="Geneva"/>
              <a:cs typeface="Geneva"/>
              <a:sym typeface="Trebuchet MS" pitchFamily="34" charset="0"/>
            </a:endParaRPr>
          </a:p>
          <a:p>
            <a:pPr eaLnBrk="1" hangingPunct="1"/>
            <a:r>
              <a:rPr lang="en-US" smtClean="0">
                <a:solidFill>
                  <a:srgbClr val="000000"/>
                </a:solidFill>
                <a:ea typeface="Geneva"/>
                <a:cs typeface="Geneva"/>
                <a:sym typeface="Trebuchet MS" pitchFamily="34" charset="0"/>
              </a:rPr>
              <a:t>Streamlined operations means that the burden on the IT team is significantly reduced through automation, consistency of features, and integrated tools for troubleshooting</a:t>
            </a: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bwMode="auto">
          <a:xfrm>
            <a:off x="1152525" y="682625"/>
            <a:ext cx="4552950" cy="3414713"/>
          </a:xfrm>
          <a:noFill/>
          <a:ln>
            <a:solidFill>
              <a:srgbClr val="000000"/>
            </a:solidFill>
            <a:miter lim="800000"/>
            <a:headEnd/>
            <a:tailEnd/>
          </a:ln>
        </p:spPr>
      </p:sp>
      <p:sp>
        <p:nvSpPr>
          <p:cNvPr id="24578" name="Rectangle 3"/>
          <p:cNvSpPr>
            <a:spLocks noGrp="1" noChangeArrowheads="1"/>
          </p:cNvSpPr>
          <p:nvPr>
            <p:ph type="body" idx="1"/>
          </p:nvPr>
        </p:nvSpPr>
        <p:spPr bwMode="auto">
          <a:xfrm>
            <a:off x="903288" y="4325938"/>
            <a:ext cx="5051425" cy="4097337"/>
          </a:xfrm>
          <a:noFill/>
        </p:spPr>
        <p:txBody>
          <a:bodyPr wrap="square" lIns="91986" tIns="45995" rIns="91986" bIns="45995" numCol="1" anchor="t" anchorCtr="0" compatLnSpc="1">
            <a:prstTxWarp prst="textNoShape">
              <a:avLst/>
            </a:prstTxWarp>
          </a:bodyPr>
          <a:lstStyle/>
          <a:p>
            <a:pPr marL="342900" lvl="1" indent="-111125">
              <a:buClr>
                <a:srgbClr val="9850B2"/>
              </a:buClr>
              <a:buSzPct val="150000"/>
              <a:buFont typeface="Wingdings" pitchFamily="2" charset="2"/>
              <a:buNone/>
            </a:pPr>
            <a:r>
              <a:rPr lang="en-US" smtClean="0">
                <a:cs typeface="Tahoma" pitchFamily="34" charset="0"/>
              </a:rPr>
              <a:t>One OAW-IAP92/93 supports enterprise grade WiFi connectivity for 32 users</a:t>
            </a:r>
          </a:p>
          <a:p>
            <a:pPr marL="342900" lvl="1" indent="-111125">
              <a:buClr>
                <a:srgbClr val="9850B2"/>
              </a:buClr>
              <a:buSzPct val="150000"/>
              <a:buFont typeface="Wingdings" pitchFamily="2" charset="2"/>
              <a:buNone/>
            </a:pPr>
            <a:r>
              <a:rPr lang="en-US" smtClean="0">
                <a:cs typeface="Tahoma" pitchFamily="34" charset="0"/>
              </a:rPr>
              <a:t>Single OAW-IAP105 can easily support users up to 64 if both radios are use</a:t>
            </a:r>
          </a:p>
          <a:p>
            <a:pPr marL="117475" indent="-117475"/>
            <a:endParaRPr lang="de-AT"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txBox="1">
            <a:spLocks noGrp="1" noChangeArrowheads="1"/>
          </p:cNvSpPr>
          <p:nvPr/>
        </p:nvSpPr>
        <p:spPr bwMode="auto">
          <a:xfrm>
            <a:off x="3917950" y="8648700"/>
            <a:ext cx="2940050" cy="455613"/>
          </a:xfrm>
          <a:prstGeom prst="rect">
            <a:avLst/>
          </a:prstGeom>
          <a:noFill/>
          <a:ln w="9525">
            <a:noFill/>
            <a:miter lim="800000"/>
            <a:headEnd/>
            <a:tailEnd/>
          </a:ln>
        </p:spPr>
        <p:txBody>
          <a:bodyPr lIns="92685" tIns="46344" rIns="92685" bIns="46344" anchor="b"/>
          <a:lstStyle/>
          <a:p>
            <a:pPr algn="r" defTabSz="919163" eaLnBrk="0" hangingPunct="0"/>
            <a:fld id="{31BE3F1A-713B-455E-A6DB-37976E1FC093}" type="slidenum">
              <a:rPr lang="en-GB" sz="1000">
                <a:solidFill>
                  <a:schemeClr val="tx1"/>
                </a:solidFill>
                <a:latin typeface="FuturaA Bk BT" pitchFamily="34" charset="0"/>
              </a:rPr>
              <a:pPr algn="r" defTabSz="919163" eaLnBrk="0" hangingPunct="0"/>
              <a:t>13</a:t>
            </a:fld>
            <a:endParaRPr lang="en-GB" sz="1000">
              <a:solidFill>
                <a:schemeClr val="tx1"/>
              </a:solidFill>
              <a:latin typeface="FuturaA Bk BT" pitchFamily="34" charset="0"/>
            </a:endParaRPr>
          </a:p>
        </p:txBody>
      </p:sp>
      <p:sp>
        <p:nvSpPr>
          <p:cNvPr id="44034" name="Rectangle 2"/>
          <p:cNvSpPr>
            <a:spLocks noGrp="1" noRot="1" noChangeAspect="1" noChangeArrowheads="1" noTextEdit="1"/>
          </p:cNvSpPr>
          <p:nvPr>
            <p:ph type="sldImg"/>
          </p:nvPr>
        </p:nvSpPr>
        <p:spPr bwMode="auto">
          <a:xfrm>
            <a:off x="1152525" y="682625"/>
            <a:ext cx="4552950" cy="3414713"/>
          </a:xfrm>
          <a:noFill/>
          <a:ln>
            <a:solidFill>
              <a:srgbClr val="000000"/>
            </a:solidFill>
            <a:miter lim="800000"/>
            <a:headEnd/>
            <a:tailEnd/>
          </a:ln>
        </p:spPr>
      </p:sp>
      <p:sp>
        <p:nvSpPr>
          <p:cNvPr id="44035" name="Rectangle 3"/>
          <p:cNvSpPr>
            <a:spLocks noGrp="1" noChangeArrowheads="1"/>
          </p:cNvSpPr>
          <p:nvPr>
            <p:ph type="body" idx="1"/>
          </p:nvPr>
        </p:nvSpPr>
        <p:spPr bwMode="auto">
          <a:xfrm>
            <a:off x="903288" y="4325938"/>
            <a:ext cx="5051425" cy="4097337"/>
          </a:xfrm>
          <a:noFill/>
        </p:spPr>
        <p:txBody>
          <a:bodyPr wrap="square" lIns="92685" tIns="46344" rIns="92685" bIns="46344" numCol="1" anchor="t" anchorCtr="0" compatLnSpc="1">
            <a:prstTxWarp prst="textNoShape">
              <a:avLst/>
            </a:prstTxWarp>
          </a:bodyPr>
          <a:lstStyle/>
          <a:p>
            <a:r>
              <a:rPr lang="fr-FR" smtClean="0"/>
              <a:t>Let us look at the Alcatel-Lucent unified architecture and how it delivers a consistent user experience in every places that user goes to.</a:t>
            </a:r>
          </a:p>
          <a:p>
            <a:endParaRPr lang="fr-FR" smtClean="0"/>
          </a:p>
          <a:p>
            <a:r>
              <a:rPr lang="fr-FR" smtClean="0"/>
              <a:t>Starting with the main sites, our solution includes 2 components:</a:t>
            </a:r>
          </a:p>
          <a:p>
            <a:pPr>
              <a:buFontTx/>
              <a:buChar char="•"/>
            </a:pPr>
            <a:r>
              <a:rPr lang="fr-FR" smtClean="0"/>
              <a:t>Access Points delivering WiFi connectivity to users.</a:t>
            </a:r>
          </a:p>
          <a:p>
            <a:pPr>
              <a:buFontTx/>
              <a:buChar char="•"/>
            </a:pPr>
            <a:r>
              <a:rPr lang="fr-FR" smtClean="0"/>
              <a:t>The central system named WLAN Switch where all the intelligence resides. WLAN Switches control the full WiFi environment. Configuration, management and troubleshooting is made in the WLAN Switch and pushed automtically to the (thin) Access Point</a:t>
            </a:r>
          </a:p>
          <a:p>
            <a:pPr>
              <a:buFontTx/>
              <a:buChar char="•"/>
            </a:pPr>
            <a:endParaRPr lang="fr-FR" smtClean="0"/>
          </a:p>
          <a:p>
            <a:r>
              <a:rPr lang="fr-FR" smtClean="0"/>
              <a:t>What you see here is the typical main building configuration</a:t>
            </a:r>
          </a:p>
          <a:p>
            <a:endParaRPr lang="fr-FR" smtClean="0"/>
          </a:p>
          <a:p>
            <a:r>
              <a:rPr lang="fr-FR" smtClean="0"/>
              <a:t>[click]</a:t>
            </a:r>
          </a:p>
          <a:p>
            <a:endParaRPr lang="fr-FR" smtClean="0"/>
          </a:p>
          <a:p>
            <a:r>
              <a:rPr lang="fr-FR" smtClean="0"/>
              <a:t>We are able to create a fully-meshed wireless-only network, controlled by the exact same WLAN Switches. This is useful for gardens within campuses where people that smoke cigarettes outside can still be connected. It can used in harbors for example where connectivity can be brought near the boats to control in and out of goods. Usually these places do not have fiber or any wired network.</a:t>
            </a:r>
          </a:p>
          <a:p>
            <a:endParaRPr lang="fr-FR" smtClean="0"/>
          </a:p>
          <a:p>
            <a:r>
              <a:rPr lang="fr-FR" smtClean="0"/>
              <a:t>[click]</a:t>
            </a:r>
          </a:p>
          <a:p>
            <a:endParaRPr lang="fr-FR" smtClean="0"/>
          </a:p>
          <a:p>
            <a:r>
              <a:rPr lang="fr-FR" smtClean="0"/>
              <a:t>One of the nicest innovation in this system is the ability of the WLAN Switch to control access points that are remotely-located, through a private or even a public network like the internet. It enables to deliver to remote users connectivity and secure access to enterprise data and applications.</a:t>
            </a:r>
          </a:p>
          <a:p>
            <a:endParaRPr lang="fr-F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noTextEdi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pPr>
              <a:spcBef>
                <a:spcPct val="0"/>
              </a:spcBef>
            </a:pPr>
            <a:r>
              <a:rPr lang="en-US" b="1" smtClean="0"/>
              <a:t>Why Virtual Controller: </a:t>
            </a:r>
            <a:endParaRPr lang="en-US" smtClean="0"/>
          </a:p>
          <a:p>
            <a:pPr>
              <a:spcBef>
                <a:spcPct val="0"/>
              </a:spcBef>
            </a:pPr>
            <a:r>
              <a:rPr lang="en-US" b="1" smtClean="0"/>
              <a:t>Also:</a:t>
            </a:r>
            <a:endParaRPr lang="en-US" smtClean="0"/>
          </a:p>
          <a:p>
            <a:pPr>
              <a:spcBef>
                <a:spcPct val="0"/>
              </a:spcBef>
            </a:pPr>
            <a:r>
              <a:rPr lang="en-US" b="1" smtClean="0"/>
              <a:t>No RF regulatory domain issues with VCs in different countries in </a:t>
            </a:r>
            <a:endParaRPr lang="en-US" smtClean="0"/>
          </a:p>
          <a:p>
            <a:pPr>
              <a:spcBef>
                <a:spcPct val="0"/>
              </a:spcBef>
            </a:pPr>
            <a:r>
              <a:rPr lang="en-US" b="1" smtClean="0"/>
              <a:t>Can be upgraded in smaller groups</a:t>
            </a:r>
            <a:endParaRPr lang="en-US" smtClean="0"/>
          </a:p>
          <a:p>
            <a:pPr>
              <a:spcBef>
                <a:spcPct val="0"/>
              </a:spcBef>
            </a:pPr>
            <a:r>
              <a:rPr lang="en-US" b="1" smtClean="0"/>
              <a:t> </a:t>
            </a:r>
            <a:endParaRPr lang="en-US" smtClean="0"/>
          </a:p>
          <a:p>
            <a:pPr>
              <a:spcBef>
                <a:spcPct val="0"/>
              </a:spcBef>
            </a:pPr>
            <a:r>
              <a:rPr lang="en-US" b="1" smtClean="0"/>
              <a:t> </a:t>
            </a:r>
            <a:endParaRPr lang="en-US" smtClean="0"/>
          </a:p>
          <a:p>
            <a:pPr>
              <a:spcBef>
                <a:spcPct val="0"/>
              </a:spcBef>
            </a:pPr>
            <a:r>
              <a:rPr lang="en-US" b="1" smtClean="0"/>
              <a:t>Why controller: </a:t>
            </a:r>
            <a:endParaRPr lang="en-US" smtClean="0"/>
          </a:p>
          <a:p>
            <a:pPr>
              <a:spcBef>
                <a:spcPct val="0"/>
              </a:spcBef>
            </a:pPr>
            <a:r>
              <a:rPr lang="en-US" b="1" smtClean="0"/>
              <a:t>Multi Gbps Encryption in hardware for better security and remote user support </a:t>
            </a:r>
            <a:endParaRPr lang="en-US" smtClean="0"/>
          </a:p>
          <a:p>
            <a:pPr>
              <a:spcBef>
                <a:spcPct val="0"/>
              </a:spcBef>
            </a:pPr>
            <a:r>
              <a:rPr lang="en-US" b="1" smtClean="0"/>
              <a:t>Security (encryption keys never leave core)</a:t>
            </a:r>
            <a:endParaRPr lang="en-US" smtClean="0"/>
          </a:p>
          <a:p>
            <a:pPr>
              <a:spcBef>
                <a:spcPct val="0"/>
              </a:spcBef>
            </a:pPr>
            <a:r>
              <a:rPr lang="en-US" b="1" smtClean="0"/>
              <a:t>Multi Gbps IPSec for RAP and VIA IPSec and SSL termination </a:t>
            </a:r>
            <a:endParaRPr lang="en-US" smtClean="0"/>
          </a:p>
          <a:p>
            <a:pPr>
              <a:spcBef>
                <a:spcPct val="0"/>
              </a:spcBef>
            </a:pPr>
            <a:r>
              <a:rPr lang="en-US" b="1" smtClean="0"/>
              <a:t>Faster Mobility in large networks (no delay as packet travels between VCs)</a:t>
            </a:r>
            <a:endParaRPr lang="en-US" smtClean="0"/>
          </a:p>
          <a:p>
            <a:pPr>
              <a:spcBef>
                <a:spcPct val="0"/>
              </a:spcBef>
            </a:pPr>
            <a:r>
              <a:rPr lang="en-US" b="1" smtClean="0"/>
              <a:t>More knobs</a:t>
            </a:r>
            <a:endParaRPr lang="en-US" smtClean="0"/>
          </a:p>
          <a:p>
            <a:pPr>
              <a:spcBef>
                <a:spcPct val="0"/>
              </a:spcBef>
            </a:pPr>
            <a:r>
              <a:rPr lang="en-US" b="1" smtClean="0"/>
              <a:t>IPV6, DMO, ARM, Spectrum view, etc.</a:t>
            </a:r>
            <a:endParaRPr lang="en-US" smtClean="0"/>
          </a:p>
          <a:p>
            <a:pPr>
              <a:spcBef>
                <a:spcPct val="0"/>
              </a:spcBef>
            </a:pPr>
            <a:r>
              <a:rPr lang="en-US" b="1" smtClean="0"/>
              <a:t>Granular FW policies (e.g. ,identify Lync, redirect to CSS, etc.) </a:t>
            </a:r>
            <a:endParaRPr lang="en-US" smtClean="0"/>
          </a:p>
          <a:p>
            <a:pPr>
              <a:spcBef>
                <a:spcPct val="0"/>
              </a:spcBef>
            </a:pPr>
            <a:endParaRPr lang="en-US" smtClean="0"/>
          </a:p>
        </p:txBody>
      </p:sp>
      <p:sp>
        <p:nvSpPr>
          <p:cNvPr id="46083"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4BAB388D-9597-4495-B8F8-721BF23D5AE1}" type="slidenum">
              <a:rPr lang="en-US" sz="1200">
                <a:solidFill>
                  <a:schemeClr val="tx1"/>
                </a:solidFill>
                <a:latin typeface="Calibri" pitchFamily="34" charset="0"/>
              </a:rPr>
              <a:pPr algn="r"/>
              <a:t>14</a:t>
            </a:fld>
            <a:endParaRPr lang="en-US" sz="1200">
              <a:solidFill>
                <a:schemeClr val="tx1"/>
              </a:solidFill>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chemeClr val="bg1"/>
        </a:solidFill>
        <a:effectLst/>
      </p:bgPr>
    </p:bg>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1358900" y="6580188"/>
            <a:ext cx="6408738" cy="228600"/>
          </a:xfrm>
          <a:prstGeom prst="rect">
            <a:avLst/>
          </a:prstGeom>
          <a:noFill/>
          <a:ln w="9525">
            <a:noFill/>
            <a:miter lim="800000"/>
            <a:headEnd/>
            <a:tailEnd/>
          </a:ln>
          <a:effectLst/>
        </p:spPr>
        <p:txBody>
          <a:bodyPr lIns="91428" tIns="45714" rIns="91428" bIns="45714" anchor="b"/>
          <a:lstStyle/>
          <a:p>
            <a:pPr algn="ctr">
              <a:spcBef>
                <a:spcPct val="50000"/>
              </a:spcBef>
              <a:defRPr/>
            </a:pPr>
            <a:r>
              <a:rPr lang="en-US" sz="600" dirty="0">
                <a:solidFill>
                  <a:srgbClr val="7F7F7F"/>
                </a:solidFill>
                <a:latin typeface="Tahoma" pitchFamily="34" charset="0"/>
                <a:cs typeface="Tahoma" pitchFamily="34" charset="0"/>
              </a:rPr>
              <a:t>COPYRIGHT © 2012 ALCATEL-LUCENT ENTERPRISE.  ALL RIGHTS RESERVED. </a:t>
            </a:r>
            <a:br>
              <a:rPr lang="en-US" sz="600" dirty="0">
                <a:solidFill>
                  <a:srgbClr val="7F7F7F"/>
                </a:solidFill>
                <a:latin typeface="Tahoma" pitchFamily="34" charset="0"/>
                <a:cs typeface="Tahoma" pitchFamily="34" charset="0"/>
              </a:rPr>
            </a:br>
            <a:endParaRPr lang="en-US" sz="600" dirty="0">
              <a:solidFill>
                <a:srgbClr val="7F7F7F"/>
              </a:solidFill>
              <a:latin typeface="Tahoma" pitchFamily="34" charset="0"/>
              <a:cs typeface="Tahoma" pitchFamily="34" charset="0"/>
            </a:endParaRPr>
          </a:p>
        </p:txBody>
      </p:sp>
      <p:sp>
        <p:nvSpPr>
          <p:cNvPr id="62470" name="Text Placeholder 2"/>
          <p:cNvSpPr>
            <a:spLocks noGrp="1"/>
          </p:cNvSpPr>
          <p:nvPr>
            <p:ph type="subTitle" idx="1"/>
          </p:nvPr>
        </p:nvSpPr>
        <p:spPr>
          <a:xfrm>
            <a:off x="273050" y="1347788"/>
            <a:ext cx="6400800" cy="671512"/>
          </a:xfrm>
        </p:spPr>
        <p:txBody>
          <a:bodyPr/>
          <a:lstStyle>
            <a:lvl1pPr marL="0" indent="0">
              <a:buFont typeface="Arial" pitchFamily="34" charset="0"/>
              <a:buNone/>
              <a:defRPr smtClean="0">
                <a:solidFill>
                  <a:srgbClr val="7F7F7F"/>
                </a:solidFill>
                <a:latin typeface="Tahoma" pitchFamily="34" charset="0"/>
              </a:defRPr>
            </a:lvl1pPr>
          </a:lstStyle>
          <a:p>
            <a:r>
              <a:rPr lang="en-US" smtClean="0"/>
              <a:t>Click to edit Master subtitle style</a:t>
            </a:r>
            <a:endParaRPr lang="en-US" dirty="0" smtClean="0"/>
          </a:p>
        </p:txBody>
      </p:sp>
      <p:sp>
        <p:nvSpPr>
          <p:cNvPr id="62471" name="Title Placeholder 10"/>
          <p:cNvSpPr>
            <a:spLocks noGrp="1"/>
          </p:cNvSpPr>
          <p:nvPr>
            <p:ph type="ctrTitle"/>
          </p:nvPr>
        </p:nvSpPr>
        <p:spPr>
          <a:xfrm>
            <a:off x="249238" y="239713"/>
            <a:ext cx="8626475" cy="1470025"/>
          </a:xfrm>
        </p:spPr>
        <p:txBody>
          <a:bodyPr/>
          <a:lstStyle>
            <a:lvl1pPr>
              <a:defRPr smtClean="0">
                <a:latin typeface="Tahoma" pitchFamily="34" charset="0"/>
              </a:defRPr>
            </a:lvl1pPr>
          </a:lstStyle>
          <a:p>
            <a:r>
              <a:rPr lang="en-US" smtClean="0"/>
              <a:t>Click to edit Master title style</a:t>
            </a:r>
            <a:endParaRPr dirty="0" smtClean="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1358900" y="6580188"/>
            <a:ext cx="6408738" cy="228600"/>
          </a:xfrm>
          <a:prstGeom prst="rect">
            <a:avLst/>
          </a:prstGeom>
          <a:noFill/>
          <a:ln w="9525">
            <a:noFill/>
            <a:miter lim="800000"/>
            <a:headEnd/>
            <a:tailEnd/>
          </a:ln>
          <a:effectLst/>
        </p:spPr>
        <p:txBody>
          <a:bodyPr lIns="91428" tIns="45714" rIns="91428" bIns="45714" anchor="b"/>
          <a:lstStyle/>
          <a:p>
            <a:pPr algn="ctr">
              <a:spcBef>
                <a:spcPct val="50000"/>
              </a:spcBef>
              <a:defRPr/>
            </a:pPr>
            <a:r>
              <a:rPr lang="en-US" sz="600" dirty="0">
                <a:solidFill>
                  <a:srgbClr val="7F7F7F"/>
                </a:solidFill>
                <a:latin typeface="Tahoma" pitchFamily="34" charset="0"/>
                <a:cs typeface="Tahoma" pitchFamily="34" charset="0"/>
              </a:rPr>
              <a:t>COPYRIGHT © 2012 ALCATEL-LUCENT ENTERPRISE.  ALL RIGHTS RESERVED. </a:t>
            </a:r>
            <a:br>
              <a:rPr lang="en-US" sz="600" dirty="0">
                <a:solidFill>
                  <a:srgbClr val="7F7F7F"/>
                </a:solidFill>
                <a:latin typeface="Tahoma" pitchFamily="34" charset="0"/>
                <a:cs typeface="Tahoma" pitchFamily="34" charset="0"/>
              </a:rPr>
            </a:br>
            <a:endParaRPr lang="en-US" sz="600" dirty="0">
              <a:solidFill>
                <a:srgbClr val="7F7F7F"/>
              </a:solidFill>
              <a:latin typeface="Tahoma" pitchFamily="34" charset="0"/>
              <a:cs typeface="Tahoma" pitchFamily="34" charset="0"/>
            </a:endParaRPr>
          </a:p>
        </p:txBody>
      </p:sp>
      <p:sp>
        <p:nvSpPr>
          <p:cNvPr id="61446" name="Text Placeholder 2"/>
          <p:cNvSpPr>
            <a:spLocks noGrp="1"/>
          </p:cNvSpPr>
          <p:nvPr>
            <p:ph type="subTitle" idx="1"/>
          </p:nvPr>
        </p:nvSpPr>
        <p:spPr>
          <a:xfrm>
            <a:off x="267009" y="5461000"/>
            <a:ext cx="6400800" cy="531813"/>
          </a:xfrm>
        </p:spPr>
        <p:txBody>
          <a:bodyPr/>
          <a:lstStyle>
            <a:lvl1pPr marL="0" indent="0">
              <a:buFont typeface="Arial" pitchFamily="34" charset="0"/>
              <a:buNone/>
              <a:defRPr smtClean="0">
                <a:solidFill>
                  <a:srgbClr val="7F7F7F"/>
                </a:solidFill>
                <a:latin typeface="Tahoma" pitchFamily="34" charset="0"/>
              </a:defRPr>
            </a:lvl1pPr>
          </a:lstStyle>
          <a:p>
            <a:r>
              <a:rPr lang="en-US" smtClean="0"/>
              <a:t>Click to edit Master subtitle style</a:t>
            </a:r>
            <a:endParaRPr lang="en-US" dirty="0" smtClean="0"/>
          </a:p>
        </p:txBody>
      </p:sp>
      <p:sp>
        <p:nvSpPr>
          <p:cNvPr id="61447" name="Title Placeholder 10"/>
          <p:cNvSpPr>
            <a:spLocks noGrp="1"/>
          </p:cNvSpPr>
          <p:nvPr>
            <p:ph type="ctrTitle"/>
          </p:nvPr>
        </p:nvSpPr>
        <p:spPr>
          <a:xfrm>
            <a:off x="227321" y="3944938"/>
            <a:ext cx="8610292" cy="1470025"/>
          </a:xfrm>
        </p:spPr>
        <p:txBody>
          <a:bodyPr anchor="b"/>
          <a:lstStyle>
            <a:lvl1pPr>
              <a:defRPr smtClean="0">
                <a:latin typeface="Tahoma" pitchFamily="34" charset="0"/>
              </a:defRPr>
            </a:lvl1pPr>
          </a:lstStyle>
          <a:p>
            <a:r>
              <a:rPr lang="en-US" smtClean="0"/>
              <a:t>Click to edit Master title style</a:t>
            </a:r>
            <a:endParaRPr dirty="0" smtClean="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1358900" y="6580188"/>
            <a:ext cx="6408738" cy="228600"/>
          </a:xfrm>
          <a:prstGeom prst="rect">
            <a:avLst/>
          </a:prstGeom>
          <a:noFill/>
          <a:ln w="9525">
            <a:noFill/>
            <a:miter lim="800000"/>
            <a:headEnd/>
            <a:tailEnd/>
          </a:ln>
          <a:effectLst/>
        </p:spPr>
        <p:txBody>
          <a:bodyPr lIns="91428" tIns="45714" rIns="91428" bIns="45714" anchor="b"/>
          <a:lstStyle/>
          <a:p>
            <a:pPr algn="ctr">
              <a:spcBef>
                <a:spcPct val="50000"/>
              </a:spcBef>
              <a:defRPr/>
            </a:pPr>
            <a:r>
              <a:rPr lang="en-US" sz="600" dirty="0">
                <a:solidFill>
                  <a:srgbClr val="7F7F7F"/>
                </a:solidFill>
                <a:latin typeface="Tahoma" pitchFamily="34" charset="0"/>
                <a:cs typeface="Tahoma" pitchFamily="34" charset="0"/>
              </a:rPr>
              <a:t>COPYRIGHT © 2012 ALCATEL-LUCENT ENTERPRISE.  ALL RIGHTS RESERVED. </a:t>
            </a:r>
            <a:br>
              <a:rPr lang="en-US" sz="600" dirty="0">
                <a:solidFill>
                  <a:srgbClr val="7F7F7F"/>
                </a:solidFill>
                <a:latin typeface="Tahoma" pitchFamily="34" charset="0"/>
                <a:cs typeface="Tahoma" pitchFamily="34" charset="0"/>
              </a:rPr>
            </a:br>
            <a:endParaRPr lang="en-US" sz="600" dirty="0">
              <a:solidFill>
                <a:srgbClr val="7F7F7F"/>
              </a:solidFill>
              <a:latin typeface="Tahoma" pitchFamily="34" charset="0"/>
              <a:cs typeface="Tahoma" pitchFamily="34" charset="0"/>
            </a:endParaRPr>
          </a:p>
        </p:txBody>
      </p:sp>
      <p:pic>
        <p:nvPicPr>
          <p:cNvPr id="5" name="Picture 5" descr="Change the Conversation"/>
          <p:cNvPicPr>
            <a:picLocks noChangeAspect="1"/>
          </p:cNvPicPr>
          <p:nvPr userDrawn="1"/>
        </p:nvPicPr>
        <p:blipFill>
          <a:blip r:embed="rId2"/>
          <a:srcRect/>
          <a:stretch>
            <a:fillRect/>
          </a:stretch>
        </p:blipFill>
        <p:spPr bwMode="auto">
          <a:xfrm>
            <a:off x="323850" y="325438"/>
            <a:ext cx="8496300" cy="4102100"/>
          </a:xfrm>
          <a:prstGeom prst="rect">
            <a:avLst/>
          </a:prstGeom>
          <a:noFill/>
          <a:ln w="9525">
            <a:noFill/>
            <a:miter lim="800000"/>
            <a:headEnd/>
            <a:tailEnd/>
          </a:ln>
        </p:spPr>
      </p:pic>
      <p:sp>
        <p:nvSpPr>
          <p:cNvPr id="3" name="Subtitle 2"/>
          <p:cNvSpPr>
            <a:spLocks noGrp="1"/>
          </p:cNvSpPr>
          <p:nvPr>
            <p:ph type="subTitle" idx="1"/>
          </p:nvPr>
        </p:nvSpPr>
        <p:spPr>
          <a:xfrm>
            <a:off x="204031" y="5330952"/>
            <a:ext cx="8660877" cy="400110"/>
          </a:xfrm>
          <a:noFill/>
        </p:spPr>
        <p:txBody>
          <a:bodyPr lIns="0" tIns="45720" rIns="91440" bIns="45720" rtlCol="0">
            <a:spAutoFit/>
          </a:bodyPr>
          <a:lstStyle>
            <a:lvl1pPr marL="114300" indent="-1588" algn="l">
              <a:buNone/>
              <a:defRPr kumimoji="0" lang="en-US" sz="2000" b="0" i="0" u="none" strike="noStrike" kern="1200" cap="none" spc="0" normalizeH="0" baseline="0" noProof="0" dirty="0" err="1" smtClean="0">
                <a:ln>
                  <a:noFill/>
                </a:ln>
                <a:solidFill>
                  <a:schemeClr val="bg1">
                    <a:lumMod val="50000"/>
                  </a:schemeClr>
                </a:solidFill>
                <a:effectLst/>
                <a:uLnTx/>
                <a:uFillTx/>
                <a:latin typeface="Tahoma"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smtClean="0"/>
              <a:t>Click to edit Master subtitle style</a:t>
            </a:r>
            <a:endParaRPr lang="en-US" dirty="0"/>
          </a:p>
        </p:txBody>
      </p:sp>
      <p:sp>
        <p:nvSpPr>
          <p:cNvPr id="27" name="Title 26"/>
          <p:cNvSpPr>
            <a:spLocks noGrp="1"/>
          </p:cNvSpPr>
          <p:nvPr>
            <p:ph type="title"/>
          </p:nvPr>
        </p:nvSpPr>
        <p:spPr>
          <a:xfrm>
            <a:off x="219022" y="4224528"/>
            <a:ext cx="8645887" cy="1143000"/>
          </a:xfrm>
        </p:spPr>
        <p:txBody>
          <a:bodyPr anchor="b">
            <a:normAutofit/>
          </a:bodyPr>
          <a:lstStyle>
            <a:lvl1pPr>
              <a:lnSpc>
                <a:spcPts val="3000"/>
              </a:lnSpc>
              <a:defRPr sz="3000">
                <a:latin typeface="Tahoma" pitchFamily="34" charset="0"/>
              </a:defRPr>
            </a:lvl1pPr>
          </a:lstStyle>
          <a:p>
            <a:r>
              <a:rPr lang="en-US" smtClean="0"/>
              <a:t>Click to edit Master title style</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RINTED TITLE">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1358900" y="6580188"/>
            <a:ext cx="6408738" cy="228600"/>
          </a:xfrm>
          <a:prstGeom prst="rect">
            <a:avLst/>
          </a:prstGeom>
          <a:noFill/>
          <a:ln w="9525">
            <a:noFill/>
            <a:miter lim="800000"/>
            <a:headEnd/>
            <a:tailEnd/>
          </a:ln>
          <a:effectLst/>
        </p:spPr>
        <p:txBody>
          <a:bodyPr lIns="91428" tIns="45714" rIns="91428" bIns="45714" anchor="b"/>
          <a:lstStyle/>
          <a:p>
            <a:pPr algn="ctr">
              <a:spcBef>
                <a:spcPct val="50000"/>
              </a:spcBef>
              <a:defRPr/>
            </a:pPr>
            <a:r>
              <a:rPr lang="en-US" sz="600" dirty="0">
                <a:solidFill>
                  <a:srgbClr val="7F7F7F"/>
                </a:solidFill>
                <a:latin typeface="Tahoma" pitchFamily="34" charset="0"/>
                <a:cs typeface="Tahoma" pitchFamily="34" charset="0"/>
              </a:rPr>
              <a:t>COPYRIGHT © 2012 ALCATEL-LUCENT ENTEPRISE.  ALL RIGHTS RESERVED. </a:t>
            </a:r>
            <a:br>
              <a:rPr lang="en-US" sz="600" dirty="0">
                <a:solidFill>
                  <a:srgbClr val="7F7F7F"/>
                </a:solidFill>
                <a:latin typeface="Tahoma" pitchFamily="34" charset="0"/>
                <a:cs typeface="Tahoma" pitchFamily="34" charset="0"/>
              </a:rPr>
            </a:br>
            <a:endParaRPr lang="en-US" sz="600" dirty="0">
              <a:solidFill>
                <a:srgbClr val="7F7F7F"/>
              </a:solidFill>
              <a:latin typeface="Tahoma" pitchFamily="34" charset="0"/>
              <a:cs typeface="Tahoma" pitchFamily="34" charset="0"/>
            </a:endParaRPr>
          </a:p>
        </p:txBody>
      </p:sp>
      <p:sp>
        <p:nvSpPr>
          <p:cNvPr id="3" name="Subtitle 2"/>
          <p:cNvSpPr>
            <a:spLocks noGrp="1"/>
          </p:cNvSpPr>
          <p:nvPr>
            <p:ph type="subTitle" idx="1"/>
          </p:nvPr>
        </p:nvSpPr>
        <p:spPr>
          <a:xfrm>
            <a:off x="204031" y="1314450"/>
            <a:ext cx="8660877" cy="400110"/>
          </a:xfrm>
          <a:noFill/>
        </p:spPr>
        <p:txBody>
          <a:bodyPr lIns="0" tIns="45720" rIns="91440" bIns="45720" rtlCol="0">
            <a:spAutoFit/>
          </a:bodyPr>
          <a:lstStyle>
            <a:lvl1pPr marL="114300" indent="-1588" algn="l">
              <a:buNone/>
              <a:defRPr kumimoji="0" lang="en-US" sz="2000" b="0" i="0" u="none" strike="noStrike" kern="1200" cap="none" spc="0" normalizeH="0" baseline="0" noProof="0" dirty="0" err="1" smtClean="0">
                <a:ln>
                  <a:noFill/>
                </a:ln>
                <a:solidFill>
                  <a:schemeClr val="bg1">
                    <a:lumMod val="50000"/>
                  </a:schemeClr>
                </a:solidFill>
                <a:effectLst/>
                <a:uLnTx/>
                <a:uFillTx/>
                <a:latin typeface="Tahoma"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smtClean="0"/>
              <a:t>Click to edit Master subtitle style</a:t>
            </a:r>
            <a:endParaRPr lang="en-US" dirty="0"/>
          </a:p>
        </p:txBody>
      </p:sp>
      <p:sp>
        <p:nvSpPr>
          <p:cNvPr id="27" name="Title 26"/>
          <p:cNvSpPr>
            <a:spLocks noGrp="1"/>
          </p:cNvSpPr>
          <p:nvPr>
            <p:ph type="title"/>
          </p:nvPr>
        </p:nvSpPr>
        <p:spPr>
          <a:xfrm>
            <a:off x="232670" y="237744"/>
            <a:ext cx="8645887" cy="1143000"/>
          </a:xfrm>
        </p:spPr>
        <p:txBody>
          <a:bodyPr>
            <a:normAutofit/>
          </a:bodyPr>
          <a:lstStyle>
            <a:lvl1pPr>
              <a:lnSpc>
                <a:spcPts val="3000"/>
              </a:lnSpc>
              <a:defRPr sz="3000">
                <a:latin typeface="Tahoma" pitchFamily="34" charset="0"/>
              </a:defRPr>
            </a:lvl1pPr>
          </a:lstStyle>
          <a:p>
            <a:r>
              <a:rPr lang="en-US" smtClean="0"/>
              <a:t>Click to edit Master title style</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1358900" y="6580188"/>
            <a:ext cx="6408738" cy="228600"/>
          </a:xfrm>
          <a:prstGeom prst="rect">
            <a:avLst/>
          </a:prstGeom>
          <a:noFill/>
          <a:ln w="9525">
            <a:noFill/>
            <a:miter lim="800000"/>
            <a:headEnd/>
            <a:tailEnd/>
          </a:ln>
          <a:effectLst/>
        </p:spPr>
        <p:txBody>
          <a:bodyPr lIns="91428" tIns="45714" rIns="91428" bIns="45714" anchor="b"/>
          <a:lstStyle/>
          <a:p>
            <a:pPr algn="ctr">
              <a:spcBef>
                <a:spcPct val="50000"/>
              </a:spcBef>
              <a:defRPr/>
            </a:pPr>
            <a:r>
              <a:rPr lang="en-US" sz="600" dirty="0">
                <a:solidFill>
                  <a:srgbClr val="7F7F7F"/>
                </a:solidFill>
                <a:latin typeface="Tahoma" pitchFamily="34" charset="0"/>
                <a:cs typeface="Tahoma" pitchFamily="34" charset="0"/>
              </a:rPr>
              <a:t>COPYRIGHT © 2012 ALCATEL-LUCENT ENTERPRISE.  ALL RIGHTS RESERVED. </a:t>
            </a:r>
            <a:br>
              <a:rPr lang="en-US" sz="600" dirty="0">
                <a:solidFill>
                  <a:srgbClr val="7F7F7F"/>
                </a:solidFill>
                <a:latin typeface="Tahoma" pitchFamily="34" charset="0"/>
                <a:cs typeface="Tahoma" pitchFamily="34" charset="0"/>
              </a:rPr>
            </a:br>
            <a:endParaRPr lang="en-US" sz="600" dirty="0">
              <a:solidFill>
                <a:srgbClr val="7F7F7F"/>
              </a:solidFill>
              <a:latin typeface="Tahoma" pitchFamily="34" charset="0"/>
              <a:cs typeface="Tahoma" pitchFamily="34" charset="0"/>
            </a:endParaRPr>
          </a:p>
        </p:txBody>
      </p:sp>
      <p:sp>
        <p:nvSpPr>
          <p:cNvPr id="5" name="Footer Placeholder 2"/>
          <p:cNvSpPr txBox="1">
            <a:spLocks/>
          </p:cNvSpPr>
          <p:nvPr userDrawn="1"/>
        </p:nvSpPr>
        <p:spPr>
          <a:xfrm>
            <a:off x="4332288" y="6353175"/>
            <a:ext cx="484187" cy="239713"/>
          </a:xfrm>
          <a:prstGeom prst="rect">
            <a:avLst/>
          </a:prstGeom>
        </p:spPr>
        <p:txBody>
          <a:bodyPr anchor="b"/>
          <a:lstStyle>
            <a:defPPr>
              <a:defRPr lang="en-GB"/>
            </a:defPPr>
            <a:lvl1pPr>
              <a:defRPr sz="800">
                <a:solidFill>
                  <a:schemeClr val="bg1">
                    <a:lumMod val="50000"/>
                  </a:schemeClr>
                </a:solidFill>
                <a:latin typeface="Tahoma" pitchFamily="34" charset="0"/>
              </a:defRPr>
            </a:lvl1pPr>
          </a:lstStyle>
          <a:p>
            <a:pPr algn="ctr">
              <a:defRPr/>
            </a:pPr>
            <a:fld id="{B1A2E7CE-D074-412F-8850-9D998FE096F4}" type="slidenum">
              <a:rPr lang="en-US" sz="600" smtClean="0">
                <a:solidFill>
                  <a:schemeClr val="tx1">
                    <a:lumMod val="50000"/>
                    <a:lumOff val="50000"/>
                  </a:schemeClr>
                </a:solidFill>
                <a:cs typeface="Tahoma" pitchFamily="34" charset="0"/>
              </a:rPr>
              <a:pPr algn="ctr">
                <a:defRPr/>
              </a:pPr>
              <a:t>‹#›</a:t>
            </a:fld>
            <a:endParaRPr lang="en-US" sz="600" dirty="0">
              <a:solidFill>
                <a:schemeClr val="tx1">
                  <a:lumMod val="50000"/>
                  <a:lumOff val="50000"/>
                </a:schemeClr>
              </a:solidFill>
              <a:cs typeface="Tahoma" pitchFamily="34" charset="0"/>
            </a:endParaRPr>
          </a:p>
        </p:txBody>
      </p:sp>
      <p:sp>
        <p:nvSpPr>
          <p:cNvPr id="3" name="Content Placeholder 2"/>
          <p:cNvSpPr>
            <a:spLocks noGrp="1"/>
          </p:cNvSpPr>
          <p:nvPr>
            <p:ph idx="1"/>
          </p:nvPr>
        </p:nvSpPr>
        <p:spPr>
          <a:xfrm>
            <a:off x="277184" y="1370552"/>
            <a:ext cx="8587723" cy="4525963"/>
          </a:xfrm>
        </p:spPr>
        <p:txBody>
          <a:bodyPr/>
          <a:lstStyle>
            <a:lvl1pPr>
              <a:buClr>
                <a:schemeClr val="bg2"/>
              </a:buClr>
              <a:defRPr>
                <a:latin typeface="Tahoma" pitchFamily="34" charset="0"/>
              </a:defRPr>
            </a:lvl1pPr>
            <a:lvl2pPr marL="396875" indent="-165100">
              <a:buClr>
                <a:schemeClr val="bg2"/>
              </a:buClr>
              <a:defRPr>
                <a:latin typeface="Tahoma" pitchFamily="34" charset="0"/>
              </a:defRPr>
            </a:lvl2pPr>
            <a:lvl3pPr marL="517525" indent="-120650">
              <a:buClr>
                <a:schemeClr val="bg2"/>
              </a:buClr>
              <a:defRPr>
                <a:latin typeface="Tahoma" pitchFamily="34" charset="0"/>
              </a:defRPr>
            </a:lvl3pPr>
            <a:lvl4pPr marL="692150" indent="-122238">
              <a:buClr>
                <a:schemeClr val="bg2"/>
              </a:buClr>
              <a:defRPr>
                <a:latin typeface="Tahoma" pitchFamily="34" charset="0"/>
              </a:defRPr>
            </a:lvl4pPr>
            <a:lvl5pPr marL="854075" indent="-104775">
              <a:buClr>
                <a:schemeClr val="bg2"/>
              </a:buClr>
              <a:defRPr>
                <a:latin typeface="Tahoma"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7"/>
          <p:cNvSpPr>
            <a:spLocks noGrp="1"/>
          </p:cNvSpPr>
          <p:nvPr>
            <p:ph type="title"/>
          </p:nvPr>
        </p:nvSpPr>
        <p:spPr>
          <a:xfrm>
            <a:off x="219671" y="241450"/>
            <a:ext cx="8645237" cy="1143000"/>
          </a:xfrm>
        </p:spPr>
        <p:txBody>
          <a:bodyPr rtlCol="0">
            <a:normAutofit/>
          </a:bodyPr>
          <a:lstStyle>
            <a:lvl1pPr algn="l" defTabSz="914400" rtl="0" eaLnBrk="1" latinLnBrk="0" hangingPunct="1">
              <a:lnSpc>
                <a:spcPts val="3000"/>
              </a:lnSpc>
              <a:spcBef>
                <a:spcPct val="0"/>
              </a:spcBef>
              <a:buNone/>
              <a:defRPr kumimoji="0" lang="en-US" sz="3000" b="1" i="0" u="none" strike="noStrike" kern="1200" cap="none" spc="0" normalizeH="0" baseline="0" noProof="0" dirty="0">
                <a:ln>
                  <a:noFill/>
                </a:ln>
                <a:solidFill>
                  <a:schemeClr val="tx1">
                    <a:lumMod val="75000"/>
                    <a:lumOff val="25000"/>
                  </a:schemeClr>
                </a:solidFill>
                <a:effectLst/>
                <a:uLnTx/>
                <a:uFillTx/>
                <a:latin typeface="Tahoma" pitchFamily="34" charset="0"/>
                <a:ea typeface="+mj-ea"/>
                <a:cs typeface="+mj-cs"/>
              </a:defRPr>
            </a:lvl1pPr>
          </a:lstStyle>
          <a:p>
            <a:r>
              <a:rPr lang="en-US" smtClean="0"/>
              <a:t>Click to edit Master title style</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List">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1358900" y="6580188"/>
            <a:ext cx="6408738" cy="228600"/>
          </a:xfrm>
          <a:prstGeom prst="rect">
            <a:avLst/>
          </a:prstGeom>
          <a:noFill/>
          <a:ln w="9525">
            <a:noFill/>
            <a:miter lim="800000"/>
            <a:headEnd/>
            <a:tailEnd/>
          </a:ln>
          <a:effectLst/>
        </p:spPr>
        <p:txBody>
          <a:bodyPr lIns="91428" tIns="45714" rIns="91428" bIns="45714" anchor="b"/>
          <a:lstStyle/>
          <a:p>
            <a:pPr algn="ctr">
              <a:spcBef>
                <a:spcPct val="50000"/>
              </a:spcBef>
              <a:defRPr/>
            </a:pPr>
            <a:r>
              <a:rPr lang="en-US" sz="600" dirty="0">
                <a:solidFill>
                  <a:srgbClr val="7F7F7F"/>
                </a:solidFill>
                <a:latin typeface="Tahoma" pitchFamily="34" charset="0"/>
                <a:cs typeface="Tahoma" pitchFamily="34" charset="0"/>
              </a:rPr>
              <a:t>COPYRIGHT © 2012 ALCATEL-LUCENT ENTERPRISE.  ALL RIGHTS RESERVED. </a:t>
            </a:r>
            <a:br>
              <a:rPr lang="en-US" sz="600" dirty="0">
                <a:solidFill>
                  <a:srgbClr val="7F7F7F"/>
                </a:solidFill>
                <a:latin typeface="Tahoma" pitchFamily="34" charset="0"/>
                <a:cs typeface="Tahoma" pitchFamily="34" charset="0"/>
              </a:rPr>
            </a:br>
            <a:endParaRPr lang="en-US" sz="600" dirty="0">
              <a:solidFill>
                <a:srgbClr val="7F7F7F"/>
              </a:solidFill>
              <a:latin typeface="Tahoma" pitchFamily="34" charset="0"/>
              <a:cs typeface="Tahoma" pitchFamily="34" charset="0"/>
            </a:endParaRPr>
          </a:p>
        </p:txBody>
      </p:sp>
      <p:sp>
        <p:nvSpPr>
          <p:cNvPr id="5" name="Footer Placeholder 2"/>
          <p:cNvSpPr txBox="1">
            <a:spLocks/>
          </p:cNvSpPr>
          <p:nvPr userDrawn="1"/>
        </p:nvSpPr>
        <p:spPr>
          <a:xfrm>
            <a:off x="4332288" y="6353175"/>
            <a:ext cx="484187" cy="239713"/>
          </a:xfrm>
          <a:prstGeom prst="rect">
            <a:avLst/>
          </a:prstGeom>
        </p:spPr>
        <p:txBody>
          <a:bodyPr anchor="b"/>
          <a:lstStyle>
            <a:defPPr>
              <a:defRPr lang="en-GB"/>
            </a:defPPr>
            <a:lvl1pPr>
              <a:defRPr sz="800">
                <a:solidFill>
                  <a:schemeClr val="bg1">
                    <a:lumMod val="50000"/>
                  </a:schemeClr>
                </a:solidFill>
                <a:latin typeface="Tahoma" pitchFamily="34" charset="0"/>
              </a:defRPr>
            </a:lvl1pPr>
          </a:lstStyle>
          <a:p>
            <a:pPr algn="ctr">
              <a:defRPr/>
            </a:pPr>
            <a:fld id="{77BFA6E0-FC80-4A5B-9099-C89FC7B893D0}" type="slidenum">
              <a:rPr lang="en-US" sz="600" smtClean="0">
                <a:solidFill>
                  <a:schemeClr val="tx1">
                    <a:lumMod val="50000"/>
                    <a:lumOff val="50000"/>
                  </a:schemeClr>
                </a:solidFill>
                <a:cs typeface="Tahoma" pitchFamily="34" charset="0"/>
              </a:rPr>
              <a:pPr algn="ctr">
                <a:defRPr/>
              </a:pPr>
              <a:t>‹#›</a:t>
            </a:fld>
            <a:endParaRPr lang="en-US" sz="600" dirty="0">
              <a:solidFill>
                <a:schemeClr val="tx1">
                  <a:lumMod val="50000"/>
                  <a:lumOff val="50000"/>
                </a:schemeClr>
              </a:solidFill>
              <a:cs typeface="Tahoma" pitchFamily="34" charset="0"/>
            </a:endParaRPr>
          </a:p>
        </p:txBody>
      </p:sp>
      <p:sp>
        <p:nvSpPr>
          <p:cNvPr id="3" name="Content Placeholder 2"/>
          <p:cNvSpPr>
            <a:spLocks noGrp="1"/>
          </p:cNvSpPr>
          <p:nvPr>
            <p:ph idx="1"/>
          </p:nvPr>
        </p:nvSpPr>
        <p:spPr>
          <a:xfrm>
            <a:off x="250932" y="1495425"/>
            <a:ext cx="8613976" cy="4525963"/>
          </a:xfrm>
        </p:spPr>
        <p:txBody>
          <a:bodyPr rtlCol="0">
            <a:normAutofit/>
          </a:bodyPr>
          <a:lstStyle>
            <a:lvl1pPr marL="457200" indent="-457200" algn="l" defTabSz="914400" rtl="0" eaLnBrk="1" latinLnBrk="0" hangingPunct="1">
              <a:spcBef>
                <a:spcPts val="1200"/>
              </a:spcBef>
              <a:buClr>
                <a:schemeClr val="tx1"/>
              </a:buClr>
              <a:buFont typeface="+mj-lt"/>
              <a:buAutoNum type="arabicPeriod"/>
              <a:defRPr lang="en-US" sz="2800" kern="1200" dirty="0" smtClean="0">
                <a:solidFill>
                  <a:schemeClr val="bg1">
                    <a:lumMod val="50000"/>
                  </a:schemeClr>
                </a:solidFill>
                <a:latin typeface="Tahoma" pitchFamily="34" charset="0"/>
                <a:ea typeface="+mn-ea"/>
                <a:cs typeface="+mn-cs"/>
              </a:defRPr>
            </a:lvl1pPr>
            <a:lvl2pPr marL="457200" indent="0" algn="l" defTabSz="914400" rtl="0" eaLnBrk="1" latinLnBrk="0" hangingPunct="1">
              <a:spcBef>
                <a:spcPts val="300"/>
              </a:spcBef>
              <a:buClrTx/>
              <a:buFontTx/>
              <a:buNone/>
              <a:defRPr lang="en-US" sz="2000" kern="1200" dirty="0" smtClean="0">
                <a:solidFill>
                  <a:schemeClr val="bg1">
                    <a:lumMod val="50000"/>
                  </a:schemeClr>
                </a:solidFill>
                <a:latin typeface="Tahoma" pitchFamily="34" charset="0"/>
                <a:ea typeface="+mn-ea"/>
                <a:cs typeface="+mn-cs"/>
              </a:defRPr>
            </a:lvl2pPr>
            <a:lvl3pPr marL="457200" indent="-457200" algn="l" defTabSz="914400" rtl="0" eaLnBrk="1" latinLnBrk="0" hangingPunct="1">
              <a:spcBef>
                <a:spcPts val="1200"/>
              </a:spcBef>
              <a:buFont typeface="+mj-lt"/>
              <a:buAutoNum type="arabicPeriod"/>
              <a:defRPr lang="en-US" sz="2800" kern="1200" dirty="0" smtClean="0">
                <a:solidFill>
                  <a:srgbClr val="000000"/>
                </a:solidFill>
                <a:latin typeface="+mn-lt"/>
                <a:ea typeface="+mn-ea"/>
                <a:cs typeface="+mn-cs"/>
              </a:defRPr>
            </a:lvl3pPr>
            <a:lvl4pPr marL="457200" indent="-457200" algn="l" defTabSz="914400" rtl="0" eaLnBrk="1" latinLnBrk="0" hangingPunct="1">
              <a:spcBef>
                <a:spcPts val="1200"/>
              </a:spcBef>
              <a:buFont typeface="+mj-lt"/>
              <a:buAutoNum type="arabicPeriod"/>
              <a:defRPr lang="en-US" sz="2800" kern="1200" dirty="0" smtClean="0">
                <a:solidFill>
                  <a:srgbClr val="000000"/>
                </a:solidFill>
                <a:latin typeface="+mn-lt"/>
                <a:ea typeface="+mn-ea"/>
                <a:cs typeface="+mn-cs"/>
              </a:defRPr>
            </a:lvl4pPr>
            <a:lvl5pPr marL="457200" indent="-457200" algn="l" defTabSz="914400" rtl="0" eaLnBrk="1" latinLnBrk="0" hangingPunct="1">
              <a:spcBef>
                <a:spcPts val="1200"/>
              </a:spcBef>
              <a:buFont typeface="+mj-lt"/>
              <a:buAutoNum type="arabicPeriod"/>
              <a:defRPr lang="en-US" sz="2800" kern="1200" dirty="0" smtClean="0">
                <a:solidFill>
                  <a:srgbClr val="000000"/>
                </a:solidFill>
                <a:latin typeface="+mn-lt"/>
                <a:ea typeface="+mn-ea"/>
                <a:cs typeface="+mn-cs"/>
              </a:defRPr>
            </a:lvl5pPr>
          </a:lstStyle>
          <a:p>
            <a:pPr lvl="0"/>
            <a:r>
              <a:rPr lang="en-US" smtClean="0"/>
              <a:t>Click to edit Master text styles</a:t>
            </a:r>
          </a:p>
          <a:p>
            <a:pPr lvl="1"/>
            <a:r>
              <a:rPr lang="en-US" smtClean="0"/>
              <a:t>Second level</a:t>
            </a:r>
          </a:p>
        </p:txBody>
      </p:sp>
      <p:sp>
        <p:nvSpPr>
          <p:cNvPr id="8" name="Title 7"/>
          <p:cNvSpPr>
            <a:spLocks noGrp="1"/>
          </p:cNvSpPr>
          <p:nvPr>
            <p:ph type="title"/>
          </p:nvPr>
        </p:nvSpPr>
        <p:spPr>
          <a:xfrm>
            <a:off x="219671" y="237744"/>
            <a:ext cx="8645237" cy="1143000"/>
          </a:xfrm>
        </p:spPr>
        <p:txBody>
          <a:bodyPr rtlCol="0">
            <a:normAutofit/>
          </a:bodyPr>
          <a:lstStyle>
            <a:lvl1pPr algn="l" defTabSz="914400" rtl="0" eaLnBrk="1" latinLnBrk="0" hangingPunct="1">
              <a:lnSpc>
                <a:spcPts val="3000"/>
              </a:lnSpc>
              <a:spcBef>
                <a:spcPct val="0"/>
              </a:spcBef>
              <a:buNone/>
              <a:defRPr kumimoji="0" lang="en-US" sz="3000" b="1" i="0" u="none" strike="noStrike" kern="1200" cap="none" spc="0" normalizeH="0" baseline="0" noProof="0" dirty="0">
                <a:ln>
                  <a:noFill/>
                </a:ln>
                <a:solidFill>
                  <a:schemeClr val="tx1">
                    <a:lumMod val="75000"/>
                    <a:lumOff val="25000"/>
                  </a:schemeClr>
                </a:solidFill>
                <a:effectLst/>
                <a:uLnTx/>
                <a:uFillTx/>
                <a:latin typeface="Tahoma" pitchFamily="34" charset="0"/>
                <a:ea typeface="+mj-ea"/>
                <a:cs typeface="+mj-cs"/>
              </a:defRPr>
            </a:lvl1pPr>
          </a:lstStyle>
          <a:p>
            <a:r>
              <a:rPr lang="en-US" smtClean="0"/>
              <a:t>Click to edit Master title style</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sp>
        <p:nvSpPr>
          <p:cNvPr id="5" name="Rectangle 7"/>
          <p:cNvSpPr>
            <a:spLocks noChangeArrowheads="1"/>
          </p:cNvSpPr>
          <p:nvPr userDrawn="1"/>
        </p:nvSpPr>
        <p:spPr bwMode="auto">
          <a:xfrm>
            <a:off x="1358900" y="6580188"/>
            <a:ext cx="6408738" cy="228600"/>
          </a:xfrm>
          <a:prstGeom prst="rect">
            <a:avLst/>
          </a:prstGeom>
          <a:noFill/>
          <a:ln w="9525">
            <a:noFill/>
            <a:miter lim="800000"/>
            <a:headEnd/>
            <a:tailEnd/>
          </a:ln>
          <a:effectLst/>
        </p:spPr>
        <p:txBody>
          <a:bodyPr lIns="91428" tIns="45714" rIns="91428" bIns="45714" anchor="b"/>
          <a:lstStyle/>
          <a:p>
            <a:pPr algn="ctr">
              <a:spcBef>
                <a:spcPct val="50000"/>
              </a:spcBef>
              <a:defRPr/>
            </a:pPr>
            <a:r>
              <a:rPr lang="en-US" sz="600" dirty="0">
                <a:solidFill>
                  <a:srgbClr val="7F7F7F"/>
                </a:solidFill>
                <a:latin typeface="Tahoma" pitchFamily="34" charset="0"/>
                <a:cs typeface="Tahoma" pitchFamily="34" charset="0"/>
              </a:rPr>
              <a:t>COPYRIGHT © 2012 ALCATEL-LUCENT ENTERPRISE.  ALL RIGHTS RESERVED. </a:t>
            </a:r>
            <a:br>
              <a:rPr lang="en-US" sz="600" dirty="0">
                <a:solidFill>
                  <a:srgbClr val="7F7F7F"/>
                </a:solidFill>
                <a:latin typeface="Tahoma" pitchFamily="34" charset="0"/>
                <a:cs typeface="Tahoma" pitchFamily="34" charset="0"/>
              </a:rPr>
            </a:br>
            <a:endParaRPr lang="en-US" sz="600" dirty="0">
              <a:solidFill>
                <a:srgbClr val="7F7F7F"/>
              </a:solidFill>
              <a:latin typeface="Tahoma" pitchFamily="34" charset="0"/>
              <a:cs typeface="Tahoma" pitchFamily="34" charset="0"/>
            </a:endParaRPr>
          </a:p>
        </p:txBody>
      </p:sp>
      <p:sp>
        <p:nvSpPr>
          <p:cNvPr id="7" name="Footer Placeholder 2"/>
          <p:cNvSpPr txBox="1">
            <a:spLocks/>
          </p:cNvSpPr>
          <p:nvPr userDrawn="1"/>
        </p:nvSpPr>
        <p:spPr>
          <a:xfrm>
            <a:off x="4332288" y="6353175"/>
            <a:ext cx="484187" cy="239713"/>
          </a:xfrm>
          <a:prstGeom prst="rect">
            <a:avLst/>
          </a:prstGeom>
        </p:spPr>
        <p:txBody>
          <a:bodyPr anchor="b"/>
          <a:lstStyle>
            <a:defPPr>
              <a:defRPr lang="en-GB"/>
            </a:defPPr>
            <a:lvl1pPr>
              <a:defRPr sz="800">
                <a:solidFill>
                  <a:schemeClr val="bg1">
                    <a:lumMod val="50000"/>
                  </a:schemeClr>
                </a:solidFill>
                <a:latin typeface="Tahoma" pitchFamily="34" charset="0"/>
              </a:defRPr>
            </a:lvl1pPr>
          </a:lstStyle>
          <a:p>
            <a:pPr algn="ctr">
              <a:defRPr/>
            </a:pPr>
            <a:fld id="{0F540CA4-CDEF-460C-90AF-B73250166356}" type="slidenum">
              <a:rPr lang="en-US" sz="600" smtClean="0">
                <a:solidFill>
                  <a:schemeClr val="tx1">
                    <a:lumMod val="50000"/>
                    <a:lumOff val="50000"/>
                  </a:schemeClr>
                </a:solidFill>
                <a:cs typeface="Tahoma" pitchFamily="34" charset="0"/>
              </a:rPr>
              <a:pPr algn="ctr">
                <a:defRPr/>
              </a:pPr>
              <a:t>‹#›</a:t>
            </a:fld>
            <a:endParaRPr lang="en-US" sz="600" dirty="0">
              <a:solidFill>
                <a:schemeClr val="tx1">
                  <a:lumMod val="50000"/>
                  <a:lumOff val="50000"/>
                </a:schemeClr>
              </a:solidFill>
              <a:cs typeface="Tahoma" pitchFamily="34" charset="0"/>
            </a:endParaRPr>
          </a:p>
        </p:txBody>
      </p:sp>
      <p:sp>
        <p:nvSpPr>
          <p:cNvPr id="6" name="Title 5"/>
          <p:cNvSpPr>
            <a:spLocks noGrp="1"/>
          </p:cNvSpPr>
          <p:nvPr>
            <p:ph type="title"/>
          </p:nvPr>
        </p:nvSpPr>
        <p:spPr>
          <a:xfrm>
            <a:off x="255712" y="2119884"/>
            <a:ext cx="8296847" cy="1143000"/>
          </a:xfrm>
        </p:spPr>
        <p:txBody>
          <a:bodyPr>
            <a:normAutofit/>
          </a:bodyPr>
          <a:lstStyle>
            <a:lvl1pPr>
              <a:lnSpc>
                <a:spcPts val="3000"/>
              </a:lnSpc>
              <a:defRPr sz="3000">
                <a:latin typeface="Tahoma" pitchFamily="34" charset="0"/>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32670" y="3288963"/>
            <a:ext cx="6210065" cy="400110"/>
          </a:xfrm>
          <a:noFill/>
        </p:spPr>
        <p:txBody>
          <a:bodyPr lIns="91440" tIns="45720" rIns="91440" bIns="45720" rtlCol="0">
            <a:spAutoFit/>
          </a:bodyPr>
          <a:lstStyle>
            <a:lvl1pPr marL="0" indent="0">
              <a:buNone/>
              <a:defRPr kumimoji="0" lang="en-US" sz="2000" b="0" i="0" u="none" strike="noStrike" kern="1200" cap="none" spc="0" normalizeH="0" baseline="0" noProof="0" dirty="0" smtClean="0">
                <a:ln>
                  <a:noFill/>
                </a:ln>
                <a:solidFill>
                  <a:schemeClr val="bg1">
                    <a:lumMod val="50000"/>
                  </a:schemeClr>
                </a:solidFill>
                <a:effectLst/>
                <a:uLnTx/>
                <a:uFillTx/>
                <a:latin typeface="Tahoma" pitchFamily="34" charset="0"/>
                <a:ea typeface="+mn-ea"/>
                <a:cs typeface="+mn-cs"/>
              </a:defRPr>
            </a:lvl1pPr>
          </a:lstStyle>
          <a:p>
            <a:pPr lvl="0"/>
            <a:r>
              <a:rPr lang="en-US" smtClean="0"/>
              <a:t>Click to edit Master text styles</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Logo Slide">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292100" y="1360488"/>
            <a:ext cx="8583613" cy="4525962"/>
          </a:xfrm>
          <a:prstGeom prst="rect">
            <a:avLst/>
          </a:prstGeom>
          <a:noFill/>
          <a:ln w="9525">
            <a:noFill/>
            <a:miter lim="800000"/>
            <a:headEnd/>
            <a:tailEnd/>
          </a:ln>
        </p:spPr>
        <p:txBody>
          <a:bodyPr vert="horz" wrap="square" lIns="4572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7" name="Title Placeholder 10"/>
          <p:cNvSpPr>
            <a:spLocks noGrp="1"/>
          </p:cNvSpPr>
          <p:nvPr>
            <p:ph type="title"/>
          </p:nvPr>
        </p:nvSpPr>
        <p:spPr bwMode="auto">
          <a:xfrm>
            <a:off x="230188" y="233363"/>
            <a:ext cx="8645525"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pic>
        <p:nvPicPr>
          <p:cNvPr id="1028" name="Picture 4" descr="Alcatel-Lucent Enterprise"/>
          <p:cNvPicPr>
            <a:picLocks noChangeAspect="1"/>
          </p:cNvPicPr>
          <p:nvPr/>
        </p:nvPicPr>
        <p:blipFill>
          <a:blip r:embed="rId11"/>
          <a:srcRect/>
          <a:stretch>
            <a:fillRect/>
          </a:stretch>
        </p:blipFill>
        <p:spPr bwMode="auto">
          <a:xfrm>
            <a:off x="6391275" y="5803900"/>
            <a:ext cx="2533650" cy="9715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56" r:id="rId8"/>
    <p:sldLayoutId id="2147483657" r:id="rId9"/>
  </p:sldLayoutIdLst>
  <p:transition>
    <p:fade/>
  </p:transition>
  <p:txStyles>
    <p:titleStyle>
      <a:lvl1pPr algn="l" rtl="0" eaLnBrk="0" fontAlgn="base" hangingPunct="0">
        <a:lnSpc>
          <a:spcPts val="3000"/>
        </a:lnSpc>
        <a:spcBef>
          <a:spcPct val="0"/>
        </a:spcBef>
        <a:spcAft>
          <a:spcPct val="0"/>
        </a:spcAft>
        <a:defRPr lang="en-US" sz="3000" b="1" kern="1200">
          <a:solidFill>
            <a:srgbClr val="404040"/>
          </a:solidFill>
          <a:latin typeface="Tahoma" pitchFamily="34" charset="0"/>
          <a:ea typeface="+mj-ea"/>
          <a:cs typeface="+mj-cs"/>
        </a:defRPr>
      </a:lvl1pPr>
      <a:lvl2pPr algn="l" rtl="0" eaLnBrk="0" fontAlgn="base" hangingPunct="0">
        <a:lnSpc>
          <a:spcPts val="3000"/>
        </a:lnSpc>
        <a:spcBef>
          <a:spcPct val="0"/>
        </a:spcBef>
        <a:spcAft>
          <a:spcPct val="0"/>
        </a:spcAft>
        <a:defRPr sz="3000" b="1">
          <a:solidFill>
            <a:srgbClr val="404040"/>
          </a:solidFill>
          <a:latin typeface="Tahoma" pitchFamily="34" charset="0"/>
        </a:defRPr>
      </a:lvl2pPr>
      <a:lvl3pPr algn="l" rtl="0" eaLnBrk="0" fontAlgn="base" hangingPunct="0">
        <a:lnSpc>
          <a:spcPts val="3000"/>
        </a:lnSpc>
        <a:spcBef>
          <a:spcPct val="0"/>
        </a:spcBef>
        <a:spcAft>
          <a:spcPct val="0"/>
        </a:spcAft>
        <a:defRPr sz="3000" b="1">
          <a:solidFill>
            <a:srgbClr val="404040"/>
          </a:solidFill>
          <a:latin typeface="Tahoma" pitchFamily="34" charset="0"/>
        </a:defRPr>
      </a:lvl3pPr>
      <a:lvl4pPr algn="l" rtl="0" eaLnBrk="0" fontAlgn="base" hangingPunct="0">
        <a:lnSpc>
          <a:spcPts val="3000"/>
        </a:lnSpc>
        <a:spcBef>
          <a:spcPct val="0"/>
        </a:spcBef>
        <a:spcAft>
          <a:spcPct val="0"/>
        </a:spcAft>
        <a:defRPr sz="3000" b="1">
          <a:solidFill>
            <a:srgbClr val="404040"/>
          </a:solidFill>
          <a:latin typeface="Tahoma" pitchFamily="34" charset="0"/>
        </a:defRPr>
      </a:lvl4pPr>
      <a:lvl5pPr algn="l" rtl="0" eaLnBrk="0" fontAlgn="base" hangingPunct="0">
        <a:lnSpc>
          <a:spcPts val="3000"/>
        </a:lnSpc>
        <a:spcBef>
          <a:spcPct val="0"/>
        </a:spcBef>
        <a:spcAft>
          <a:spcPct val="0"/>
        </a:spcAft>
        <a:defRPr sz="3000" b="1">
          <a:solidFill>
            <a:srgbClr val="404040"/>
          </a:solidFill>
          <a:latin typeface="Tahoma" pitchFamily="34" charset="0"/>
        </a:defRPr>
      </a:lvl5pPr>
      <a:lvl6pPr marL="457200" algn="l" rtl="0" eaLnBrk="1" fontAlgn="base" hangingPunct="1">
        <a:lnSpc>
          <a:spcPts val="3000"/>
        </a:lnSpc>
        <a:spcBef>
          <a:spcPct val="0"/>
        </a:spcBef>
        <a:spcAft>
          <a:spcPct val="0"/>
        </a:spcAft>
        <a:defRPr sz="3000" b="1">
          <a:solidFill>
            <a:srgbClr val="404040"/>
          </a:solidFill>
          <a:latin typeface="Tahoma" pitchFamily="34" charset="0"/>
        </a:defRPr>
      </a:lvl6pPr>
      <a:lvl7pPr marL="914400" algn="l" rtl="0" eaLnBrk="1" fontAlgn="base" hangingPunct="1">
        <a:lnSpc>
          <a:spcPts val="3000"/>
        </a:lnSpc>
        <a:spcBef>
          <a:spcPct val="0"/>
        </a:spcBef>
        <a:spcAft>
          <a:spcPct val="0"/>
        </a:spcAft>
        <a:defRPr sz="3000" b="1">
          <a:solidFill>
            <a:srgbClr val="404040"/>
          </a:solidFill>
          <a:latin typeface="Tahoma" pitchFamily="34" charset="0"/>
        </a:defRPr>
      </a:lvl7pPr>
      <a:lvl8pPr marL="1371600" algn="l" rtl="0" eaLnBrk="1" fontAlgn="base" hangingPunct="1">
        <a:lnSpc>
          <a:spcPts val="3000"/>
        </a:lnSpc>
        <a:spcBef>
          <a:spcPct val="0"/>
        </a:spcBef>
        <a:spcAft>
          <a:spcPct val="0"/>
        </a:spcAft>
        <a:defRPr sz="3000" b="1">
          <a:solidFill>
            <a:srgbClr val="404040"/>
          </a:solidFill>
          <a:latin typeface="Tahoma" pitchFamily="34" charset="0"/>
        </a:defRPr>
      </a:lvl8pPr>
      <a:lvl9pPr marL="1828800" algn="l" rtl="0" eaLnBrk="1" fontAlgn="base" hangingPunct="1">
        <a:lnSpc>
          <a:spcPts val="3000"/>
        </a:lnSpc>
        <a:spcBef>
          <a:spcPct val="0"/>
        </a:spcBef>
        <a:spcAft>
          <a:spcPct val="0"/>
        </a:spcAft>
        <a:defRPr sz="3000" b="1">
          <a:solidFill>
            <a:srgbClr val="404040"/>
          </a:solidFill>
          <a:latin typeface="Tahoma" pitchFamily="34" charset="0"/>
        </a:defRPr>
      </a:lvl9pPr>
    </p:titleStyle>
    <p:bodyStyle>
      <a:lvl1pPr marL="171450" indent="-171450" algn="l" rtl="0" eaLnBrk="0" fontAlgn="base" hangingPunct="0">
        <a:spcBef>
          <a:spcPct val="20000"/>
        </a:spcBef>
        <a:spcAft>
          <a:spcPts val="600"/>
        </a:spcAft>
        <a:buClr>
          <a:schemeClr val="bg2"/>
        </a:buClr>
        <a:buFont typeface="Arial" charset="0"/>
        <a:buChar char="•"/>
        <a:defRPr sz="2000" kern="1200">
          <a:solidFill>
            <a:srgbClr val="404040"/>
          </a:solidFill>
          <a:latin typeface="Tahoma" pitchFamily="34" charset="0"/>
          <a:ea typeface="+mn-ea"/>
          <a:cs typeface="+mn-cs"/>
        </a:defRPr>
      </a:lvl1pPr>
      <a:lvl2pPr marL="292100" indent="-177800" algn="l" rtl="0" eaLnBrk="0" fontAlgn="base" hangingPunct="0">
        <a:spcBef>
          <a:spcPct val="20000"/>
        </a:spcBef>
        <a:spcAft>
          <a:spcPts val="600"/>
        </a:spcAft>
        <a:buClr>
          <a:schemeClr val="bg2"/>
        </a:buClr>
        <a:buFont typeface="Arial" charset="0"/>
        <a:buChar char="•"/>
        <a:defRPr kern="1200">
          <a:solidFill>
            <a:srgbClr val="404040"/>
          </a:solidFill>
          <a:latin typeface="Tahoma" pitchFamily="34" charset="0"/>
          <a:ea typeface="+mn-ea"/>
          <a:cs typeface="+mn-cs"/>
        </a:defRPr>
      </a:lvl2pPr>
      <a:lvl3pPr marL="520700" indent="-228600" algn="l" rtl="0" eaLnBrk="0" fontAlgn="base" hangingPunct="0">
        <a:spcBef>
          <a:spcPct val="20000"/>
        </a:spcBef>
        <a:spcAft>
          <a:spcPts val="600"/>
        </a:spcAft>
        <a:buClr>
          <a:schemeClr val="bg2"/>
        </a:buClr>
        <a:buFont typeface="Arial" charset="0"/>
        <a:buChar char="•"/>
        <a:defRPr sz="1600" kern="1200">
          <a:solidFill>
            <a:srgbClr val="404040"/>
          </a:solidFill>
          <a:latin typeface="Tahoma" pitchFamily="34" charset="0"/>
          <a:ea typeface="+mn-ea"/>
          <a:cs typeface="+mn-cs"/>
        </a:defRPr>
      </a:lvl3pPr>
      <a:lvl4pPr marL="744538" indent="-228600" algn="l" rtl="0" eaLnBrk="0" fontAlgn="base" hangingPunct="0">
        <a:spcBef>
          <a:spcPct val="20000"/>
        </a:spcBef>
        <a:spcAft>
          <a:spcPts val="600"/>
        </a:spcAft>
        <a:buClr>
          <a:schemeClr val="bg2"/>
        </a:buClr>
        <a:buFont typeface="Arial" charset="0"/>
        <a:buChar char="•"/>
        <a:defRPr sz="1400" kern="1200">
          <a:solidFill>
            <a:srgbClr val="404040"/>
          </a:solidFill>
          <a:latin typeface="Tahoma" pitchFamily="34" charset="0"/>
          <a:ea typeface="+mn-ea"/>
          <a:cs typeface="+mn-cs"/>
        </a:defRPr>
      </a:lvl4pPr>
      <a:lvl5pPr marL="977900" indent="-228600" algn="l" rtl="0" eaLnBrk="0" fontAlgn="base" hangingPunct="0">
        <a:spcBef>
          <a:spcPct val="20000"/>
        </a:spcBef>
        <a:spcAft>
          <a:spcPts val="600"/>
        </a:spcAft>
        <a:buClr>
          <a:schemeClr val="bg2"/>
        </a:buClr>
        <a:buFont typeface="Arial" charset="0"/>
        <a:buChar char="•"/>
        <a:defRPr sz="1400" kern="1200">
          <a:solidFill>
            <a:srgbClr val="404040"/>
          </a:solidFill>
          <a:latin typeface="Tahoma"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2.png"/><Relationship Id="rId2" Type="http://schemas.openxmlformats.org/officeDocument/2006/relationships/image" Target="../media/image48.png"/><Relationship Id="rId1" Type="http://schemas.openxmlformats.org/officeDocument/2006/relationships/slideLayout" Target="../slideLayouts/slideLayout5.xml"/><Relationship Id="rId6" Type="http://schemas.openxmlformats.org/officeDocument/2006/relationships/image" Target="../media/image51.jpeg"/><Relationship Id="rId5" Type="http://schemas.openxmlformats.org/officeDocument/2006/relationships/hyperlink" Target="http://intranet.arubanetworks.com/departments/marketing/Product%20Photos/Outdoor%20Wireless%20Mesh%20Routers/AP_175_34R_132RT.png" TargetMode="External"/><Relationship Id="rId4" Type="http://schemas.openxmlformats.org/officeDocument/2006/relationships/image" Target="../media/image5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image" Target="../media/image62.png"/><Relationship Id="rId18" Type="http://schemas.openxmlformats.org/officeDocument/2006/relationships/image" Target="../media/image67.png"/><Relationship Id="rId3" Type="http://schemas.openxmlformats.org/officeDocument/2006/relationships/notesSlide" Target="../notesSlides/notesSlide4.xml"/><Relationship Id="rId7" Type="http://schemas.openxmlformats.org/officeDocument/2006/relationships/image" Target="../media/image57.png"/><Relationship Id="rId12" Type="http://schemas.openxmlformats.org/officeDocument/2006/relationships/image" Target="../media/image61.png"/><Relationship Id="rId17" Type="http://schemas.openxmlformats.org/officeDocument/2006/relationships/image" Target="../media/image66.png"/><Relationship Id="rId2" Type="http://schemas.openxmlformats.org/officeDocument/2006/relationships/slideLayout" Target="../slideLayouts/slideLayout5.xml"/><Relationship Id="rId16" Type="http://schemas.openxmlformats.org/officeDocument/2006/relationships/image" Target="../media/image65.jpeg"/><Relationship Id="rId20" Type="http://schemas.openxmlformats.org/officeDocument/2006/relationships/image" Target="../media/image69.png"/><Relationship Id="rId1" Type="http://schemas.openxmlformats.org/officeDocument/2006/relationships/vmlDrawing" Target="../drawings/vmlDrawing1.vml"/><Relationship Id="rId6" Type="http://schemas.openxmlformats.org/officeDocument/2006/relationships/image" Target="../media/image56.png"/><Relationship Id="rId11" Type="http://schemas.openxmlformats.org/officeDocument/2006/relationships/image" Target="../media/image60.png"/><Relationship Id="rId5" Type="http://schemas.openxmlformats.org/officeDocument/2006/relationships/image" Target="../media/image55.png"/><Relationship Id="rId15" Type="http://schemas.openxmlformats.org/officeDocument/2006/relationships/image" Target="../media/image64.png"/><Relationship Id="rId10" Type="http://schemas.openxmlformats.org/officeDocument/2006/relationships/image" Target="../media/image59.png"/><Relationship Id="rId19" Type="http://schemas.openxmlformats.org/officeDocument/2006/relationships/image" Target="../media/image68.png"/><Relationship Id="rId4" Type="http://schemas.openxmlformats.org/officeDocument/2006/relationships/image" Target="../media/image54.jpeg"/><Relationship Id="rId9" Type="http://schemas.openxmlformats.org/officeDocument/2006/relationships/image" Target="../media/image58.png"/><Relationship Id="rId14" Type="http://schemas.openxmlformats.org/officeDocument/2006/relationships/image" Target="../media/image63.png"/></Relationships>
</file>

<file path=ppt/slides/_rels/slide1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5.xml"/><Relationship Id="rId4" Type="http://schemas.openxmlformats.org/officeDocument/2006/relationships/image" Target="../media/image73.png"/></Relationships>
</file>

<file path=ppt/slides/_rels/slide1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png"/><Relationship Id="rId1" Type="http://schemas.openxmlformats.org/officeDocument/2006/relationships/slideLayout" Target="../slideLayouts/slideLayout5.xml"/><Relationship Id="rId4" Type="http://schemas.openxmlformats.org/officeDocument/2006/relationships/image" Target="../media/image76.png"/></Relationships>
</file>

<file path=ppt/slides/_rels/slide1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5.xml"/><Relationship Id="rId5" Type="http://schemas.openxmlformats.org/officeDocument/2006/relationships/image" Target="../media/image80.png"/><Relationship Id="rId4" Type="http://schemas.openxmlformats.org/officeDocument/2006/relationships/image" Target="../media/image79.png"/></Relationships>
</file>

<file path=ppt/slides/_rels/slide1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5.xml"/><Relationship Id="rId6" Type="http://schemas.openxmlformats.org/officeDocument/2006/relationships/image" Target="../media/image84.png"/><Relationship Id="rId5" Type="http://schemas.openxmlformats.org/officeDocument/2006/relationships/image" Target="../media/image83.jpe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hyperlink" Target="http://www.networkworld.com/news/2012/102512-cisco-csu-263711.html" TargetMode="External"/><Relationship Id="rId2" Type="http://schemas.openxmlformats.org/officeDocument/2006/relationships/image" Target="../media/image85.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hyperlink" Target="http://twitter.com/ALUEnterprise" TargetMode="External"/><Relationship Id="rId7" Type="http://schemas.openxmlformats.org/officeDocument/2006/relationships/image" Target="../media/image88.png"/><Relationship Id="rId2" Type="http://schemas.openxmlformats.org/officeDocument/2006/relationships/image" Target="../media/image86.png"/><Relationship Id="rId1" Type="http://schemas.openxmlformats.org/officeDocument/2006/relationships/slideLayout" Target="../slideLayouts/slideLayout9.xml"/><Relationship Id="rId6" Type="http://schemas.openxmlformats.org/officeDocument/2006/relationships/hyperlink" Target="http://www.youtube.com/user/AlcatelLucentCorp" TargetMode="External"/><Relationship Id="rId5" Type="http://schemas.openxmlformats.org/officeDocument/2006/relationships/hyperlink" Target="http://www.facebook.com/ALUEnterprise" TargetMode="External"/><Relationship Id="rId4" Type="http://schemas.openxmlformats.org/officeDocument/2006/relationships/image" Target="../media/image87.pn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png"/><Relationship Id="rId2" Type="http://schemas.openxmlformats.org/officeDocument/2006/relationships/notesSlide" Target="../notesSlides/notesSlide1.xml"/><Relationship Id="rId16" Type="http://schemas.openxmlformats.org/officeDocument/2006/relationships/image" Target="../media/image19.png"/><Relationship Id="rId1" Type="http://schemas.openxmlformats.org/officeDocument/2006/relationships/slideLayout" Target="../slideLayouts/slideLayout5.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jpeg"/><Relationship Id="rId18" Type="http://schemas.openxmlformats.org/officeDocument/2006/relationships/image" Target="../media/image38.jpeg"/><Relationship Id="rId3" Type="http://schemas.openxmlformats.org/officeDocument/2006/relationships/image" Target="../media/image23.png"/><Relationship Id="rId21" Type="http://schemas.openxmlformats.org/officeDocument/2006/relationships/image" Target="../media/image41.png"/><Relationship Id="rId7" Type="http://schemas.openxmlformats.org/officeDocument/2006/relationships/image" Target="../media/image27.png"/><Relationship Id="rId12" Type="http://schemas.openxmlformats.org/officeDocument/2006/relationships/image" Target="../media/image32.png"/><Relationship Id="rId17" Type="http://schemas.openxmlformats.org/officeDocument/2006/relationships/image" Target="../media/image37.jpeg"/><Relationship Id="rId25" Type="http://schemas.openxmlformats.org/officeDocument/2006/relationships/image" Target="../media/image45.png"/><Relationship Id="rId2" Type="http://schemas.openxmlformats.org/officeDocument/2006/relationships/image" Target="../media/image22.jpeg"/><Relationship Id="rId16" Type="http://schemas.openxmlformats.org/officeDocument/2006/relationships/image" Target="../media/image36.jpeg"/><Relationship Id="rId20" Type="http://schemas.openxmlformats.org/officeDocument/2006/relationships/image" Target="../media/image40.png"/><Relationship Id="rId1" Type="http://schemas.openxmlformats.org/officeDocument/2006/relationships/slideLayout" Target="../slideLayouts/slideLayout5.xml"/><Relationship Id="rId6" Type="http://schemas.openxmlformats.org/officeDocument/2006/relationships/image" Target="../media/image26.jpeg"/><Relationship Id="rId11" Type="http://schemas.openxmlformats.org/officeDocument/2006/relationships/image" Target="../media/image31.png"/><Relationship Id="rId24" Type="http://schemas.openxmlformats.org/officeDocument/2006/relationships/image" Target="../media/image44.png"/><Relationship Id="rId5" Type="http://schemas.openxmlformats.org/officeDocument/2006/relationships/image" Target="../media/image25.png"/><Relationship Id="rId15" Type="http://schemas.openxmlformats.org/officeDocument/2006/relationships/image" Target="../media/image35.png"/><Relationship Id="rId23" Type="http://schemas.openxmlformats.org/officeDocument/2006/relationships/image" Target="../media/image43.png"/><Relationship Id="rId10" Type="http://schemas.openxmlformats.org/officeDocument/2006/relationships/image" Target="../media/image30.png"/><Relationship Id="rId19" Type="http://schemas.openxmlformats.org/officeDocument/2006/relationships/image" Target="../media/image39.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image" Target="../media/image34.jpeg"/><Relationship Id="rId22" Type="http://schemas.openxmlformats.org/officeDocument/2006/relationships/image" Target="../media/image42.png"/></Relationships>
</file>

<file path=ppt/slides/_rels/slide7.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ubtitle 3"/>
          <p:cNvSpPr>
            <a:spLocks noGrp="1"/>
          </p:cNvSpPr>
          <p:nvPr>
            <p:ph type="subTitle" idx="1"/>
          </p:nvPr>
        </p:nvSpPr>
        <p:spPr>
          <a:xfrm>
            <a:off x="230188" y="5524500"/>
            <a:ext cx="8659812" cy="803275"/>
          </a:xfrm>
        </p:spPr>
        <p:txBody>
          <a:bodyPr/>
          <a:lstStyle/>
          <a:p>
            <a:pPr eaLnBrk="1" hangingPunct="1"/>
            <a:endParaRPr>
              <a:solidFill>
                <a:srgbClr val="404040"/>
              </a:solidFill>
            </a:endParaRPr>
          </a:p>
          <a:p>
            <a:pPr eaLnBrk="1" hangingPunct="1"/>
            <a:r>
              <a:rPr sz="1800">
                <a:solidFill>
                  <a:srgbClr val="7F7F7F"/>
                </a:solidFill>
              </a:rPr>
              <a:t>Robert Baumgartner</a:t>
            </a:r>
          </a:p>
        </p:txBody>
      </p:sp>
      <p:sp>
        <p:nvSpPr>
          <p:cNvPr id="13314" name="Title 2"/>
          <p:cNvSpPr>
            <a:spLocks noGrp="1"/>
          </p:cNvSpPr>
          <p:nvPr>
            <p:ph type="title"/>
          </p:nvPr>
        </p:nvSpPr>
        <p:spPr>
          <a:xfrm>
            <a:off x="227013" y="4437063"/>
            <a:ext cx="8645525" cy="1143000"/>
          </a:xfrm>
        </p:spPr>
        <p:txBody>
          <a:bodyPr/>
          <a:lstStyle/>
          <a:p>
            <a:pPr eaLnBrk="1" hangingPunct="1"/>
            <a:r>
              <a:rPr smtClean="0"/>
              <a:t>VAD Event November 2012</a:t>
            </a:r>
            <a:br>
              <a:rPr smtClean="0"/>
            </a:br>
            <a:r>
              <a:rPr sz="2800" b="0" smtClean="0"/>
              <a:t>Enterprise Netzwerkprodukte für SMB Kunden</a:t>
            </a: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p:cNvSpPr>
          <p:nvPr>
            <p:ph type="title" idx="4294967295"/>
          </p:nvPr>
        </p:nvSpPr>
        <p:spPr/>
        <p:txBody>
          <a:bodyPr/>
          <a:lstStyle/>
          <a:p>
            <a:r>
              <a:rPr lang="de-AT" smtClean="0"/>
              <a:t>Instant Access Points</a:t>
            </a:r>
          </a:p>
        </p:txBody>
      </p:sp>
      <p:sp>
        <p:nvSpPr>
          <p:cNvPr id="4" name="Rectangle 3"/>
          <p:cNvSpPr/>
          <p:nvPr/>
        </p:nvSpPr>
        <p:spPr>
          <a:xfrm>
            <a:off x="696913" y="4524375"/>
            <a:ext cx="4727575" cy="825500"/>
          </a:xfrm>
          <a:prstGeom prst="rect">
            <a:avLst/>
          </a:prstGeom>
          <a:gradFill>
            <a:gsLst>
              <a:gs pos="0">
                <a:srgbClr val="FADD96"/>
              </a:gs>
              <a:gs pos="31000">
                <a:schemeClr val="bg1"/>
              </a:gs>
            </a:gsLst>
            <a:lin ang="5400000" scaled="0"/>
          </a:gradFill>
          <a:ln>
            <a:noFill/>
          </a:ln>
          <a:effectLst>
            <a:outerShdw blurRad="50800" dist="38100" dir="2700000" algn="tl" rotWithShape="0">
              <a:schemeClr val="tx1">
                <a:lumMod val="50000"/>
                <a:lumOff val="50000"/>
                <a:alpha val="43000"/>
              </a:schemeClr>
            </a:outerShdw>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5613" indent="1588" algn="l" rtl="0" fontAlgn="base">
              <a:spcBef>
                <a:spcPct val="0"/>
              </a:spcBef>
              <a:spcAft>
                <a:spcPct val="0"/>
              </a:spcAft>
              <a:defRPr sz="2400" kern="1200">
                <a:solidFill>
                  <a:schemeClr val="lt1"/>
                </a:solidFill>
                <a:latin typeface="+mn-lt"/>
                <a:ea typeface="+mn-ea"/>
                <a:cs typeface="+mn-cs"/>
              </a:defRPr>
            </a:lvl2pPr>
            <a:lvl3pPr marL="912813" indent="1588" algn="l" rtl="0" fontAlgn="base">
              <a:spcBef>
                <a:spcPct val="0"/>
              </a:spcBef>
              <a:spcAft>
                <a:spcPct val="0"/>
              </a:spcAft>
              <a:defRPr sz="2400" kern="1200">
                <a:solidFill>
                  <a:schemeClr val="lt1"/>
                </a:solidFill>
                <a:latin typeface="+mn-lt"/>
                <a:ea typeface="+mn-ea"/>
                <a:cs typeface="+mn-cs"/>
              </a:defRPr>
            </a:lvl3pPr>
            <a:lvl4pPr marL="1370013" indent="1588" algn="l" rtl="0" fontAlgn="base">
              <a:spcBef>
                <a:spcPct val="0"/>
              </a:spcBef>
              <a:spcAft>
                <a:spcPct val="0"/>
              </a:spcAft>
              <a:defRPr sz="2400" kern="1200">
                <a:solidFill>
                  <a:schemeClr val="lt1"/>
                </a:solidFill>
                <a:latin typeface="+mn-lt"/>
                <a:ea typeface="+mn-ea"/>
                <a:cs typeface="+mn-cs"/>
              </a:defRPr>
            </a:lvl4pPr>
            <a:lvl5pPr marL="1827213" indent="1588"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0" hangingPunct="0">
              <a:defRPr/>
            </a:pPr>
            <a:endParaRPr lang="en-US" dirty="0">
              <a:solidFill>
                <a:srgbClr val="FFFFFF"/>
              </a:solidFill>
              <a:latin typeface="Verdana"/>
            </a:endParaRPr>
          </a:p>
        </p:txBody>
      </p:sp>
      <p:sp>
        <p:nvSpPr>
          <p:cNvPr id="5" name="Rectangle 4"/>
          <p:cNvSpPr/>
          <p:nvPr/>
        </p:nvSpPr>
        <p:spPr>
          <a:xfrm>
            <a:off x="681038" y="2516188"/>
            <a:ext cx="4727575" cy="825500"/>
          </a:xfrm>
          <a:prstGeom prst="rect">
            <a:avLst/>
          </a:prstGeom>
          <a:gradFill>
            <a:gsLst>
              <a:gs pos="0">
                <a:srgbClr val="FADD96"/>
              </a:gs>
              <a:gs pos="31000">
                <a:schemeClr val="bg1"/>
              </a:gs>
            </a:gsLst>
            <a:lin ang="5400000" scaled="0"/>
          </a:gradFill>
          <a:ln>
            <a:noFill/>
          </a:ln>
          <a:effectLst>
            <a:outerShdw blurRad="50800" dist="38100" dir="2700000" algn="tl" rotWithShape="0">
              <a:schemeClr val="tx1">
                <a:lumMod val="50000"/>
                <a:lumOff val="50000"/>
                <a:alpha val="43000"/>
              </a:schemeClr>
            </a:outerShdw>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5613" indent="1588" algn="l" rtl="0" fontAlgn="base">
              <a:spcBef>
                <a:spcPct val="0"/>
              </a:spcBef>
              <a:spcAft>
                <a:spcPct val="0"/>
              </a:spcAft>
              <a:defRPr sz="2400" kern="1200">
                <a:solidFill>
                  <a:schemeClr val="lt1"/>
                </a:solidFill>
                <a:latin typeface="+mn-lt"/>
                <a:ea typeface="+mn-ea"/>
                <a:cs typeface="+mn-cs"/>
              </a:defRPr>
            </a:lvl2pPr>
            <a:lvl3pPr marL="912813" indent="1588" algn="l" rtl="0" fontAlgn="base">
              <a:spcBef>
                <a:spcPct val="0"/>
              </a:spcBef>
              <a:spcAft>
                <a:spcPct val="0"/>
              </a:spcAft>
              <a:defRPr sz="2400" kern="1200">
                <a:solidFill>
                  <a:schemeClr val="lt1"/>
                </a:solidFill>
                <a:latin typeface="+mn-lt"/>
                <a:ea typeface="+mn-ea"/>
                <a:cs typeface="+mn-cs"/>
              </a:defRPr>
            </a:lvl3pPr>
            <a:lvl4pPr marL="1370013" indent="1588" algn="l" rtl="0" fontAlgn="base">
              <a:spcBef>
                <a:spcPct val="0"/>
              </a:spcBef>
              <a:spcAft>
                <a:spcPct val="0"/>
              </a:spcAft>
              <a:defRPr sz="2400" kern="1200">
                <a:solidFill>
                  <a:schemeClr val="lt1"/>
                </a:solidFill>
                <a:latin typeface="+mn-lt"/>
                <a:ea typeface="+mn-ea"/>
                <a:cs typeface="+mn-cs"/>
              </a:defRPr>
            </a:lvl4pPr>
            <a:lvl5pPr marL="1827213" indent="1588"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0" hangingPunct="0">
              <a:defRPr/>
            </a:pPr>
            <a:endParaRPr lang="en-US" dirty="0">
              <a:solidFill>
                <a:srgbClr val="FFFFFF"/>
              </a:solidFill>
              <a:latin typeface="Verdana"/>
            </a:endParaRPr>
          </a:p>
        </p:txBody>
      </p:sp>
      <p:sp>
        <p:nvSpPr>
          <p:cNvPr id="6" name="Rectangle 5"/>
          <p:cNvSpPr/>
          <p:nvPr/>
        </p:nvSpPr>
        <p:spPr>
          <a:xfrm>
            <a:off x="681038" y="1457325"/>
            <a:ext cx="4727575" cy="895350"/>
          </a:xfrm>
          <a:prstGeom prst="rect">
            <a:avLst/>
          </a:prstGeom>
          <a:gradFill>
            <a:gsLst>
              <a:gs pos="0">
                <a:srgbClr val="FADD96"/>
              </a:gs>
              <a:gs pos="31000">
                <a:schemeClr val="bg1"/>
              </a:gs>
            </a:gsLst>
            <a:lin ang="5400000" scaled="0"/>
          </a:gradFill>
          <a:ln>
            <a:noFill/>
          </a:ln>
          <a:effectLst>
            <a:outerShdw blurRad="50800" dist="38100" dir="2700000" algn="tl" rotWithShape="0">
              <a:schemeClr val="tx1">
                <a:lumMod val="50000"/>
                <a:lumOff val="50000"/>
                <a:alpha val="43000"/>
              </a:schemeClr>
            </a:outerShdw>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5613" indent="1588" algn="l" rtl="0" fontAlgn="base">
              <a:spcBef>
                <a:spcPct val="0"/>
              </a:spcBef>
              <a:spcAft>
                <a:spcPct val="0"/>
              </a:spcAft>
              <a:defRPr sz="2400" kern="1200">
                <a:solidFill>
                  <a:schemeClr val="lt1"/>
                </a:solidFill>
                <a:latin typeface="+mn-lt"/>
                <a:ea typeface="+mn-ea"/>
                <a:cs typeface="+mn-cs"/>
              </a:defRPr>
            </a:lvl2pPr>
            <a:lvl3pPr marL="912813" indent="1588" algn="l" rtl="0" fontAlgn="base">
              <a:spcBef>
                <a:spcPct val="0"/>
              </a:spcBef>
              <a:spcAft>
                <a:spcPct val="0"/>
              </a:spcAft>
              <a:defRPr sz="2400" kern="1200">
                <a:solidFill>
                  <a:schemeClr val="lt1"/>
                </a:solidFill>
                <a:latin typeface="+mn-lt"/>
                <a:ea typeface="+mn-ea"/>
                <a:cs typeface="+mn-cs"/>
              </a:defRPr>
            </a:lvl3pPr>
            <a:lvl4pPr marL="1370013" indent="1588" algn="l" rtl="0" fontAlgn="base">
              <a:spcBef>
                <a:spcPct val="0"/>
              </a:spcBef>
              <a:spcAft>
                <a:spcPct val="0"/>
              </a:spcAft>
              <a:defRPr sz="2400" kern="1200">
                <a:solidFill>
                  <a:schemeClr val="lt1"/>
                </a:solidFill>
                <a:latin typeface="+mn-lt"/>
                <a:ea typeface="+mn-ea"/>
                <a:cs typeface="+mn-cs"/>
              </a:defRPr>
            </a:lvl4pPr>
            <a:lvl5pPr marL="1827213" indent="1588"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0" hangingPunct="0">
              <a:defRPr/>
            </a:pPr>
            <a:endParaRPr lang="en-US" dirty="0">
              <a:solidFill>
                <a:srgbClr val="FFFFFF"/>
              </a:solidFill>
              <a:latin typeface="Verdana"/>
            </a:endParaRPr>
          </a:p>
        </p:txBody>
      </p:sp>
      <p:grpSp>
        <p:nvGrpSpPr>
          <p:cNvPr id="25605" name="Group 7"/>
          <p:cNvGrpSpPr>
            <a:grpSpLocks/>
          </p:cNvGrpSpPr>
          <p:nvPr/>
        </p:nvGrpSpPr>
        <p:grpSpPr bwMode="auto">
          <a:xfrm>
            <a:off x="762000" y="1601788"/>
            <a:ext cx="817563" cy="722312"/>
            <a:chOff x="1066800" y="3505200"/>
            <a:chExt cx="2398936" cy="2145080"/>
          </a:xfrm>
        </p:grpSpPr>
        <p:pic>
          <p:nvPicPr>
            <p:cNvPr id="25623" name="Picture 27"/>
            <p:cNvPicPr>
              <a:picLocks noChangeAspect="1"/>
            </p:cNvPicPr>
            <p:nvPr/>
          </p:nvPicPr>
          <p:blipFill>
            <a:blip r:embed="rId2">
              <a:grayscl/>
            </a:blip>
            <a:srcRect/>
            <a:stretch>
              <a:fillRect/>
            </a:stretch>
          </p:blipFill>
          <p:spPr bwMode="auto">
            <a:xfrm>
              <a:off x="1066800" y="3505200"/>
              <a:ext cx="2398936" cy="2145080"/>
            </a:xfrm>
            <a:prstGeom prst="rect">
              <a:avLst/>
            </a:prstGeom>
            <a:noFill/>
            <a:ln w="9525">
              <a:noFill/>
              <a:miter lim="800000"/>
              <a:headEnd/>
              <a:tailEnd/>
            </a:ln>
          </p:spPr>
        </p:pic>
        <p:sp>
          <p:nvSpPr>
            <p:cNvPr id="29" name="Oval 28"/>
            <p:cNvSpPr/>
            <p:nvPr/>
          </p:nvSpPr>
          <p:spPr>
            <a:xfrm rot="20626949">
              <a:off x="2128853" y="4268943"/>
              <a:ext cx="251539" cy="226294"/>
            </a:xfrm>
            <a:prstGeom prst="ellipse">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5613" indent="1588" algn="l" rtl="0" fontAlgn="base">
                <a:spcBef>
                  <a:spcPct val="0"/>
                </a:spcBef>
                <a:spcAft>
                  <a:spcPct val="0"/>
                </a:spcAft>
                <a:defRPr sz="2400" kern="1200">
                  <a:solidFill>
                    <a:schemeClr val="lt1"/>
                  </a:solidFill>
                  <a:latin typeface="+mn-lt"/>
                  <a:ea typeface="+mn-ea"/>
                  <a:cs typeface="+mn-cs"/>
                </a:defRPr>
              </a:lvl2pPr>
              <a:lvl3pPr marL="912813" indent="1588" algn="l" rtl="0" fontAlgn="base">
                <a:spcBef>
                  <a:spcPct val="0"/>
                </a:spcBef>
                <a:spcAft>
                  <a:spcPct val="0"/>
                </a:spcAft>
                <a:defRPr sz="2400" kern="1200">
                  <a:solidFill>
                    <a:schemeClr val="lt1"/>
                  </a:solidFill>
                  <a:latin typeface="+mn-lt"/>
                  <a:ea typeface="+mn-ea"/>
                  <a:cs typeface="+mn-cs"/>
                </a:defRPr>
              </a:lvl3pPr>
              <a:lvl4pPr marL="1370013" indent="1588" algn="l" rtl="0" fontAlgn="base">
                <a:spcBef>
                  <a:spcPct val="0"/>
                </a:spcBef>
                <a:spcAft>
                  <a:spcPct val="0"/>
                </a:spcAft>
                <a:defRPr sz="2400" kern="1200">
                  <a:solidFill>
                    <a:schemeClr val="lt1"/>
                  </a:solidFill>
                  <a:latin typeface="+mn-lt"/>
                  <a:ea typeface="+mn-ea"/>
                  <a:cs typeface="+mn-cs"/>
                </a:defRPr>
              </a:lvl4pPr>
              <a:lvl5pPr marL="1827213" indent="1588"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0" hangingPunct="0">
                <a:defRPr/>
              </a:pPr>
              <a:endParaRPr lang="en-US">
                <a:solidFill>
                  <a:srgbClr val="FFFFFF"/>
                </a:solidFill>
                <a:latin typeface="Arial"/>
              </a:endParaRPr>
            </a:p>
          </p:txBody>
        </p:sp>
      </p:grpSp>
      <p:sp>
        <p:nvSpPr>
          <p:cNvPr id="25606" name="TextBox 36"/>
          <p:cNvSpPr txBox="1">
            <a:spLocks noChangeArrowheads="1"/>
          </p:cNvSpPr>
          <p:nvPr/>
        </p:nvSpPr>
        <p:spPr bwMode="auto">
          <a:xfrm>
            <a:off x="1758950" y="1590675"/>
            <a:ext cx="2078038" cy="639763"/>
          </a:xfrm>
          <a:prstGeom prst="rect">
            <a:avLst/>
          </a:prstGeom>
          <a:noFill/>
          <a:ln w="9525">
            <a:noFill/>
            <a:miter lim="800000"/>
            <a:headEnd/>
            <a:tailEnd/>
          </a:ln>
        </p:spPr>
        <p:txBody>
          <a:bodyPr wrap="none">
            <a:spAutoFit/>
          </a:bodyPr>
          <a:lstStyle/>
          <a:p>
            <a:r>
              <a:rPr lang="en-US" b="1">
                <a:solidFill>
                  <a:srgbClr val="404040"/>
                </a:solidFill>
                <a:ea typeface="ＭＳ Ｐゴシック"/>
                <a:cs typeface="ＭＳ Ｐゴシック"/>
              </a:rPr>
              <a:t>IAP-92/93</a:t>
            </a:r>
          </a:p>
          <a:p>
            <a:r>
              <a:rPr lang="en-US" sz="1200">
                <a:solidFill>
                  <a:srgbClr val="404040"/>
                </a:solidFill>
                <a:ea typeface="ＭＳ Ｐゴシック"/>
                <a:cs typeface="ＭＳ Ｐゴシック"/>
              </a:rPr>
              <a:t>Single Radio, 2x2 MIMO </a:t>
            </a:r>
          </a:p>
        </p:txBody>
      </p:sp>
      <p:grpSp>
        <p:nvGrpSpPr>
          <p:cNvPr id="25607" name="Group 9"/>
          <p:cNvGrpSpPr>
            <a:grpSpLocks/>
          </p:cNvGrpSpPr>
          <p:nvPr/>
        </p:nvGrpSpPr>
        <p:grpSpPr bwMode="auto">
          <a:xfrm>
            <a:off x="696913" y="2603500"/>
            <a:ext cx="882650" cy="706438"/>
            <a:chOff x="5083947" y="3505200"/>
            <a:chExt cx="2743200" cy="2115842"/>
          </a:xfrm>
        </p:grpSpPr>
        <p:pic>
          <p:nvPicPr>
            <p:cNvPr id="25621" name="Picture 25" descr="AP105_Trans.png"/>
            <p:cNvPicPr>
              <a:picLocks noChangeAspect="1"/>
            </p:cNvPicPr>
            <p:nvPr/>
          </p:nvPicPr>
          <p:blipFill>
            <a:blip r:embed="rId3">
              <a:grayscl/>
            </a:blip>
            <a:srcRect/>
            <a:stretch>
              <a:fillRect/>
            </a:stretch>
          </p:blipFill>
          <p:spPr bwMode="auto">
            <a:xfrm>
              <a:off x="5083947" y="3505200"/>
              <a:ext cx="2743200" cy="2115842"/>
            </a:xfrm>
            <a:prstGeom prst="rect">
              <a:avLst/>
            </a:prstGeom>
            <a:noFill/>
            <a:ln w="9525">
              <a:noFill/>
              <a:miter lim="800000"/>
              <a:headEnd/>
              <a:tailEnd/>
            </a:ln>
          </p:spPr>
        </p:pic>
        <p:sp>
          <p:nvSpPr>
            <p:cNvPr id="27" name="Oval 26"/>
            <p:cNvSpPr/>
            <p:nvPr/>
          </p:nvSpPr>
          <p:spPr>
            <a:xfrm rot="20626949">
              <a:off x="6263127" y="4232670"/>
              <a:ext cx="266426" cy="142641"/>
            </a:xfrm>
            <a:prstGeom prst="ellipse">
              <a:avLst/>
            </a:prstGeom>
            <a:solidFill>
              <a:srgbClr val="EEEEEE"/>
            </a:soli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5613" indent="1588" algn="l" rtl="0" fontAlgn="base">
                <a:spcBef>
                  <a:spcPct val="0"/>
                </a:spcBef>
                <a:spcAft>
                  <a:spcPct val="0"/>
                </a:spcAft>
                <a:defRPr sz="2400" kern="1200">
                  <a:solidFill>
                    <a:schemeClr val="lt1"/>
                  </a:solidFill>
                  <a:latin typeface="+mn-lt"/>
                  <a:ea typeface="+mn-ea"/>
                  <a:cs typeface="+mn-cs"/>
                </a:defRPr>
              </a:lvl2pPr>
              <a:lvl3pPr marL="912813" indent="1588" algn="l" rtl="0" fontAlgn="base">
                <a:spcBef>
                  <a:spcPct val="0"/>
                </a:spcBef>
                <a:spcAft>
                  <a:spcPct val="0"/>
                </a:spcAft>
                <a:defRPr sz="2400" kern="1200">
                  <a:solidFill>
                    <a:schemeClr val="lt1"/>
                  </a:solidFill>
                  <a:latin typeface="+mn-lt"/>
                  <a:ea typeface="+mn-ea"/>
                  <a:cs typeface="+mn-cs"/>
                </a:defRPr>
              </a:lvl3pPr>
              <a:lvl4pPr marL="1370013" indent="1588" algn="l" rtl="0" fontAlgn="base">
                <a:spcBef>
                  <a:spcPct val="0"/>
                </a:spcBef>
                <a:spcAft>
                  <a:spcPct val="0"/>
                </a:spcAft>
                <a:defRPr sz="2400" kern="1200">
                  <a:solidFill>
                    <a:schemeClr val="lt1"/>
                  </a:solidFill>
                  <a:latin typeface="+mn-lt"/>
                  <a:ea typeface="+mn-ea"/>
                  <a:cs typeface="+mn-cs"/>
                </a:defRPr>
              </a:lvl4pPr>
              <a:lvl5pPr marL="1827213" indent="1588"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0" hangingPunct="0">
                <a:defRPr/>
              </a:pPr>
              <a:endParaRPr lang="en-US">
                <a:solidFill>
                  <a:srgbClr val="FFFFFF"/>
                </a:solidFill>
                <a:latin typeface="Arial"/>
              </a:endParaRPr>
            </a:p>
          </p:txBody>
        </p:sp>
      </p:grpSp>
      <p:sp>
        <p:nvSpPr>
          <p:cNvPr id="25608" name="TextBox 36"/>
          <p:cNvSpPr txBox="1">
            <a:spLocks noChangeArrowheads="1"/>
          </p:cNvSpPr>
          <p:nvPr/>
        </p:nvSpPr>
        <p:spPr bwMode="auto">
          <a:xfrm>
            <a:off x="1758950" y="2528888"/>
            <a:ext cx="1901825" cy="822325"/>
          </a:xfrm>
          <a:prstGeom prst="rect">
            <a:avLst/>
          </a:prstGeom>
          <a:noFill/>
          <a:ln w="9525">
            <a:noFill/>
            <a:miter lim="800000"/>
            <a:headEnd/>
            <a:tailEnd/>
          </a:ln>
        </p:spPr>
        <p:txBody>
          <a:bodyPr wrap="none">
            <a:spAutoFit/>
          </a:bodyPr>
          <a:lstStyle/>
          <a:p>
            <a:r>
              <a:rPr lang="en-US" b="1">
                <a:solidFill>
                  <a:srgbClr val="404040"/>
                </a:solidFill>
                <a:ea typeface="ＭＳ Ｐゴシック"/>
                <a:cs typeface="ＭＳ Ｐゴシック"/>
              </a:rPr>
              <a:t>IAP-105</a:t>
            </a:r>
          </a:p>
          <a:p>
            <a:r>
              <a:rPr lang="en-US" sz="1200">
                <a:solidFill>
                  <a:srgbClr val="404040"/>
                </a:solidFill>
                <a:ea typeface="ＭＳ Ｐゴシック"/>
                <a:cs typeface="ＭＳ Ｐゴシック"/>
              </a:rPr>
              <a:t>Dual Radio, 2x2 MIMO</a:t>
            </a:r>
          </a:p>
          <a:p>
            <a:r>
              <a:rPr lang="en-US" sz="1200">
                <a:solidFill>
                  <a:srgbClr val="404040"/>
                </a:solidFill>
                <a:ea typeface="ＭＳ Ｐゴシック"/>
                <a:cs typeface="ＭＳ Ｐゴシック"/>
              </a:rPr>
              <a:t>internal antennas</a:t>
            </a:r>
          </a:p>
        </p:txBody>
      </p:sp>
      <p:pic>
        <p:nvPicPr>
          <p:cNvPr id="25609" name="Picture 11"/>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681038" y="4484688"/>
            <a:ext cx="971550" cy="944562"/>
          </a:xfrm>
          <a:prstGeom prst="rect">
            <a:avLst/>
          </a:prstGeom>
          <a:noFill/>
          <a:ln w="9525">
            <a:noFill/>
            <a:miter lim="800000"/>
            <a:headEnd/>
            <a:tailEnd/>
          </a:ln>
        </p:spPr>
      </p:pic>
      <p:sp>
        <p:nvSpPr>
          <p:cNvPr id="25610" name="TextBox 36"/>
          <p:cNvSpPr txBox="1">
            <a:spLocks noChangeArrowheads="1"/>
          </p:cNvSpPr>
          <p:nvPr/>
        </p:nvSpPr>
        <p:spPr bwMode="auto">
          <a:xfrm>
            <a:off x="1758950" y="4575175"/>
            <a:ext cx="2471738" cy="639763"/>
          </a:xfrm>
          <a:prstGeom prst="rect">
            <a:avLst/>
          </a:prstGeom>
          <a:noFill/>
          <a:ln w="9525">
            <a:noFill/>
            <a:miter lim="800000"/>
            <a:headEnd/>
            <a:tailEnd/>
          </a:ln>
        </p:spPr>
        <p:txBody>
          <a:bodyPr wrap="none">
            <a:spAutoFit/>
          </a:bodyPr>
          <a:lstStyle/>
          <a:p>
            <a:r>
              <a:rPr lang="en-US" b="1">
                <a:solidFill>
                  <a:srgbClr val="404040"/>
                </a:solidFill>
                <a:ea typeface="ＭＳ Ｐゴシック"/>
                <a:cs typeface="ＭＳ Ｐゴシック"/>
              </a:rPr>
              <a:t>IAP-134/135</a:t>
            </a:r>
          </a:p>
          <a:p>
            <a:r>
              <a:rPr lang="en-US" sz="1200">
                <a:solidFill>
                  <a:srgbClr val="404040"/>
                </a:solidFill>
                <a:ea typeface="ＭＳ Ｐゴシック"/>
                <a:cs typeface="ＭＳ Ｐゴシック"/>
              </a:rPr>
              <a:t>Dual Radio 3x3 MIMO</a:t>
            </a:r>
          </a:p>
        </p:txBody>
      </p:sp>
      <p:sp>
        <p:nvSpPr>
          <p:cNvPr id="14" name="Rectangle 13"/>
          <p:cNvSpPr/>
          <p:nvPr/>
        </p:nvSpPr>
        <p:spPr>
          <a:xfrm>
            <a:off x="681038" y="3514725"/>
            <a:ext cx="4727575" cy="825500"/>
          </a:xfrm>
          <a:prstGeom prst="rect">
            <a:avLst/>
          </a:prstGeom>
          <a:gradFill>
            <a:gsLst>
              <a:gs pos="0">
                <a:srgbClr val="FADD96"/>
              </a:gs>
              <a:gs pos="31000">
                <a:schemeClr val="bg1"/>
              </a:gs>
            </a:gsLst>
            <a:lin ang="5400000" scaled="0"/>
          </a:gradFill>
          <a:ln>
            <a:noFill/>
          </a:ln>
          <a:effectLst>
            <a:outerShdw blurRad="50800" dist="38100" dir="2700000" algn="tl" rotWithShape="0">
              <a:schemeClr val="tx1">
                <a:lumMod val="50000"/>
                <a:lumOff val="50000"/>
                <a:alpha val="43000"/>
              </a:schemeClr>
            </a:outerShdw>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5613" indent="1588" algn="l" rtl="0" fontAlgn="base">
              <a:spcBef>
                <a:spcPct val="0"/>
              </a:spcBef>
              <a:spcAft>
                <a:spcPct val="0"/>
              </a:spcAft>
              <a:defRPr sz="2400" kern="1200">
                <a:solidFill>
                  <a:schemeClr val="lt1"/>
                </a:solidFill>
                <a:latin typeface="+mn-lt"/>
                <a:ea typeface="+mn-ea"/>
                <a:cs typeface="+mn-cs"/>
              </a:defRPr>
            </a:lvl2pPr>
            <a:lvl3pPr marL="912813" indent="1588" algn="l" rtl="0" fontAlgn="base">
              <a:spcBef>
                <a:spcPct val="0"/>
              </a:spcBef>
              <a:spcAft>
                <a:spcPct val="0"/>
              </a:spcAft>
              <a:defRPr sz="2400" kern="1200">
                <a:solidFill>
                  <a:schemeClr val="lt1"/>
                </a:solidFill>
                <a:latin typeface="+mn-lt"/>
                <a:ea typeface="+mn-ea"/>
                <a:cs typeface="+mn-cs"/>
              </a:defRPr>
            </a:lvl3pPr>
            <a:lvl4pPr marL="1370013" indent="1588" algn="l" rtl="0" fontAlgn="base">
              <a:spcBef>
                <a:spcPct val="0"/>
              </a:spcBef>
              <a:spcAft>
                <a:spcPct val="0"/>
              </a:spcAft>
              <a:defRPr sz="2400" kern="1200">
                <a:solidFill>
                  <a:schemeClr val="lt1"/>
                </a:solidFill>
                <a:latin typeface="+mn-lt"/>
                <a:ea typeface="+mn-ea"/>
                <a:cs typeface="+mn-cs"/>
              </a:defRPr>
            </a:lvl4pPr>
            <a:lvl5pPr marL="1827213" indent="1588"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0" hangingPunct="0">
              <a:defRPr/>
            </a:pPr>
            <a:endParaRPr lang="en-US" dirty="0">
              <a:solidFill>
                <a:srgbClr val="FFFFFF"/>
              </a:solidFill>
              <a:latin typeface="Verdana"/>
            </a:endParaRPr>
          </a:p>
        </p:txBody>
      </p:sp>
      <p:sp>
        <p:nvSpPr>
          <p:cNvPr id="25612" name="TextBox 36"/>
          <p:cNvSpPr txBox="1">
            <a:spLocks noChangeArrowheads="1"/>
          </p:cNvSpPr>
          <p:nvPr/>
        </p:nvSpPr>
        <p:spPr bwMode="auto">
          <a:xfrm>
            <a:off x="1758950" y="3521075"/>
            <a:ext cx="1955800" cy="822325"/>
          </a:xfrm>
          <a:prstGeom prst="rect">
            <a:avLst/>
          </a:prstGeom>
          <a:noFill/>
          <a:ln w="9525">
            <a:noFill/>
            <a:miter lim="800000"/>
            <a:headEnd/>
            <a:tailEnd/>
          </a:ln>
        </p:spPr>
        <p:txBody>
          <a:bodyPr wrap="none">
            <a:spAutoFit/>
          </a:bodyPr>
          <a:lstStyle/>
          <a:p>
            <a:r>
              <a:rPr lang="en-US" b="1">
                <a:solidFill>
                  <a:srgbClr val="404040"/>
                </a:solidFill>
                <a:ea typeface="ＭＳ Ｐゴシック"/>
                <a:cs typeface="ＭＳ Ｐゴシック"/>
              </a:rPr>
              <a:t>IAP-104</a:t>
            </a:r>
          </a:p>
          <a:p>
            <a:r>
              <a:rPr lang="en-US" sz="1200">
                <a:solidFill>
                  <a:srgbClr val="404040"/>
                </a:solidFill>
                <a:ea typeface="ＭＳ Ｐゴシック"/>
                <a:cs typeface="ＭＳ Ｐゴシック"/>
              </a:rPr>
              <a:t>Dual Radio, 2x2 MIMO </a:t>
            </a:r>
          </a:p>
          <a:p>
            <a:r>
              <a:rPr lang="en-US" sz="1200">
                <a:solidFill>
                  <a:srgbClr val="404040"/>
                </a:solidFill>
                <a:ea typeface="ＭＳ Ｐゴシック"/>
                <a:cs typeface="ＭＳ Ｐゴシック"/>
              </a:rPr>
              <a:t>external antennas</a:t>
            </a:r>
          </a:p>
        </p:txBody>
      </p:sp>
      <p:sp>
        <p:nvSpPr>
          <p:cNvPr id="16" name="Rectangle 15"/>
          <p:cNvSpPr/>
          <p:nvPr/>
        </p:nvSpPr>
        <p:spPr>
          <a:xfrm>
            <a:off x="706438" y="5522913"/>
            <a:ext cx="4727575" cy="825500"/>
          </a:xfrm>
          <a:prstGeom prst="rect">
            <a:avLst/>
          </a:prstGeom>
          <a:gradFill>
            <a:gsLst>
              <a:gs pos="0">
                <a:srgbClr val="FADD96"/>
              </a:gs>
              <a:gs pos="31000">
                <a:schemeClr val="bg1"/>
              </a:gs>
            </a:gsLst>
            <a:lin ang="5400000" scaled="0"/>
          </a:gradFill>
          <a:ln>
            <a:noFill/>
          </a:ln>
          <a:effectLst>
            <a:outerShdw blurRad="50800" dist="38100" dir="2700000" algn="tl" rotWithShape="0">
              <a:schemeClr val="tx1">
                <a:lumMod val="50000"/>
                <a:lumOff val="50000"/>
                <a:alpha val="43000"/>
              </a:schemeClr>
            </a:outerShdw>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5613" indent="1588" algn="l" rtl="0" fontAlgn="base">
              <a:spcBef>
                <a:spcPct val="0"/>
              </a:spcBef>
              <a:spcAft>
                <a:spcPct val="0"/>
              </a:spcAft>
              <a:defRPr sz="2400" kern="1200">
                <a:solidFill>
                  <a:schemeClr val="lt1"/>
                </a:solidFill>
                <a:latin typeface="+mn-lt"/>
                <a:ea typeface="+mn-ea"/>
                <a:cs typeface="+mn-cs"/>
              </a:defRPr>
            </a:lvl2pPr>
            <a:lvl3pPr marL="912813" indent="1588" algn="l" rtl="0" fontAlgn="base">
              <a:spcBef>
                <a:spcPct val="0"/>
              </a:spcBef>
              <a:spcAft>
                <a:spcPct val="0"/>
              </a:spcAft>
              <a:defRPr sz="2400" kern="1200">
                <a:solidFill>
                  <a:schemeClr val="lt1"/>
                </a:solidFill>
                <a:latin typeface="+mn-lt"/>
                <a:ea typeface="+mn-ea"/>
                <a:cs typeface="+mn-cs"/>
              </a:defRPr>
            </a:lvl3pPr>
            <a:lvl4pPr marL="1370013" indent="1588" algn="l" rtl="0" fontAlgn="base">
              <a:spcBef>
                <a:spcPct val="0"/>
              </a:spcBef>
              <a:spcAft>
                <a:spcPct val="0"/>
              </a:spcAft>
              <a:defRPr sz="2400" kern="1200">
                <a:solidFill>
                  <a:schemeClr val="lt1"/>
                </a:solidFill>
                <a:latin typeface="+mn-lt"/>
                <a:ea typeface="+mn-ea"/>
                <a:cs typeface="+mn-cs"/>
              </a:defRPr>
            </a:lvl4pPr>
            <a:lvl5pPr marL="1827213" indent="1588"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0" hangingPunct="0">
              <a:defRPr/>
            </a:pPr>
            <a:endParaRPr lang="en-US" dirty="0">
              <a:solidFill>
                <a:srgbClr val="FFFFFF"/>
              </a:solidFill>
              <a:latin typeface="Verdana"/>
            </a:endParaRPr>
          </a:p>
        </p:txBody>
      </p:sp>
      <p:sp>
        <p:nvSpPr>
          <p:cNvPr id="25614" name="TextBox 36"/>
          <p:cNvSpPr txBox="1">
            <a:spLocks noChangeArrowheads="1"/>
          </p:cNvSpPr>
          <p:nvPr/>
        </p:nvSpPr>
        <p:spPr bwMode="auto">
          <a:xfrm>
            <a:off x="1768475" y="5624513"/>
            <a:ext cx="1846263" cy="639762"/>
          </a:xfrm>
          <a:prstGeom prst="rect">
            <a:avLst/>
          </a:prstGeom>
          <a:noFill/>
          <a:ln w="9525">
            <a:noFill/>
            <a:miter lim="800000"/>
            <a:headEnd/>
            <a:tailEnd/>
          </a:ln>
        </p:spPr>
        <p:txBody>
          <a:bodyPr wrap="none">
            <a:spAutoFit/>
          </a:bodyPr>
          <a:lstStyle/>
          <a:p>
            <a:r>
              <a:rPr lang="en-US" b="1">
                <a:solidFill>
                  <a:srgbClr val="404040"/>
                </a:solidFill>
                <a:ea typeface="ＭＳ Ｐゴシック"/>
                <a:cs typeface="ＭＳ Ｐゴシック"/>
              </a:rPr>
              <a:t>IAP-175</a:t>
            </a:r>
          </a:p>
          <a:p>
            <a:r>
              <a:rPr lang="en-US" sz="1200">
                <a:solidFill>
                  <a:srgbClr val="404040"/>
                </a:solidFill>
                <a:ea typeface="ＭＳ Ｐゴシック"/>
                <a:cs typeface="ＭＳ Ｐゴシック"/>
              </a:rPr>
              <a:t>Dual Radio 2x2 MIMO</a:t>
            </a:r>
          </a:p>
        </p:txBody>
      </p:sp>
      <p:sp>
        <p:nvSpPr>
          <p:cNvPr id="25615" name="TextBox 9"/>
          <p:cNvSpPr txBox="1">
            <a:spLocks noChangeArrowheads="1"/>
          </p:cNvSpPr>
          <p:nvPr/>
        </p:nvSpPr>
        <p:spPr bwMode="auto">
          <a:xfrm>
            <a:off x="6243638" y="1725613"/>
            <a:ext cx="2635250" cy="641350"/>
          </a:xfrm>
          <a:prstGeom prst="rect">
            <a:avLst/>
          </a:prstGeom>
          <a:noFill/>
          <a:ln w="9525">
            <a:noFill/>
            <a:miter lim="800000"/>
            <a:headEnd/>
            <a:tailEnd/>
          </a:ln>
        </p:spPr>
        <p:txBody>
          <a:bodyPr wrap="none">
            <a:spAutoFit/>
          </a:bodyPr>
          <a:lstStyle/>
          <a:p>
            <a:pPr algn="ctr"/>
            <a:r>
              <a:rPr lang="en-US" sz="1800" b="1">
                <a:solidFill>
                  <a:srgbClr val="000000"/>
                </a:solidFill>
                <a:latin typeface="Arial" charset="0"/>
                <a:ea typeface="ＭＳ Ｐゴシック"/>
                <a:cs typeface="ＭＳ Ｐゴシック"/>
              </a:rPr>
              <a:t>16 IAPs &amp; 256 Geräte</a:t>
            </a:r>
          </a:p>
          <a:p>
            <a:pPr algn="ctr"/>
            <a:r>
              <a:rPr lang="en-US" sz="1800" b="1">
                <a:solidFill>
                  <a:srgbClr val="000000"/>
                </a:solidFill>
                <a:latin typeface="Arial" charset="0"/>
                <a:ea typeface="ＭＳ Ｐゴシック"/>
                <a:cs typeface="ＭＳ Ｐゴシック"/>
              </a:rPr>
              <a:t>per Cluster; kein Mesh</a:t>
            </a:r>
          </a:p>
        </p:txBody>
      </p:sp>
      <p:sp>
        <p:nvSpPr>
          <p:cNvPr id="21" name="TextBox 22"/>
          <p:cNvSpPr txBox="1"/>
          <p:nvPr/>
        </p:nvSpPr>
        <p:spPr>
          <a:xfrm>
            <a:off x="6088063" y="4046538"/>
            <a:ext cx="2787650" cy="1114425"/>
          </a:xfrm>
          <a:prstGeom prst="rect">
            <a:avLst/>
          </a:prstGeom>
          <a:ln>
            <a:noFill/>
          </a:ln>
        </p:spPr>
        <p:style>
          <a:lnRef idx="2">
            <a:schemeClr val="accent3"/>
          </a:lnRef>
          <a:fillRef idx="1">
            <a:schemeClr val="lt1"/>
          </a:fillRef>
          <a:effectRef idx="0">
            <a:schemeClr val="accent3"/>
          </a:effectRef>
          <a:fontRef idx="minor">
            <a:schemeClr val="dk1"/>
          </a:fontRef>
        </p:style>
        <p:txBody>
          <a:bodyPr>
            <a:spAutoFit/>
          </a:bodyPr>
          <a:lstStyle/>
          <a:p>
            <a:pPr algn="ctr">
              <a:defRPr/>
            </a:pPr>
            <a:r>
              <a:rPr lang="en-US" sz="1800" b="1">
                <a:solidFill>
                  <a:srgbClr val="000000"/>
                </a:solidFill>
                <a:latin typeface="Arial" charset="0"/>
                <a:cs typeface="Arial" charset="0"/>
              </a:rPr>
              <a:t>64 IAP’s &amp; 1024 Geräte</a:t>
            </a:r>
          </a:p>
          <a:p>
            <a:pPr algn="ctr">
              <a:defRPr/>
            </a:pPr>
            <a:r>
              <a:rPr lang="en-US" sz="1800" b="1">
                <a:solidFill>
                  <a:srgbClr val="000000"/>
                </a:solidFill>
                <a:latin typeface="Arial" charset="0"/>
                <a:cs typeface="Arial" charset="0"/>
              </a:rPr>
              <a:t>Mesh</a:t>
            </a:r>
          </a:p>
          <a:p>
            <a:pPr algn="ctr">
              <a:defRPr/>
            </a:pPr>
            <a:endParaRPr lang="en-US" sz="2000" b="1">
              <a:solidFill>
                <a:srgbClr val="000000"/>
              </a:solidFill>
              <a:latin typeface="Arial" charset="0"/>
              <a:cs typeface="Arial" charset="0"/>
            </a:endParaRPr>
          </a:p>
          <a:p>
            <a:pPr>
              <a:defRPr/>
            </a:pPr>
            <a:endParaRPr lang="en-US" sz="1100">
              <a:solidFill>
                <a:srgbClr val="000000"/>
              </a:solidFill>
              <a:latin typeface="Arial" charset="0"/>
              <a:cs typeface="Arial" charset="0"/>
            </a:endParaRPr>
          </a:p>
        </p:txBody>
      </p:sp>
      <p:pic>
        <p:nvPicPr>
          <p:cNvPr id="25617" name="Picture 21" descr="Picture">
            <a:hlinkClick r:id="rId5"/>
          </p:cNvPr>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639763" y="5497513"/>
            <a:ext cx="1155700" cy="1049337"/>
          </a:xfrm>
          <a:prstGeom prst="rect">
            <a:avLst/>
          </a:prstGeom>
          <a:noFill/>
          <a:ln w="9525">
            <a:noFill/>
            <a:miter lim="800000"/>
            <a:headEnd/>
            <a:tailEnd/>
          </a:ln>
        </p:spPr>
      </p:pic>
      <p:pic>
        <p:nvPicPr>
          <p:cNvPr id="25618" name="Picture 22" descr="AP-104_kw.png"/>
          <p:cNvPicPr>
            <a:picLocks noChangeAspect="1"/>
          </p:cNvPicPr>
          <p:nvPr/>
        </p:nvPicPr>
        <p:blipFill>
          <a:blip r:embed="rId7"/>
          <a:srcRect/>
          <a:stretch>
            <a:fillRect/>
          </a:stretch>
        </p:blipFill>
        <p:spPr bwMode="auto">
          <a:xfrm>
            <a:off x="679450" y="3600450"/>
            <a:ext cx="900113" cy="785813"/>
          </a:xfrm>
          <a:prstGeom prst="rect">
            <a:avLst/>
          </a:prstGeom>
          <a:noFill/>
          <a:ln w="9525">
            <a:noFill/>
            <a:miter lim="800000"/>
            <a:headEnd/>
            <a:tailEnd/>
          </a:ln>
        </p:spPr>
      </p:pic>
      <p:sp>
        <p:nvSpPr>
          <p:cNvPr id="25619" name="Right Brace 23"/>
          <p:cNvSpPr>
            <a:spLocks/>
          </p:cNvSpPr>
          <p:nvPr/>
        </p:nvSpPr>
        <p:spPr bwMode="auto">
          <a:xfrm>
            <a:off x="5843588" y="1454150"/>
            <a:ext cx="488950" cy="993775"/>
          </a:xfrm>
          <a:prstGeom prst="rightBrace">
            <a:avLst>
              <a:gd name="adj1" fmla="val 19600"/>
              <a:gd name="adj2" fmla="val 50000"/>
            </a:avLst>
          </a:prstGeom>
          <a:noFill/>
          <a:ln w="57150" algn="ctr">
            <a:solidFill>
              <a:schemeClr val="tx1"/>
            </a:solidFill>
            <a:round/>
            <a:headEnd/>
            <a:tailEnd/>
          </a:ln>
        </p:spPr>
        <p:txBody>
          <a:bodyPr/>
          <a:lstStyle/>
          <a:p>
            <a:pPr eaLnBrk="0" hangingPunct="0"/>
            <a:endParaRPr lang="de-AT">
              <a:solidFill>
                <a:srgbClr val="000000"/>
              </a:solidFill>
              <a:latin typeface="Arial" charset="0"/>
              <a:ea typeface="ＭＳ Ｐゴシック"/>
              <a:cs typeface="ＭＳ Ｐゴシック"/>
            </a:endParaRPr>
          </a:p>
        </p:txBody>
      </p:sp>
      <p:sp>
        <p:nvSpPr>
          <p:cNvPr id="25620" name="Right Brace 24"/>
          <p:cNvSpPr>
            <a:spLocks/>
          </p:cNvSpPr>
          <p:nvPr/>
        </p:nvSpPr>
        <p:spPr bwMode="auto">
          <a:xfrm>
            <a:off x="5840413" y="2573338"/>
            <a:ext cx="487362" cy="3870325"/>
          </a:xfrm>
          <a:prstGeom prst="rightBrace">
            <a:avLst>
              <a:gd name="adj1" fmla="val 19670"/>
              <a:gd name="adj2" fmla="val 50000"/>
            </a:avLst>
          </a:prstGeom>
          <a:noFill/>
          <a:ln w="57150" algn="ctr">
            <a:solidFill>
              <a:schemeClr val="tx1"/>
            </a:solidFill>
            <a:round/>
            <a:headEnd/>
            <a:tailEnd/>
          </a:ln>
        </p:spPr>
        <p:txBody>
          <a:bodyPr/>
          <a:lstStyle/>
          <a:p>
            <a:pPr eaLnBrk="0" hangingPunct="0"/>
            <a:endParaRPr lang="de-AT">
              <a:solidFill>
                <a:srgbClr val="000000"/>
              </a:solidFill>
              <a:latin typeface="Arial" charset="0"/>
              <a:ea typeface="ＭＳ Ｐゴシック"/>
              <a:cs typeface="ＭＳ Ｐゴシック"/>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p:cNvSpPr>
          <p:nvPr>
            <p:ph type="title" idx="4294967295"/>
          </p:nvPr>
        </p:nvSpPr>
        <p:spPr/>
        <p:txBody>
          <a:bodyPr/>
          <a:lstStyle/>
          <a:p>
            <a:r>
              <a:rPr lang="de-AT" smtClean="0"/>
              <a:t>Anwendungsbeispiele im SMB Markt</a:t>
            </a:r>
          </a:p>
        </p:txBody>
      </p:sp>
      <p:sp>
        <p:nvSpPr>
          <p:cNvPr id="26626" name="Rectangle 3"/>
          <p:cNvSpPr>
            <a:spLocks noGrp="1"/>
          </p:cNvSpPr>
          <p:nvPr>
            <p:ph type="body" idx="4294967295"/>
          </p:nvPr>
        </p:nvSpPr>
        <p:spPr/>
        <p:txBody>
          <a:bodyPr/>
          <a:lstStyle/>
          <a:p>
            <a:pPr>
              <a:lnSpc>
                <a:spcPct val="80000"/>
              </a:lnSpc>
            </a:pPr>
            <a:r>
              <a:rPr lang="de-AT" sz="1800" smtClean="0"/>
              <a:t>Im Bürobereich ( bis zu 16/64 iAPs )</a:t>
            </a:r>
          </a:p>
          <a:p>
            <a:pPr>
              <a:lnSpc>
                <a:spcPct val="80000"/>
              </a:lnSpc>
            </a:pPr>
            <a:r>
              <a:rPr lang="de-AT" sz="1800" smtClean="0"/>
              <a:t>Im Produktionsbereich für WLAN Scanner, TAGs und Drucker</a:t>
            </a:r>
          </a:p>
          <a:p>
            <a:pPr>
              <a:lnSpc>
                <a:spcPct val="80000"/>
              </a:lnSpc>
            </a:pPr>
            <a:r>
              <a:rPr lang="de-AT" sz="1800" smtClean="0"/>
              <a:t>Im Besprechungsraum</a:t>
            </a:r>
          </a:p>
          <a:p>
            <a:pPr>
              <a:lnSpc>
                <a:spcPct val="80000"/>
              </a:lnSpc>
            </a:pPr>
            <a:r>
              <a:rPr lang="de-AT" sz="1800" smtClean="0"/>
              <a:t>Für ein sicheres Gäste-WLAN</a:t>
            </a:r>
          </a:p>
          <a:p>
            <a:pPr>
              <a:lnSpc>
                <a:spcPct val="80000"/>
              </a:lnSpc>
            </a:pPr>
            <a:r>
              <a:rPr lang="de-AT" sz="1800" smtClean="0"/>
              <a:t>In der Filiale ( sofern keine Kontrollerlösung mehr Sinn macht )</a:t>
            </a:r>
          </a:p>
          <a:p>
            <a:pPr>
              <a:lnSpc>
                <a:spcPct val="80000"/>
              </a:lnSpc>
            </a:pPr>
            <a:r>
              <a:rPr lang="de-AT" sz="1800" smtClean="0"/>
              <a:t>Im privaten / öffentlichen Bereich als „Hot Spot“ ( Internet Access )</a:t>
            </a:r>
          </a:p>
          <a:p>
            <a:pPr>
              <a:lnSpc>
                <a:spcPct val="80000"/>
              </a:lnSpc>
            </a:pPr>
            <a:r>
              <a:rPr lang="de-AT" sz="1800" smtClean="0"/>
              <a:t>In der Hotelerie</a:t>
            </a:r>
          </a:p>
          <a:p>
            <a:pPr>
              <a:lnSpc>
                <a:spcPct val="80000"/>
              </a:lnSpc>
            </a:pPr>
            <a:r>
              <a:rPr lang="de-AT" sz="1800" smtClean="0"/>
              <a:t>Im Gastro-Bereich ( Kassensysteme, Telefonie, .. )</a:t>
            </a:r>
          </a:p>
          <a:p>
            <a:pPr>
              <a:lnSpc>
                <a:spcPct val="80000"/>
              </a:lnSpc>
            </a:pPr>
            <a:r>
              <a:rPr lang="de-AT" sz="1800" smtClean="0"/>
              <a:t>Shopping Center</a:t>
            </a:r>
          </a:p>
          <a:p>
            <a:pPr>
              <a:lnSpc>
                <a:spcPct val="80000"/>
              </a:lnSpc>
            </a:pPr>
            <a:r>
              <a:rPr lang="de-AT" sz="1800" smtClean="0"/>
              <a:t>Bibliotheken …</a:t>
            </a:r>
          </a:p>
          <a:p>
            <a:pPr>
              <a:lnSpc>
                <a:spcPct val="80000"/>
              </a:lnSpc>
            </a:pPr>
            <a:endParaRPr lang="de-AT" sz="1800" smtClean="0"/>
          </a:p>
          <a:p>
            <a:pPr algn="ctr">
              <a:lnSpc>
                <a:spcPct val="80000"/>
              </a:lnSpc>
              <a:buFont typeface="Arial" charset="0"/>
              <a:buNone/>
            </a:pPr>
            <a:r>
              <a:rPr lang="de-AT" sz="2400" b="1" u="sng" smtClean="0"/>
              <a:t>Immer da wo WARTEZEIT entsteht !!!</a:t>
            </a:r>
          </a:p>
          <a:p>
            <a:pPr>
              <a:lnSpc>
                <a:spcPct val="80000"/>
              </a:lnSpc>
            </a:pPr>
            <a:endParaRPr lang="de-AT" sz="2400" b="1" u="sng" smtClean="0"/>
          </a:p>
          <a:p>
            <a:pPr>
              <a:lnSpc>
                <a:spcPct val="80000"/>
              </a:lnSpc>
            </a:pPr>
            <a:endParaRPr lang="de-AT" sz="1800" smtClean="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p:cNvSpPr>
          <p:nvPr>
            <p:ph type="title" idx="4294967295"/>
          </p:nvPr>
        </p:nvSpPr>
        <p:spPr>
          <a:xfrm>
            <a:off x="263525" y="4343400"/>
            <a:ext cx="8645525" cy="1143000"/>
          </a:xfrm>
        </p:spPr>
        <p:txBody>
          <a:bodyPr/>
          <a:lstStyle/>
          <a:p>
            <a:r>
              <a:rPr lang="de-AT" smtClean="0"/>
              <a:t>WLAN Lösung mit WLAN Controllern</a:t>
            </a: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80" name="Line 10"/>
          <p:cNvSpPr>
            <a:spLocks noChangeShapeType="1"/>
          </p:cNvSpPr>
          <p:nvPr/>
        </p:nvSpPr>
        <p:spPr bwMode="auto">
          <a:xfrm flipV="1">
            <a:off x="2555875" y="4217988"/>
            <a:ext cx="1243013" cy="3175"/>
          </a:xfrm>
          <a:prstGeom prst="line">
            <a:avLst/>
          </a:prstGeom>
          <a:noFill/>
          <a:ln w="19050">
            <a:solidFill>
              <a:srgbClr val="FF6600"/>
            </a:solidFill>
            <a:round/>
            <a:headEnd/>
            <a:tailEnd/>
          </a:ln>
        </p:spPr>
        <p:txBody>
          <a:bodyPr>
            <a:spAutoFit/>
          </a:bodyPr>
          <a:lstStyle/>
          <a:p>
            <a:endParaRPr lang="de-DE"/>
          </a:p>
        </p:txBody>
      </p:sp>
      <p:pic>
        <p:nvPicPr>
          <p:cNvPr id="43040" name="Picture 2" descr="OS9800E_R_430x600"/>
          <p:cNvPicPr>
            <a:picLocks noChangeAspect="1" noChangeArrowheads="1"/>
          </p:cNvPicPr>
          <p:nvPr/>
        </p:nvPicPr>
        <p:blipFill>
          <a:blip r:embed="rId4"/>
          <a:srcRect/>
          <a:stretch>
            <a:fillRect/>
          </a:stretch>
        </p:blipFill>
        <p:spPr bwMode="auto">
          <a:xfrm>
            <a:off x="5372100" y="3906838"/>
            <a:ext cx="733425" cy="1022350"/>
          </a:xfrm>
          <a:prstGeom prst="rect">
            <a:avLst/>
          </a:prstGeom>
          <a:noFill/>
          <a:ln w="9525">
            <a:noFill/>
            <a:miter lim="800000"/>
            <a:headEnd/>
            <a:tailEnd/>
          </a:ln>
        </p:spPr>
      </p:pic>
      <p:pic>
        <p:nvPicPr>
          <p:cNvPr id="43041" name="Picture 3" descr="OS9800E_R_430x600"/>
          <p:cNvPicPr>
            <a:picLocks noChangeAspect="1" noChangeArrowheads="1"/>
          </p:cNvPicPr>
          <p:nvPr/>
        </p:nvPicPr>
        <p:blipFill>
          <a:blip r:embed="rId4"/>
          <a:srcRect/>
          <a:stretch>
            <a:fillRect/>
          </a:stretch>
        </p:blipFill>
        <p:spPr bwMode="auto">
          <a:xfrm>
            <a:off x="6321425" y="3913188"/>
            <a:ext cx="733425" cy="1022350"/>
          </a:xfrm>
          <a:prstGeom prst="rect">
            <a:avLst/>
          </a:prstGeom>
          <a:noFill/>
          <a:ln w="9525">
            <a:noFill/>
            <a:miter lim="800000"/>
            <a:headEnd/>
            <a:tailEnd/>
          </a:ln>
        </p:spPr>
      </p:pic>
      <p:pic>
        <p:nvPicPr>
          <p:cNvPr id="43042" name="Picture 1042" descr="6848 lt-3-4_sm"/>
          <p:cNvPicPr preferRelativeResize="0">
            <a:picLocks noChangeAspect="1" noChangeArrowheads="1"/>
          </p:cNvPicPr>
          <p:nvPr/>
        </p:nvPicPr>
        <p:blipFill>
          <a:blip r:embed="rId5"/>
          <a:srcRect/>
          <a:stretch>
            <a:fillRect/>
          </a:stretch>
        </p:blipFill>
        <p:spPr bwMode="auto">
          <a:xfrm>
            <a:off x="5218113" y="5392738"/>
            <a:ext cx="936625" cy="327025"/>
          </a:xfrm>
          <a:prstGeom prst="rect">
            <a:avLst/>
          </a:prstGeom>
          <a:noFill/>
          <a:ln w="9525">
            <a:noFill/>
            <a:miter lim="800000"/>
            <a:headEnd/>
            <a:tailEnd/>
          </a:ln>
        </p:spPr>
      </p:pic>
      <p:pic>
        <p:nvPicPr>
          <p:cNvPr id="43043" name="Picture 1043" descr="6848 lt-3-4_sm"/>
          <p:cNvPicPr preferRelativeResize="0">
            <a:picLocks noChangeAspect="1" noChangeArrowheads="1"/>
          </p:cNvPicPr>
          <p:nvPr/>
        </p:nvPicPr>
        <p:blipFill>
          <a:blip r:embed="rId5"/>
          <a:srcRect/>
          <a:stretch>
            <a:fillRect/>
          </a:stretch>
        </p:blipFill>
        <p:spPr bwMode="auto">
          <a:xfrm>
            <a:off x="5218113" y="5278438"/>
            <a:ext cx="936625" cy="327025"/>
          </a:xfrm>
          <a:prstGeom prst="rect">
            <a:avLst/>
          </a:prstGeom>
          <a:noFill/>
          <a:ln w="9525">
            <a:noFill/>
            <a:miter lim="800000"/>
            <a:headEnd/>
            <a:tailEnd/>
          </a:ln>
        </p:spPr>
      </p:pic>
      <p:pic>
        <p:nvPicPr>
          <p:cNvPr id="43044" name="Picture 1044" descr="6848 lt-3-4_sm"/>
          <p:cNvPicPr preferRelativeResize="0">
            <a:picLocks noChangeAspect="1" noChangeArrowheads="1"/>
          </p:cNvPicPr>
          <p:nvPr/>
        </p:nvPicPr>
        <p:blipFill>
          <a:blip r:embed="rId5"/>
          <a:srcRect/>
          <a:stretch>
            <a:fillRect/>
          </a:stretch>
        </p:blipFill>
        <p:spPr bwMode="auto">
          <a:xfrm>
            <a:off x="5218113" y="5151438"/>
            <a:ext cx="936625" cy="327025"/>
          </a:xfrm>
          <a:prstGeom prst="rect">
            <a:avLst/>
          </a:prstGeom>
          <a:noFill/>
          <a:ln w="9525">
            <a:noFill/>
            <a:miter lim="800000"/>
            <a:headEnd/>
            <a:tailEnd/>
          </a:ln>
        </p:spPr>
      </p:pic>
      <p:pic>
        <p:nvPicPr>
          <p:cNvPr id="43045" name="Picture 1045" descr="6848 lt-3-4_sm"/>
          <p:cNvPicPr preferRelativeResize="0">
            <a:picLocks noChangeAspect="1" noChangeArrowheads="1"/>
          </p:cNvPicPr>
          <p:nvPr/>
        </p:nvPicPr>
        <p:blipFill>
          <a:blip r:embed="rId5"/>
          <a:srcRect/>
          <a:stretch>
            <a:fillRect/>
          </a:stretch>
        </p:blipFill>
        <p:spPr bwMode="auto">
          <a:xfrm>
            <a:off x="5218113" y="5037138"/>
            <a:ext cx="936625" cy="327025"/>
          </a:xfrm>
          <a:prstGeom prst="rect">
            <a:avLst/>
          </a:prstGeom>
          <a:noFill/>
          <a:ln w="9525">
            <a:noFill/>
            <a:miter lim="800000"/>
            <a:headEnd/>
            <a:tailEnd/>
          </a:ln>
        </p:spPr>
      </p:pic>
      <p:pic>
        <p:nvPicPr>
          <p:cNvPr id="43046" name="Picture 1046" descr="6848 lt-3-4_sm"/>
          <p:cNvPicPr preferRelativeResize="0">
            <a:picLocks noChangeAspect="1" noChangeArrowheads="1"/>
          </p:cNvPicPr>
          <p:nvPr/>
        </p:nvPicPr>
        <p:blipFill>
          <a:blip r:embed="rId5"/>
          <a:srcRect/>
          <a:stretch>
            <a:fillRect/>
          </a:stretch>
        </p:blipFill>
        <p:spPr bwMode="auto">
          <a:xfrm>
            <a:off x="6403975" y="5389563"/>
            <a:ext cx="936625" cy="327025"/>
          </a:xfrm>
          <a:prstGeom prst="rect">
            <a:avLst/>
          </a:prstGeom>
          <a:noFill/>
          <a:ln w="9525">
            <a:noFill/>
            <a:miter lim="800000"/>
            <a:headEnd/>
            <a:tailEnd/>
          </a:ln>
        </p:spPr>
      </p:pic>
      <p:pic>
        <p:nvPicPr>
          <p:cNvPr id="43047" name="Picture 1047" descr="6848 lt-3-4_sm"/>
          <p:cNvPicPr preferRelativeResize="0">
            <a:picLocks noChangeAspect="1" noChangeArrowheads="1"/>
          </p:cNvPicPr>
          <p:nvPr/>
        </p:nvPicPr>
        <p:blipFill>
          <a:blip r:embed="rId5"/>
          <a:srcRect/>
          <a:stretch>
            <a:fillRect/>
          </a:stretch>
        </p:blipFill>
        <p:spPr bwMode="auto">
          <a:xfrm>
            <a:off x="6403975" y="5275263"/>
            <a:ext cx="936625" cy="327025"/>
          </a:xfrm>
          <a:prstGeom prst="rect">
            <a:avLst/>
          </a:prstGeom>
          <a:noFill/>
          <a:ln w="9525">
            <a:noFill/>
            <a:miter lim="800000"/>
            <a:headEnd/>
            <a:tailEnd/>
          </a:ln>
        </p:spPr>
      </p:pic>
      <p:pic>
        <p:nvPicPr>
          <p:cNvPr id="43048" name="Picture 1048" descr="6848 lt-3-4_sm"/>
          <p:cNvPicPr preferRelativeResize="0">
            <a:picLocks noChangeAspect="1" noChangeArrowheads="1"/>
          </p:cNvPicPr>
          <p:nvPr/>
        </p:nvPicPr>
        <p:blipFill>
          <a:blip r:embed="rId5"/>
          <a:srcRect/>
          <a:stretch>
            <a:fillRect/>
          </a:stretch>
        </p:blipFill>
        <p:spPr bwMode="auto">
          <a:xfrm>
            <a:off x="6403975" y="5148263"/>
            <a:ext cx="936625" cy="327025"/>
          </a:xfrm>
          <a:prstGeom prst="rect">
            <a:avLst/>
          </a:prstGeom>
          <a:noFill/>
          <a:ln w="9525">
            <a:noFill/>
            <a:miter lim="800000"/>
            <a:headEnd/>
            <a:tailEnd/>
          </a:ln>
        </p:spPr>
      </p:pic>
      <p:pic>
        <p:nvPicPr>
          <p:cNvPr id="43049" name="Picture 1049" descr="6848 lt-3-4_sm"/>
          <p:cNvPicPr preferRelativeResize="0">
            <a:picLocks noChangeAspect="1" noChangeArrowheads="1"/>
          </p:cNvPicPr>
          <p:nvPr/>
        </p:nvPicPr>
        <p:blipFill>
          <a:blip r:embed="rId5"/>
          <a:srcRect/>
          <a:stretch>
            <a:fillRect/>
          </a:stretch>
        </p:blipFill>
        <p:spPr bwMode="auto">
          <a:xfrm>
            <a:off x="6403975" y="5033963"/>
            <a:ext cx="936625" cy="327025"/>
          </a:xfrm>
          <a:prstGeom prst="rect">
            <a:avLst/>
          </a:prstGeom>
          <a:noFill/>
          <a:ln w="9525">
            <a:noFill/>
            <a:miter lim="800000"/>
            <a:headEnd/>
            <a:tailEnd/>
          </a:ln>
        </p:spPr>
      </p:pic>
      <p:sp>
        <p:nvSpPr>
          <p:cNvPr id="43050" name="Line 1061"/>
          <p:cNvSpPr>
            <a:spLocks noChangeShapeType="1"/>
          </p:cNvSpPr>
          <p:nvPr/>
        </p:nvSpPr>
        <p:spPr bwMode="auto">
          <a:xfrm flipV="1">
            <a:off x="5637213" y="4814888"/>
            <a:ext cx="271462" cy="241300"/>
          </a:xfrm>
          <a:prstGeom prst="line">
            <a:avLst/>
          </a:prstGeom>
          <a:noFill/>
          <a:ln w="19050">
            <a:solidFill>
              <a:schemeClr val="tx1"/>
            </a:solidFill>
            <a:round/>
            <a:headEnd/>
            <a:tailEnd/>
          </a:ln>
        </p:spPr>
        <p:txBody>
          <a:bodyPr wrap="none" lIns="0" tIns="0" rIns="0" bIns="0" anchor="ctr"/>
          <a:lstStyle/>
          <a:p>
            <a:endParaRPr lang="de-DE"/>
          </a:p>
        </p:txBody>
      </p:sp>
      <p:sp>
        <p:nvSpPr>
          <p:cNvPr id="43051" name="Line 1062"/>
          <p:cNvSpPr>
            <a:spLocks noChangeShapeType="1"/>
          </p:cNvSpPr>
          <p:nvPr/>
        </p:nvSpPr>
        <p:spPr bwMode="auto">
          <a:xfrm flipV="1">
            <a:off x="6040438" y="4773613"/>
            <a:ext cx="422275" cy="330200"/>
          </a:xfrm>
          <a:prstGeom prst="line">
            <a:avLst/>
          </a:prstGeom>
          <a:noFill/>
          <a:ln w="19050">
            <a:solidFill>
              <a:schemeClr val="tx1"/>
            </a:solidFill>
            <a:round/>
            <a:headEnd/>
            <a:tailEnd/>
          </a:ln>
        </p:spPr>
        <p:txBody>
          <a:bodyPr wrap="none" lIns="0" tIns="0" rIns="0" bIns="0" anchor="ctr"/>
          <a:lstStyle/>
          <a:p>
            <a:endParaRPr lang="de-DE"/>
          </a:p>
        </p:txBody>
      </p:sp>
      <p:sp>
        <p:nvSpPr>
          <p:cNvPr id="43052" name="Line 1066"/>
          <p:cNvSpPr>
            <a:spLocks noChangeShapeType="1"/>
          </p:cNvSpPr>
          <p:nvPr/>
        </p:nvSpPr>
        <p:spPr bwMode="auto">
          <a:xfrm>
            <a:off x="6043613" y="4119563"/>
            <a:ext cx="474662" cy="0"/>
          </a:xfrm>
          <a:prstGeom prst="line">
            <a:avLst/>
          </a:prstGeom>
          <a:noFill/>
          <a:ln w="19050">
            <a:solidFill>
              <a:schemeClr val="tx1"/>
            </a:solidFill>
            <a:round/>
            <a:headEnd/>
            <a:tailEnd/>
          </a:ln>
        </p:spPr>
        <p:txBody>
          <a:bodyPr wrap="none" lIns="0" tIns="0" rIns="0" bIns="0" anchor="ctr"/>
          <a:lstStyle/>
          <a:p>
            <a:endParaRPr lang="de-DE"/>
          </a:p>
        </p:txBody>
      </p:sp>
      <p:sp>
        <p:nvSpPr>
          <p:cNvPr id="43053" name="Line 1067"/>
          <p:cNvSpPr>
            <a:spLocks noChangeShapeType="1"/>
          </p:cNvSpPr>
          <p:nvPr/>
        </p:nvSpPr>
        <p:spPr bwMode="auto">
          <a:xfrm>
            <a:off x="6043613" y="4214813"/>
            <a:ext cx="463550" cy="0"/>
          </a:xfrm>
          <a:prstGeom prst="line">
            <a:avLst/>
          </a:prstGeom>
          <a:noFill/>
          <a:ln w="19050">
            <a:solidFill>
              <a:schemeClr val="tx1"/>
            </a:solidFill>
            <a:round/>
            <a:headEnd/>
            <a:tailEnd/>
          </a:ln>
        </p:spPr>
        <p:txBody>
          <a:bodyPr wrap="none" lIns="0" tIns="0" rIns="0" bIns="0" anchor="ctr"/>
          <a:lstStyle/>
          <a:p>
            <a:endParaRPr lang="de-DE"/>
          </a:p>
        </p:txBody>
      </p:sp>
      <p:sp>
        <p:nvSpPr>
          <p:cNvPr id="43054" name="Line 1070"/>
          <p:cNvSpPr>
            <a:spLocks noChangeShapeType="1"/>
          </p:cNvSpPr>
          <p:nvPr/>
        </p:nvSpPr>
        <p:spPr bwMode="auto">
          <a:xfrm>
            <a:off x="6515100" y="4819650"/>
            <a:ext cx="249238" cy="250825"/>
          </a:xfrm>
          <a:prstGeom prst="line">
            <a:avLst/>
          </a:prstGeom>
          <a:noFill/>
          <a:ln w="19050">
            <a:solidFill>
              <a:schemeClr val="tx1"/>
            </a:solidFill>
            <a:round/>
            <a:headEnd/>
            <a:tailEnd/>
          </a:ln>
        </p:spPr>
        <p:txBody>
          <a:bodyPr wrap="none" lIns="0" tIns="0" rIns="0" bIns="0" anchor="ctr"/>
          <a:lstStyle/>
          <a:p>
            <a:endParaRPr lang="de-DE"/>
          </a:p>
        </p:txBody>
      </p:sp>
      <p:sp>
        <p:nvSpPr>
          <p:cNvPr id="43055" name="Line 1071"/>
          <p:cNvSpPr>
            <a:spLocks noChangeShapeType="1"/>
          </p:cNvSpPr>
          <p:nvPr/>
        </p:nvSpPr>
        <p:spPr bwMode="auto">
          <a:xfrm flipH="1" flipV="1">
            <a:off x="6024563" y="4770438"/>
            <a:ext cx="911225" cy="311150"/>
          </a:xfrm>
          <a:prstGeom prst="line">
            <a:avLst/>
          </a:prstGeom>
          <a:noFill/>
          <a:ln w="19050">
            <a:solidFill>
              <a:schemeClr val="tx1"/>
            </a:solidFill>
            <a:round/>
            <a:headEnd/>
            <a:tailEnd/>
          </a:ln>
        </p:spPr>
        <p:txBody>
          <a:bodyPr wrap="none" lIns="0" tIns="0" rIns="0" bIns="0" anchor="ctr"/>
          <a:lstStyle/>
          <a:p>
            <a:endParaRPr lang="de-DE"/>
          </a:p>
        </p:txBody>
      </p:sp>
      <p:sp>
        <p:nvSpPr>
          <p:cNvPr id="411667" name="Line 1084"/>
          <p:cNvSpPr>
            <a:spLocks noChangeShapeType="1"/>
          </p:cNvSpPr>
          <p:nvPr/>
        </p:nvSpPr>
        <p:spPr bwMode="auto">
          <a:xfrm flipV="1">
            <a:off x="6372225" y="5661025"/>
            <a:ext cx="431800" cy="431800"/>
          </a:xfrm>
          <a:prstGeom prst="line">
            <a:avLst/>
          </a:prstGeom>
          <a:noFill/>
          <a:ln w="19050">
            <a:solidFill>
              <a:schemeClr val="tx1"/>
            </a:solidFill>
            <a:round/>
            <a:headEnd/>
            <a:tailEnd/>
          </a:ln>
        </p:spPr>
        <p:txBody>
          <a:bodyPr wrap="none" lIns="0" tIns="0" rIns="0" bIns="0" anchor="ctr"/>
          <a:lstStyle/>
          <a:p>
            <a:endParaRPr lang="de-DE"/>
          </a:p>
        </p:txBody>
      </p:sp>
      <p:sp>
        <p:nvSpPr>
          <p:cNvPr id="411666" name="Line 1083"/>
          <p:cNvSpPr>
            <a:spLocks noChangeShapeType="1"/>
          </p:cNvSpPr>
          <p:nvPr/>
        </p:nvSpPr>
        <p:spPr bwMode="auto">
          <a:xfrm flipV="1">
            <a:off x="4356100" y="5589588"/>
            <a:ext cx="936625" cy="287337"/>
          </a:xfrm>
          <a:prstGeom prst="line">
            <a:avLst/>
          </a:prstGeom>
          <a:noFill/>
          <a:ln w="19050">
            <a:solidFill>
              <a:schemeClr val="tx1"/>
            </a:solidFill>
            <a:round/>
            <a:headEnd/>
            <a:tailEnd/>
          </a:ln>
        </p:spPr>
        <p:txBody>
          <a:bodyPr wrap="none" lIns="0" tIns="0" rIns="0" bIns="0" anchor="ctr"/>
          <a:lstStyle/>
          <a:p>
            <a:endParaRPr lang="de-DE"/>
          </a:p>
        </p:txBody>
      </p:sp>
      <p:sp>
        <p:nvSpPr>
          <p:cNvPr id="411668" name="Line 1085"/>
          <p:cNvSpPr>
            <a:spLocks noChangeShapeType="1"/>
          </p:cNvSpPr>
          <p:nvPr/>
        </p:nvSpPr>
        <p:spPr bwMode="auto">
          <a:xfrm flipH="1" flipV="1">
            <a:off x="7172325" y="5659438"/>
            <a:ext cx="855663" cy="74612"/>
          </a:xfrm>
          <a:prstGeom prst="line">
            <a:avLst/>
          </a:prstGeom>
          <a:noFill/>
          <a:ln w="19050">
            <a:solidFill>
              <a:schemeClr val="tx1"/>
            </a:solidFill>
            <a:round/>
            <a:headEnd/>
            <a:tailEnd/>
          </a:ln>
        </p:spPr>
        <p:txBody>
          <a:bodyPr wrap="none" lIns="0" tIns="0" rIns="0" bIns="0" anchor="ctr"/>
          <a:lstStyle/>
          <a:p>
            <a:endParaRPr lang="de-DE"/>
          </a:p>
        </p:txBody>
      </p:sp>
      <p:sp>
        <p:nvSpPr>
          <p:cNvPr id="411669" name="Line 1090"/>
          <p:cNvSpPr>
            <a:spLocks noChangeShapeType="1"/>
          </p:cNvSpPr>
          <p:nvPr/>
        </p:nvSpPr>
        <p:spPr bwMode="auto">
          <a:xfrm>
            <a:off x="4587875" y="4275138"/>
            <a:ext cx="842963" cy="23812"/>
          </a:xfrm>
          <a:prstGeom prst="line">
            <a:avLst/>
          </a:prstGeom>
          <a:noFill/>
          <a:ln w="19050">
            <a:solidFill>
              <a:schemeClr val="tx1"/>
            </a:solidFill>
            <a:round/>
            <a:headEnd/>
            <a:tailEnd/>
          </a:ln>
        </p:spPr>
        <p:txBody>
          <a:bodyPr wrap="none" lIns="0" tIns="0" rIns="0" bIns="0" anchor="ctr"/>
          <a:lstStyle/>
          <a:p>
            <a:endParaRPr lang="de-DE"/>
          </a:p>
        </p:txBody>
      </p:sp>
      <p:sp>
        <p:nvSpPr>
          <p:cNvPr id="411670" name="Line 1091"/>
          <p:cNvSpPr>
            <a:spLocks noChangeShapeType="1"/>
          </p:cNvSpPr>
          <p:nvPr/>
        </p:nvSpPr>
        <p:spPr bwMode="auto">
          <a:xfrm flipV="1">
            <a:off x="4587875" y="4418013"/>
            <a:ext cx="855663" cy="12700"/>
          </a:xfrm>
          <a:prstGeom prst="line">
            <a:avLst/>
          </a:prstGeom>
          <a:noFill/>
          <a:ln w="19050">
            <a:solidFill>
              <a:schemeClr val="tx1"/>
            </a:solidFill>
            <a:round/>
            <a:headEnd/>
            <a:tailEnd/>
          </a:ln>
        </p:spPr>
        <p:txBody>
          <a:bodyPr wrap="none" lIns="0" tIns="0" rIns="0" bIns="0" anchor="ctr"/>
          <a:lstStyle/>
          <a:p>
            <a:endParaRPr lang="de-DE"/>
          </a:p>
        </p:txBody>
      </p:sp>
      <p:sp>
        <p:nvSpPr>
          <p:cNvPr id="411671" name="Line 1092"/>
          <p:cNvSpPr>
            <a:spLocks noChangeShapeType="1"/>
          </p:cNvSpPr>
          <p:nvPr/>
        </p:nvSpPr>
        <p:spPr bwMode="auto">
          <a:xfrm flipV="1">
            <a:off x="7092950" y="4214813"/>
            <a:ext cx="666750" cy="1587"/>
          </a:xfrm>
          <a:prstGeom prst="line">
            <a:avLst/>
          </a:prstGeom>
          <a:noFill/>
          <a:ln w="19050">
            <a:solidFill>
              <a:schemeClr val="tx1"/>
            </a:solidFill>
            <a:round/>
            <a:headEnd/>
            <a:tailEnd/>
          </a:ln>
        </p:spPr>
        <p:txBody>
          <a:bodyPr wrap="none" lIns="0" tIns="0" rIns="0" bIns="0" anchor="ctr"/>
          <a:lstStyle/>
          <a:p>
            <a:endParaRPr lang="de-DE"/>
          </a:p>
        </p:txBody>
      </p:sp>
      <p:sp>
        <p:nvSpPr>
          <p:cNvPr id="411672" name="Line 1093"/>
          <p:cNvSpPr>
            <a:spLocks noChangeShapeType="1"/>
          </p:cNvSpPr>
          <p:nvPr/>
        </p:nvSpPr>
        <p:spPr bwMode="auto">
          <a:xfrm>
            <a:off x="7116763" y="4359275"/>
            <a:ext cx="617537" cy="12700"/>
          </a:xfrm>
          <a:prstGeom prst="line">
            <a:avLst/>
          </a:prstGeom>
          <a:noFill/>
          <a:ln w="19050">
            <a:solidFill>
              <a:schemeClr val="tx1"/>
            </a:solidFill>
            <a:round/>
            <a:headEnd/>
            <a:tailEnd/>
          </a:ln>
        </p:spPr>
        <p:txBody>
          <a:bodyPr wrap="none" lIns="0" tIns="0" rIns="0" bIns="0" anchor="ctr"/>
          <a:lstStyle/>
          <a:p>
            <a:endParaRPr lang="de-DE"/>
          </a:p>
        </p:txBody>
      </p:sp>
      <p:sp>
        <p:nvSpPr>
          <p:cNvPr id="43063" name="Rectangle 25"/>
          <p:cNvSpPr>
            <a:spLocks noGrp="1" noChangeArrowheads="1"/>
          </p:cNvSpPr>
          <p:nvPr>
            <p:ph type="title" idx="4294967295"/>
          </p:nvPr>
        </p:nvSpPr>
        <p:spPr>
          <a:xfrm>
            <a:off x="230188" y="115888"/>
            <a:ext cx="8645525" cy="684212"/>
          </a:xfrm>
        </p:spPr>
        <p:txBody>
          <a:bodyPr lIns="0" tIns="0" rIns="0" bIns="0" anchor="b"/>
          <a:lstStyle/>
          <a:p>
            <a:pPr eaLnBrk="1" hangingPunct="1"/>
            <a:r>
              <a:rPr smtClean="0"/>
              <a:t>“Ein WLAN-Netzwerk”</a:t>
            </a:r>
            <a:endParaRPr sz="2600" smtClean="0"/>
          </a:p>
        </p:txBody>
      </p:sp>
      <p:pic>
        <p:nvPicPr>
          <p:cNvPr id="411674" name="Picture 1079" descr="AP_65-ssALA"/>
          <p:cNvPicPr>
            <a:picLocks noChangeAspect="1" noChangeArrowheads="1"/>
          </p:cNvPicPr>
          <p:nvPr/>
        </p:nvPicPr>
        <p:blipFill>
          <a:blip r:embed="rId6"/>
          <a:srcRect/>
          <a:stretch>
            <a:fillRect/>
          </a:stretch>
        </p:blipFill>
        <p:spPr bwMode="auto">
          <a:xfrm>
            <a:off x="3995738" y="5589588"/>
            <a:ext cx="552450" cy="582612"/>
          </a:xfrm>
          <a:prstGeom prst="rect">
            <a:avLst/>
          </a:prstGeom>
          <a:noFill/>
          <a:ln w="9525">
            <a:noFill/>
            <a:miter lim="800000"/>
            <a:headEnd/>
            <a:tailEnd/>
          </a:ln>
        </p:spPr>
      </p:pic>
      <p:sp>
        <p:nvSpPr>
          <p:cNvPr id="411677" name="Line 1084"/>
          <p:cNvSpPr>
            <a:spLocks noChangeShapeType="1"/>
          </p:cNvSpPr>
          <p:nvPr/>
        </p:nvSpPr>
        <p:spPr bwMode="auto">
          <a:xfrm flipH="1" flipV="1">
            <a:off x="5954713" y="5668963"/>
            <a:ext cx="346075" cy="423862"/>
          </a:xfrm>
          <a:prstGeom prst="line">
            <a:avLst/>
          </a:prstGeom>
          <a:noFill/>
          <a:ln w="19050">
            <a:solidFill>
              <a:schemeClr val="tx1"/>
            </a:solidFill>
            <a:round/>
            <a:headEnd/>
            <a:tailEnd/>
          </a:ln>
        </p:spPr>
        <p:txBody>
          <a:bodyPr wrap="none" lIns="0" tIns="0" rIns="0" bIns="0" anchor="ctr"/>
          <a:lstStyle/>
          <a:p>
            <a:endParaRPr lang="de-DE"/>
          </a:p>
        </p:txBody>
      </p:sp>
      <p:pic>
        <p:nvPicPr>
          <p:cNvPr id="411675" name="Picture 1080" descr="Alcatel-1361"/>
          <p:cNvPicPr>
            <a:picLocks noChangeAspect="1" noChangeArrowheads="1"/>
          </p:cNvPicPr>
          <p:nvPr/>
        </p:nvPicPr>
        <p:blipFill>
          <a:blip r:embed="rId7"/>
          <a:srcRect/>
          <a:stretch>
            <a:fillRect/>
          </a:stretch>
        </p:blipFill>
        <p:spPr bwMode="auto">
          <a:xfrm>
            <a:off x="5940425" y="5589588"/>
            <a:ext cx="620713" cy="827087"/>
          </a:xfrm>
          <a:prstGeom prst="rect">
            <a:avLst/>
          </a:prstGeom>
          <a:noFill/>
          <a:ln w="9525">
            <a:noFill/>
            <a:miter lim="800000"/>
            <a:headEnd/>
            <a:tailEnd/>
          </a:ln>
        </p:spPr>
      </p:pic>
      <p:graphicFrame>
        <p:nvGraphicFramePr>
          <p:cNvPr id="411676" name="Object 0"/>
          <p:cNvGraphicFramePr>
            <a:graphicFrameLocks noChangeAspect="1"/>
          </p:cNvGraphicFramePr>
          <p:nvPr/>
        </p:nvGraphicFramePr>
        <p:xfrm>
          <a:off x="7740650" y="5300663"/>
          <a:ext cx="757238" cy="790575"/>
        </p:xfrm>
        <a:graphic>
          <a:graphicData uri="http://schemas.openxmlformats.org/presentationml/2006/ole">
            <p:oleObj spid="_x0000_s43038" name="Photo Editor Photo" r:id="rId8" imgW="1486107" imgH="1552792" progId="">
              <p:embed/>
            </p:oleObj>
          </a:graphicData>
        </a:graphic>
      </p:graphicFrame>
      <p:sp>
        <p:nvSpPr>
          <p:cNvPr id="411681" name="Line 10"/>
          <p:cNvSpPr>
            <a:spLocks noChangeShapeType="1"/>
          </p:cNvSpPr>
          <p:nvPr/>
        </p:nvSpPr>
        <p:spPr bwMode="auto">
          <a:xfrm flipV="1">
            <a:off x="2555875" y="4508500"/>
            <a:ext cx="1511300" cy="576263"/>
          </a:xfrm>
          <a:prstGeom prst="line">
            <a:avLst/>
          </a:prstGeom>
          <a:noFill/>
          <a:ln w="19050">
            <a:solidFill>
              <a:srgbClr val="FF6600"/>
            </a:solidFill>
            <a:round/>
            <a:headEnd/>
            <a:tailEnd/>
          </a:ln>
        </p:spPr>
        <p:txBody>
          <a:bodyPr>
            <a:spAutoFit/>
          </a:bodyPr>
          <a:lstStyle/>
          <a:p>
            <a:endParaRPr lang="de-DE"/>
          </a:p>
        </p:txBody>
      </p:sp>
      <p:pic>
        <p:nvPicPr>
          <p:cNvPr id="411679" name="Picture 18" descr="Mesh-bare"/>
          <p:cNvPicPr>
            <a:picLocks noChangeAspect="1" noChangeArrowheads="1"/>
          </p:cNvPicPr>
          <p:nvPr/>
        </p:nvPicPr>
        <p:blipFill>
          <a:blip r:embed="rId9"/>
          <a:srcRect l="12622" r="3696"/>
          <a:stretch>
            <a:fillRect/>
          </a:stretch>
        </p:blipFill>
        <p:spPr bwMode="auto">
          <a:xfrm>
            <a:off x="611188" y="3141663"/>
            <a:ext cx="2379662" cy="3065462"/>
          </a:xfrm>
          <a:prstGeom prst="rect">
            <a:avLst/>
          </a:prstGeom>
          <a:noFill/>
          <a:ln w="9525">
            <a:noFill/>
            <a:miter lim="800000"/>
            <a:headEnd/>
            <a:tailEnd/>
          </a:ln>
        </p:spPr>
      </p:pic>
      <p:grpSp>
        <p:nvGrpSpPr>
          <p:cNvPr id="43069" name="Group 1105"/>
          <p:cNvGrpSpPr>
            <a:grpSpLocks/>
          </p:cNvGrpSpPr>
          <p:nvPr/>
        </p:nvGrpSpPr>
        <p:grpSpPr bwMode="auto">
          <a:xfrm>
            <a:off x="4311650" y="3897313"/>
            <a:ext cx="4068763" cy="1797050"/>
            <a:chOff x="2273" y="586"/>
            <a:chExt cx="3364" cy="2582"/>
          </a:xfrm>
        </p:grpSpPr>
        <p:sp>
          <p:nvSpPr>
            <p:cNvPr id="43091" name="Rectangle 1103"/>
            <p:cNvSpPr>
              <a:spLocks noChangeArrowheads="1"/>
            </p:cNvSpPr>
            <p:nvPr/>
          </p:nvSpPr>
          <p:spPr bwMode="auto">
            <a:xfrm>
              <a:off x="2273" y="2175"/>
              <a:ext cx="3364" cy="993"/>
            </a:xfrm>
            <a:prstGeom prst="rect">
              <a:avLst/>
            </a:prstGeom>
            <a:solidFill>
              <a:schemeClr val="bg1">
                <a:alpha val="59999"/>
              </a:schemeClr>
            </a:solidFill>
            <a:ln w="19050">
              <a:noFill/>
              <a:miter lim="800000"/>
              <a:headEnd/>
              <a:tailEnd/>
            </a:ln>
          </p:spPr>
          <p:txBody>
            <a:bodyPr wrap="none" lIns="0" tIns="0" rIns="0" bIns="0" anchor="ctr"/>
            <a:lstStyle/>
            <a:p>
              <a:pPr algn="ctr" eaLnBrk="0" hangingPunct="0">
                <a:lnSpc>
                  <a:spcPct val="90000"/>
                </a:lnSpc>
                <a:spcAft>
                  <a:spcPts val="1200"/>
                </a:spcAft>
                <a:buClr>
                  <a:schemeClr val="bg1"/>
                </a:buClr>
                <a:buFont typeface="Times New Roman" pitchFamily="18" charset="0"/>
                <a:buChar char="•"/>
              </a:pPr>
              <a:endParaRPr lang="fr-FR" sz="1600">
                <a:solidFill>
                  <a:schemeClr val="tx1"/>
                </a:solidFill>
                <a:latin typeface="Trebuchet MS" pitchFamily="34" charset="0"/>
              </a:endParaRPr>
            </a:p>
          </p:txBody>
        </p:sp>
        <p:sp>
          <p:nvSpPr>
            <p:cNvPr id="43092" name="Rectangle 1104"/>
            <p:cNvSpPr>
              <a:spLocks noChangeArrowheads="1"/>
            </p:cNvSpPr>
            <p:nvPr/>
          </p:nvSpPr>
          <p:spPr bwMode="auto">
            <a:xfrm>
              <a:off x="3065" y="586"/>
              <a:ext cx="1656" cy="1589"/>
            </a:xfrm>
            <a:prstGeom prst="rect">
              <a:avLst/>
            </a:prstGeom>
            <a:solidFill>
              <a:schemeClr val="bg1">
                <a:alpha val="59999"/>
              </a:schemeClr>
            </a:solidFill>
            <a:ln w="19050">
              <a:noFill/>
              <a:miter lim="800000"/>
              <a:headEnd/>
              <a:tailEnd/>
            </a:ln>
          </p:spPr>
          <p:txBody>
            <a:bodyPr wrap="none" lIns="0" tIns="0" rIns="0" bIns="0" anchor="ctr"/>
            <a:lstStyle/>
            <a:p>
              <a:pPr algn="ctr" eaLnBrk="0" hangingPunct="0">
                <a:lnSpc>
                  <a:spcPct val="90000"/>
                </a:lnSpc>
                <a:spcAft>
                  <a:spcPts val="1200"/>
                </a:spcAft>
                <a:buClr>
                  <a:schemeClr val="bg1"/>
                </a:buClr>
                <a:buFont typeface="Times New Roman" pitchFamily="18" charset="0"/>
                <a:buChar char="•"/>
              </a:pPr>
              <a:endParaRPr lang="fr-FR" sz="1600">
                <a:solidFill>
                  <a:schemeClr val="tx1"/>
                </a:solidFill>
                <a:latin typeface="Trebuchet MS" pitchFamily="34" charset="0"/>
              </a:endParaRPr>
            </a:p>
          </p:txBody>
        </p:sp>
      </p:grpSp>
      <p:pic>
        <p:nvPicPr>
          <p:cNvPr id="411685" name="Picture 168" descr="G14a.png"/>
          <p:cNvPicPr>
            <a:picLocks noChangeAspect="1"/>
          </p:cNvPicPr>
          <p:nvPr/>
        </p:nvPicPr>
        <p:blipFill>
          <a:blip r:embed="rId10"/>
          <a:srcRect b="33333"/>
          <a:stretch>
            <a:fillRect/>
          </a:stretch>
        </p:blipFill>
        <p:spPr bwMode="auto">
          <a:xfrm>
            <a:off x="6915150" y="322263"/>
            <a:ext cx="1371600" cy="1358900"/>
          </a:xfrm>
          <a:prstGeom prst="rect">
            <a:avLst/>
          </a:prstGeom>
          <a:noFill/>
          <a:ln w="9525">
            <a:noFill/>
            <a:miter lim="800000"/>
            <a:headEnd/>
            <a:tailEnd/>
          </a:ln>
        </p:spPr>
      </p:pic>
      <p:pic>
        <p:nvPicPr>
          <p:cNvPr id="411687" name="Picture 209" descr="G14c.png"/>
          <p:cNvPicPr>
            <a:picLocks noChangeAspect="1"/>
          </p:cNvPicPr>
          <p:nvPr/>
        </p:nvPicPr>
        <p:blipFill>
          <a:blip r:embed="rId11"/>
          <a:srcRect b="22762"/>
          <a:stretch>
            <a:fillRect/>
          </a:stretch>
        </p:blipFill>
        <p:spPr bwMode="auto">
          <a:xfrm>
            <a:off x="4368800" y="930275"/>
            <a:ext cx="1373188" cy="923925"/>
          </a:xfrm>
          <a:prstGeom prst="rect">
            <a:avLst/>
          </a:prstGeom>
          <a:noFill/>
          <a:ln w="9525">
            <a:noFill/>
            <a:miter lim="800000"/>
            <a:headEnd/>
            <a:tailEnd/>
          </a:ln>
        </p:spPr>
      </p:pic>
      <p:grpSp>
        <p:nvGrpSpPr>
          <p:cNvPr id="411688" name="Group 88"/>
          <p:cNvGrpSpPr>
            <a:grpSpLocks/>
          </p:cNvGrpSpPr>
          <p:nvPr/>
        </p:nvGrpSpPr>
        <p:grpSpPr bwMode="auto">
          <a:xfrm>
            <a:off x="611188" y="2420938"/>
            <a:ext cx="1349375" cy="676275"/>
            <a:chOff x="2133600" y="4973062"/>
            <a:chExt cx="2091690" cy="741938"/>
          </a:xfrm>
        </p:grpSpPr>
        <p:pic>
          <p:nvPicPr>
            <p:cNvPr id="43087" name="Picture 40" descr="G33a.png"/>
            <p:cNvPicPr>
              <a:picLocks noChangeAspect="1"/>
            </p:cNvPicPr>
            <p:nvPr/>
          </p:nvPicPr>
          <p:blipFill>
            <a:blip r:embed="rId12"/>
            <a:srcRect/>
            <a:stretch>
              <a:fillRect/>
            </a:stretch>
          </p:blipFill>
          <p:spPr bwMode="auto">
            <a:xfrm>
              <a:off x="2133600" y="5093494"/>
              <a:ext cx="2091690" cy="621506"/>
            </a:xfrm>
            <a:prstGeom prst="rect">
              <a:avLst/>
            </a:prstGeom>
            <a:noFill/>
            <a:ln w="9525">
              <a:noFill/>
              <a:miter lim="800000"/>
              <a:headEnd/>
              <a:tailEnd/>
            </a:ln>
          </p:spPr>
        </p:pic>
        <p:grpSp>
          <p:nvGrpSpPr>
            <p:cNvPr id="43088" name="Group 182"/>
            <p:cNvGrpSpPr>
              <a:grpSpLocks/>
            </p:cNvGrpSpPr>
            <p:nvPr/>
          </p:nvGrpSpPr>
          <p:grpSpPr bwMode="auto">
            <a:xfrm>
              <a:off x="2399210" y="4973062"/>
              <a:ext cx="1538558" cy="437138"/>
              <a:chOff x="2399210" y="4973062"/>
              <a:chExt cx="1538558" cy="437138"/>
            </a:xfrm>
          </p:grpSpPr>
          <p:pic>
            <p:nvPicPr>
              <p:cNvPr id="1027" name="Picture 3"/>
              <p:cNvPicPr>
                <a:picLocks noChangeAspect="1" noChangeArrowheads="1"/>
              </p:cNvPicPr>
              <p:nvPr/>
            </p:nvPicPr>
            <p:blipFill>
              <a:blip r:embed="rId13" cstate="print"/>
              <a:srcRect t="64757"/>
              <a:stretch>
                <a:fillRect/>
              </a:stretch>
            </p:blipFill>
            <p:spPr bwMode="auto">
              <a:xfrm>
                <a:off x="2399210" y="4990011"/>
                <a:ext cx="1538558" cy="420189"/>
              </a:xfrm>
              <a:prstGeom prst="rect">
                <a:avLst/>
              </a:prstGeom>
              <a:ln w="12700">
                <a:solidFill>
                  <a:srgbClr val="5C89A4"/>
                </a:solidFill>
              </a:ln>
              <a:effectLst>
                <a:reflection blurRad="6350" stA="52000" endA="300" endPos="35000" dir="5400000" sy="-100000" algn="bl" rotWithShape="0"/>
              </a:effectLst>
            </p:spPr>
          </p:pic>
          <p:pic>
            <p:nvPicPr>
              <p:cNvPr id="43090" name="Picture 3"/>
              <p:cNvPicPr>
                <a:picLocks noChangeAspect="1" noChangeArrowheads="1"/>
              </p:cNvPicPr>
              <p:nvPr/>
            </p:nvPicPr>
            <p:blipFill>
              <a:blip r:embed="rId13"/>
              <a:srcRect t="63335"/>
              <a:stretch>
                <a:fillRect/>
              </a:stretch>
            </p:blipFill>
            <p:spPr bwMode="auto">
              <a:xfrm>
                <a:off x="2399210" y="4973062"/>
                <a:ext cx="1538558" cy="437137"/>
              </a:xfrm>
              <a:prstGeom prst="rect">
                <a:avLst/>
              </a:prstGeom>
              <a:noFill/>
              <a:ln w="12700">
                <a:solidFill>
                  <a:srgbClr val="5C89A4"/>
                </a:solidFill>
                <a:miter lim="800000"/>
                <a:headEnd/>
                <a:tailEnd/>
              </a:ln>
            </p:spPr>
          </p:pic>
        </p:grpSp>
      </p:grpSp>
      <p:pic>
        <p:nvPicPr>
          <p:cNvPr id="411693" name="Picture 32" descr="OAW6000_SupIII-3.png"/>
          <p:cNvPicPr>
            <a:picLocks noChangeAspect="1"/>
          </p:cNvPicPr>
          <p:nvPr/>
        </p:nvPicPr>
        <p:blipFill>
          <a:blip r:embed="rId14"/>
          <a:srcRect/>
          <a:stretch>
            <a:fillRect/>
          </a:stretch>
        </p:blipFill>
        <p:spPr bwMode="auto">
          <a:xfrm>
            <a:off x="3735388" y="3930650"/>
            <a:ext cx="1492250" cy="736600"/>
          </a:xfrm>
          <a:prstGeom prst="rect">
            <a:avLst/>
          </a:prstGeom>
          <a:noFill/>
          <a:ln w="9525">
            <a:noFill/>
            <a:miter lim="800000"/>
            <a:headEnd/>
            <a:tailEnd/>
          </a:ln>
        </p:spPr>
      </p:pic>
      <p:pic>
        <p:nvPicPr>
          <p:cNvPr id="411694" name="Picture 32" descr="OAW6000_SupIII-3.png"/>
          <p:cNvPicPr>
            <a:picLocks noChangeAspect="1"/>
          </p:cNvPicPr>
          <p:nvPr/>
        </p:nvPicPr>
        <p:blipFill>
          <a:blip r:embed="rId14"/>
          <a:srcRect/>
          <a:stretch>
            <a:fillRect/>
          </a:stretch>
        </p:blipFill>
        <p:spPr bwMode="auto">
          <a:xfrm>
            <a:off x="7343775" y="3930650"/>
            <a:ext cx="1492250" cy="736600"/>
          </a:xfrm>
          <a:prstGeom prst="rect">
            <a:avLst/>
          </a:prstGeom>
          <a:noFill/>
          <a:ln w="9525">
            <a:noFill/>
            <a:miter lim="800000"/>
            <a:headEnd/>
            <a:tailEnd/>
          </a:ln>
        </p:spPr>
      </p:pic>
      <p:pic>
        <p:nvPicPr>
          <p:cNvPr id="43075" name="Picture 206" descr="G23.png"/>
          <p:cNvPicPr>
            <a:picLocks noChangeAspect="1"/>
          </p:cNvPicPr>
          <p:nvPr/>
        </p:nvPicPr>
        <p:blipFill>
          <a:blip r:embed="rId15"/>
          <a:srcRect/>
          <a:stretch>
            <a:fillRect/>
          </a:stretch>
        </p:blipFill>
        <p:spPr bwMode="auto">
          <a:xfrm>
            <a:off x="7769225" y="3052763"/>
            <a:ext cx="1374775" cy="1470025"/>
          </a:xfrm>
          <a:prstGeom prst="rect">
            <a:avLst/>
          </a:prstGeom>
          <a:noFill/>
          <a:ln w="9525">
            <a:noFill/>
            <a:miter lim="800000"/>
            <a:headEnd/>
            <a:tailEnd/>
          </a:ln>
        </p:spPr>
      </p:pic>
      <p:pic>
        <p:nvPicPr>
          <p:cNvPr id="411701" name="Picture 15" descr="OA-RAP2wg-horiz-rt"/>
          <p:cNvPicPr>
            <a:picLocks noChangeAspect="1" noChangeArrowheads="1"/>
          </p:cNvPicPr>
          <p:nvPr/>
        </p:nvPicPr>
        <p:blipFill>
          <a:blip r:embed="rId16"/>
          <a:srcRect/>
          <a:stretch>
            <a:fillRect/>
          </a:stretch>
        </p:blipFill>
        <p:spPr bwMode="auto">
          <a:xfrm>
            <a:off x="5273675" y="1430338"/>
            <a:ext cx="676275" cy="639762"/>
          </a:xfrm>
          <a:prstGeom prst="rect">
            <a:avLst/>
          </a:prstGeom>
          <a:noFill/>
          <a:ln w="9525">
            <a:noFill/>
            <a:miter lim="800000"/>
            <a:headEnd/>
            <a:tailEnd/>
          </a:ln>
        </p:spPr>
      </p:pic>
      <p:sp>
        <p:nvSpPr>
          <p:cNvPr id="411703" name="Line 10"/>
          <p:cNvSpPr>
            <a:spLocks noChangeShapeType="1"/>
          </p:cNvSpPr>
          <p:nvPr/>
        </p:nvSpPr>
        <p:spPr bwMode="auto">
          <a:xfrm>
            <a:off x="5759450" y="2008188"/>
            <a:ext cx="190500" cy="590550"/>
          </a:xfrm>
          <a:prstGeom prst="line">
            <a:avLst/>
          </a:prstGeom>
          <a:noFill/>
          <a:ln w="19050">
            <a:solidFill>
              <a:srgbClr val="FF6600"/>
            </a:solidFill>
            <a:round/>
            <a:headEnd/>
            <a:tailEnd/>
          </a:ln>
        </p:spPr>
        <p:txBody>
          <a:bodyPr>
            <a:spAutoFit/>
          </a:bodyPr>
          <a:lstStyle/>
          <a:p>
            <a:endParaRPr lang="de-DE"/>
          </a:p>
        </p:txBody>
      </p:sp>
      <p:sp>
        <p:nvSpPr>
          <p:cNvPr id="411704" name="Line 10"/>
          <p:cNvSpPr>
            <a:spLocks noChangeShapeType="1"/>
          </p:cNvSpPr>
          <p:nvPr/>
        </p:nvSpPr>
        <p:spPr bwMode="auto">
          <a:xfrm flipH="1">
            <a:off x="6548438" y="1584325"/>
            <a:ext cx="763587" cy="1082675"/>
          </a:xfrm>
          <a:prstGeom prst="line">
            <a:avLst/>
          </a:prstGeom>
          <a:noFill/>
          <a:ln w="19050">
            <a:solidFill>
              <a:srgbClr val="FF6600"/>
            </a:solidFill>
            <a:round/>
            <a:headEnd/>
            <a:tailEnd/>
          </a:ln>
        </p:spPr>
        <p:txBody>
          <a:bodyPr>
            <a:spAutoFit/>
          </a:bodyPr>
          <a:lstStyle/>
          <a:p>
            <a:endParaRPr lang="de-DE"/>
          </a:p>
        </p:txBody>
      </p:sp>
      <p:sp>
        <p:nvSpPr>
          <p:cNvPr id="43079" name="Oval 7"/>
          <p:cNvSpPr>
            <a:spLocks noChangeAspect="1" noChangeArrowheads="1"/>
          </p:cNvSpPr>
          <p:nvPr/>
        </p:nvSpPr>
        <p:spPr bwMode="auto">
          <a:xfrm>
            <a:off x="7926388" y="55563"/>
            <a:ext cx="1173162" cy="811212"/>
          </a:xfrm>
          <a:prstGeom prst="ellipse">
            <a:avLst/>
          </a:prstGeom>
          <a:gradFill rotWithShape="1">
            <a:gsLst>
              <a:gs pos="0">
                <a:srgbClr val="CC3300"/>
              </a:gs>
              <a:gs pos="100000">
                <a:srgbClr val="5E1800"/>
              </a:gs>
            </a:gsLst>
            <a:lin ang="5400000" scaled="1"/>
          </a:gradFill>
          <a:ln w="19050" algn="ctr">
            <a:noFill/>
            <a:round/>
            <a:headEnd/>
            <a:tailEnd/>
          </a:ln>
        </p:spPr>
        <p:txBody>
          <a:bodyPr lIns="0" tIns="0" rIns="0" bIns="0" anchor="ctr"/>
          <a:lstStyle/>
          <a:p>
            <a:pPr algn="ctr" eaLnBrk="0" hangingPunct="0">
              <a:spcAft>
                <a:spcPts val="1200"/>
              </a:spcAft>
              <a:buClr>
                <a:schemeClr val="bg1"/>
              </a:buClr>
              <a:buFont typeface="Times New Roman" pitchFamily="18" charset="0"/>
              <a:buNone/>
              <a:tabLst>
                <a:tab pos="3946525" algn="l"/>
              </a:tabLst>
            </a:pPr>
            <a:r>
              <a:rPr lang="en-US" sz="1000" b="1">
                <a:solidFill>
                  <a:schemeClr val="bg1"/>
                </a:solidFill>
                <a:latin typeface="Japanese Gothic"/>
              </a:rPr>
              <a:t>Architektur</a:t>
            </a:r>
          </a:p>
        </p:txBody>
      </p:sp>
      <p:sp>
        <p:nvSpPr>
          <p:cNvPr id="43080" name="Line 10"/>
          <p:cNvSpPr>
            <a:spLocks noChangeShapeType="1"/>
          </p:cNvSpPr>
          <p:nvPr/>
        </p:nvSpPr>
        <p:spPr bwMode="auto">
          <a:xfrm>
            <a:off x="4284663" y="2636838"/>
            <a:ext cx="938212" cy="334962"/>
          </a:xfrm>
          <a:prstGeom prst="line">
            <a:avLst/>
          </a:prstGeom>
          <a:noFill/>
          <a:ln w="19050">
            <a:solidFill>
              <a:srgbClr val="FF6600"/>
            </a:solidFill>
            <a:round/>
            <a:headEnd/>
            <a:tailEnd/>
          </a:ln>
        </p:spPr>
        <p:txBody>
          <a:bodyPr>
            <a:spAutoFit/>
          </a:bodyPr>
          <a:lstStyle/>
          <a:p>
            <a:endParaRPr lang="de-DE"/>
          </a:p>
        </p:txBody>
      </p:sp>
      <p:pic>
        <p:nvPicPr>
          <p:cNvPr id="43081" name="Picture 203" descr="G14d.png"/>
          <p:cNvPicPr>
            <a:picLocks noChangeAspect="1"/>
          </p:cNvPicPr>
          <p:nvPr/>
        </p:nvPicPr>
        <p:blipFill>
          <a:blip r:embed="rId17"/>
          <a:srcRect b="25183"/>
          <a:stretch>
            <a:fillRect/>
          </a:stretch>
        </p:blipFill>
        <p:spPr bwMode="auto">
          <a:xfrm>
            <a:off x="2916238" y="1989138"/>
            <a:ext cx="1373187" cy="922337"/>
          </a:xfrm>
          <a:prstGeom prst="rect">
            <a:avLst/>
          </a:prstGeom>
          <a:noFill/>
          <a:ln w="9525">
            <a:noFill/>
            <a:miter lim="800000"/>
            <a:headEnd/>
            <a:tailEnd/>
          </a:ln>
        </p:spPr>
      </p:pic>
      <p:sp>
        <p:nvSpPr>
          <p:cNvPr id="43082" name="Line 10"/>
          <p:cNvSpPr>
            <a:spLocks noChangeShapeType="1"/>
          </p:cNvSpPr>
          <p:nvPr/>
        </p:nvSpPr>
        <p:spPr bwMode="auto">
          <a:xfrm>
            <a:off x="6361113" y="3332163"/>
            <a:ext cx="304800" cy="661987"/>
          </a:xfrm>
          <a:prstGeom prst="line">
            <a:avLst/>
          </a:prstGeom>
          <a:noFill/>
          <a:ln w="19050">
            <a:solidFill>
              <a:srgbClr val="FF6600"/>
            </a:solidFill>
            <a:round/>
            <a:headEnd/>
            <a:tailEnd/>
          </a:ln>
        </p:spPr>
        <p:txBody>
          <a:bodyPr>
            <a:spAutoFit/>
          </a:bodyPr>
          <a:lstStyle/>
          <a:p>
            <a:endParaRPr lang="de-DE"/>
          </a:p>
        </p:txBody>
      </p:sp>
      <p:sp>
        <p:nvSpPr>
          <p:cNvPr id="43083" name="Line 10"/>
          <p:cNvSpPr>
            <a:spLocks noChangeShapeType="1"/>
          </p:cNvSpPr>
          <p:nvPr/>
        </p:nvSpPr>
        <p:spPr bwMode="auto">
          <a:xfrm flipH="1">
            <a:off x="5722938" y="3419475"/>
            <a:ext cx="146050" cy="554038"/>
          </a:xfrm>
          <a:prstGeom prst="line">
            <a:avLst/>
          </a:prstGeom>
          <a:noFill/>
          <a:ln w="19050">
            <a:solidFill>
              <a:srgbClr val="FF6600"/>
            </a:solidFill>
            <a:round/>
            <a:headEnd/>
            <a:tailEnd/>
          </a:ln>
        </p:spPr>
        <p:txBody>
          <a:bodyPr>
            <a:spAutoFit/>
          </a:bodyPr>
          <a:lstStyle/>
          <a:p>
            <a:endParaRPr lang="de-DE"/>
          </a:p>
        </p:txBody>
      </p:sp>
      <p:pic>
        <p:nvPicPr>
          <p:cNvPr id="43084" name="Picture 9" descr="cloud_open"/>
          <p:cNvPicPr>
            <a:picLocks noChangeAspect="1" noChangeArrowheads="1"/>
          </p:cNvPicPr>
          <p:nvPr/>
        </p:nvPicPr>
        <p:blipFill>
          <a:blip r:embed="rId18"/>
          <a:srcRect/>
          <a:stretch>
            <a:fillRect/>
          </a:stretch>
        </p:blipFill>
        <p:spPr bwMode="auto">
          <a:xfrm>
            <a:off x="5226050" y="2503488"/>
            <a:ext cx="1835150" cy="950912"/>
          </a:xfrm>
          <a:prstGeom prst="rect">
            <a:avLst/>
          </a:prstGeom>
          <a:noFill/>
          <a:ln w="9525">
            <a:noFill/>
            <a:miter lim="800000"/>
            <a:headEnd/>
            <a:tailEnd/>
          </a:ln>
        </p:spPr>
      </p:pic>
      <p:pic>
        <p:nvPicPr>
          <p:cNvPr id="43085" name="Picture 19" descr="OA-RAP5-frnt.png"/>
          <p:cNvPicPr>
            <a:picLocks noChangeAspect="1"/>
          </p:cNvPicPr>
          <p:nvPr/>
        </p:nvPicPr>
        <p:blipFill>
          <a:blip r:embed="rId19"/>
          <a:srcRect/>
          <a:stretch>
            <a:fillRect/>
          </a:stretch>
        </p:blipFill>
        <p:spPr bwMode="auto">
          <a:xfrm>
            <a:off x="3994150" y="2333625"/>
            <a:ext cx="481013" cy="536575"/>
          </a:xfrm>
          <a:prstGeom prst="rect">
            <a:avLst/>
          </a:prstGeom>
          <a:noFill/>
          <a:ln w="9525">
            <a:noFill/>
            <a:miter lim="800000"/>
            <a:headEnd/>
            <a:tailEnd/>
          </a:ln>
        </p:spPr>
      </p:pic>
      <p:pic>
        <p:nvPicPr>
          <p:cNvPr id="43086" name="Picture 59" descr="j0432634"/>
          <p:cNvPicPr>
            <a:picLocks noChangeAspect="1" noChangeArrowheads="1"/>
          </p:cNvPicPr>
          <p:nvPr/>
        </p:nvPicPr>
        <p:blipFill>
          <a:blip r:embed="rId20"/>
          <a:srcRect/>
          <a:stretch>
            <a:fillRect/>
          </a:stretch>
        </p:blipFill>
        <p:spPr bwMode="auto">
          <a:xfrm>
            <a:off x="5807075" y="2643188"/>
            <a:ext cx="666750" cy="66675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166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166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1166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1167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167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1167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1167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1167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1167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1169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1166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1167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1169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1167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1168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1168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11688"/>
                                        </p:tgtEl>
                                        <p:attrNameLst>
                                          <p:attrName>style.visibility</p:attrName>
                                        </p:attrNameLst>
                                      </p:cBhvr>
                                      <p:to>
                                        <p:strVal val="visible"/>
                                      </p:to>
                                    </p:set>
                                  </p:childTnLst>
                                </p:cTn>
                              </p:par>
                            </p:childTnLst>
                          </p:cTn>
                        </p:par>
                        <p:par>
                          <p:cTn id="41" fill="hold">
                            <p:stCondLst>
                              <p:cond delay="0"/>
                            </p:stCondLst>
                            <p:childTnLst>
                              <p:par>
                                <p:cTn id="42" presetID="1" presetClass="entr" presetSubtype="0" fill="hold" nodeType="afterEffect">
                                  <p:stCondLst>
                                    <p:cond delay="0"/>
                                  </p:stCondLst>
                                  <p:childTnLst>
                                    <p:set>
                                      <p:cBhvr>
                                        <p:cTn id="43" dur="1" fill="hold">
                                          <p:stCondLst>
                                            <p:cond delay="0"/>
                                          </p:stCondLst>
                                        </p:cTn>
                                        <p:tgtEl>
                                          <p:spTgt spid="411687"/>
                                        </p:tgtEl>
                                        <p:attrNameLst>
                                          <p:attrName>style.visibility</p:attrName>
                                        </p:attrNameLst>
                                      </p:cBhvr>
                                      <p:to>
                                        <p:strVal val="visible"/>
                                      </p:to>
                                    </p:set>
                                  </p:childTnLst>
                                </p:cTn>
                              </p:par>
                            </p:childTnLst>
                          </p:cTn>
                        </p:par>
                        <p:par>
                          <p:cTn id="44" fill="hold">
                            <p:stCondLst>
                              <p:cond delay="0"/>
                            </p:stCondLst>
                            <p:childTnLst>
                              <p:par>
                                <p:cTn id="45" presetID="1" presetClass="entr" presetSubtype="0" fill="hold" nodeType="afterEffect">
                                  <p:stCondLst>
                                    <p:cond delay="0"/>
                                  </p:stCondLst>
                                  <p:childTnLst>
                                    <p:set>
                                      <p:cBhvr>
                                        <p:cTn id="46" dur="1" fill="hold">
                                          <p:stCondLst>
                                            <p:cond delay="0"/>
                                          </p:stCondLst>
                                        </p:cTn>
                                        <p:tgtEl>
                                          <p:spTgt spid="411701"/>
                                        </p:tgtEl>
                                        <p:attrNameLst>
                                          <p:attrName>style.visibility</p:attrName>
                                        </p:attrNameLst>
                                      </p:cBhvr>
                                      <p:to>
                                        <p:strVal val="visible"/>
                                      </p:to>
                                    </p:set>
                                  </p:childTnLst>
                                </p:cTn>
                              </p:par>
                            </p:childTnLst>
                          </p:cTn>
                        </p:par>
                        <p:par>
                          <p:cTn id="47" fill="hold">
                            <p:stCondLst>
                              <p:cond delay="0"/>
                            </p:stCondLst>
                            <p:childTnLst>
                              <p:par>
                                <p:cTn id="48" presetID="1" presetClass="entr" presetSubtype="0" fill="hold" grpId="0" nodeType="afterEffect">
                                  <p:stCondLst>
                                    <p:cond delay="0"/>
                                  </p:stCondLst>
                                  <p:childTnLst>
                                    <p:set>
                                      <p:cBhvr>
                                        <p:cTn id="49" dur="1" fill="hold">
                                          <p:stCondLst>
                                            <p:cond delay="0"/>
                                          </p:stCondLst>
                                        </p:cTn>
                                        <p:tgtEl>
                                          <p:spTgt spid="411703"/>
                                        </p:tgtEl>
                                        <p:attrNameLst>
                                          <p:attrName>style.visibility</p:attrName>
                                        </p:attrNameLst>
                                      </p:cBhvr>
                                      <p:to>
                                        <p:strVal val="visible"/>
                                      </p:to>
                                    </p:set>
                                  </p:childTnLst>
                                </p:cTn>
                              </p:par>
                            </p:childTnLst>
                          </p:cTn>
                        </p:par>
                        <p:par>
                          <p:cTn id="50" fill="hold">
                            <p:stCondLst>
                              <p:cond delay="0"/>
                            </p:stCondLst>
                            <p:childTnLst>
                              <p:par>
                                <p:cTn id="51" presetID="1" presetClass="entr" presetSubtype="0" fill="hold" nodeType="afterEffect">
                                  <p:stCondLst>
                                    <p:cond delay="0"/>
                                  </p:stCondLst>
                                  <p:childTnLst>
                                    <p:set>
                                      <p:cBhvr>
                                        <p:cTn id="52" dur="1" fill="hold">
                                          <p:stCondLst>
                                            <p:cond delay="0"/>
                                          </p:stCondLst>
                                        </p:cTn>
                                        <p:tgtEl>
                                          <p:spTgt spid="411685"/>
                                        </p:tgtEl>
                                        <p:attrNameLst>
                                          <p:attrName>style.visibility</p:attrName>
                                        </p:attrNameLst>
                                      </p:cBhvr>
                                      <p:to>
                                        <p:strVal val="visible"/>
                                      </p:to>
                                    </p:set>
                                  </p:childTnLst>
                                </p:cTn>
                              </p:par>
                            </p:childTnLst>
                          </p:cTn>
                        </p:par>
                        <p:par>
                          <p:cTn id="53" fill="hold">
                            <p:stCondLst>
                              <p:cond delay="0"/>
                            </p:stCondLst>
                            <p:childTnLst>
                              <p:par>
                                <p:cTn id="54" presetID="1" presetClass="entr" presetSubtype="0" fill="hold" grpId="0" nodeType="afterEffect">
                                  <p:stCondLst>
                                    <p:cond delay="0"/>
                                  </p:stCondLst>
                                  <p:childTnLst>
                                    <p:set>
                                      <p:cBhvr>
                                        <p:cTn id="55" dur="1" fill="hold">
                                          <p:stCondLst>
                                            <p:cond delay="0"/>
                                          </p:stCondLst>
                                        </p:cTn>
                                        <p:tgtEl>
                                          <p:spTgt spid="4117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680" grpId="0" animBg="1"/>
      <p:bldP spid="411667" grpId="0" animBg="1"/>
      <p:bldP spid="411666" grpId="0" animBg="1"/>
      <p:bldP spid="411668" grpId="0" animBg="1"/>
      <p:bldP spid="411669" grpId="0" animBg="1"/>
      <p:bldP spid="411670" grpId="0" animBg="1"/>
      <p:bldP spid="411671" grpId="0" animBg="1"/>
      <p:bldP spid="411672" grpId="0" animBg="1"/>
      <p:bldP spid="411677" grpId="0" animBg="1"/>
      <p:bldP spid="411681" grpId="0" animBg="1"/>
      <p:bldP spid="411703" grpId="0" animBg="1"/>
      <p:bldP spid="41170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AutoShape 2"/>
          <p:cNvGrpSpPr>
            <a:grpSpLocks/>
          </p:cNvGrpSpPr>
          <p:nvPr/>
        </p:nvGrpSpPr>
        <p:grpSpPr bwMode="auto">
          <a:xfrm>
            <a:off x="4591050" y="1255713"/>
            <a:ext cx="4076700" cy="487362"/>
            <a:chOff x="2892" y="791"/>
            <a:chExt cx="2568" cy="307"/>
          </a:xfrm>
        </p:grpSpPr>
        <p:pic>
          <p:nvPicPr>
            <p:cNvPr id="45064" name="AutoShape 2"/>
            <p:cNvPicPr>
              <a:picLocks noChangeArrowheads="1"/>
            </p:cNvPicPr>
            <p:nvPr/>
          </p:nvPicPr>
          <p:blipFill>
            <a:blip r:embed="rId3"/>
            <a:srcRect/>
            <a:stretch>
              <a:fillRect/>
            </a:stretch>
          </p:blipFill>
          <p:spPr bwMode="auto">
            <a:xfrm>
              <a:off x="2892" y="791"/>
              <a:ext cx="2568" cy="307"/>
            </a:xfrm>
            <a:prstGeom prst="rect">
              <a:avLst/>
            </a:prstGeom>
            <a:noFill/>
            <a:ln w="9525">
              <a:noFill/>
              <a:miter lim="800000"/>
              <a:headEnd/>
              <a:tailEnd/>
            </a:ln>
          </p:spPr>
        </p:pic>
        <p:sp>
          <p:nvSpPr>
            <p:cNvPr id="45065" name="Text Box 2"/>
            <p:cNvSpPr txBox="1">
              <a:spLocks noChangeArrowheads="1"/>
            </p:cNvSpPr>
            <p:nvPr/>
          </p:nvSpPr>
          <p:spPr bwMode="auto">
            <a:xfrm>
              <a:off x="2940" y="847"/>
              <a:ext cx="2472" cy="173"/>
            </a:xfrm>
            <a:prstGeom prst="rect">
              <a:avLst/>
            </a:prstGeom>
            <a:noFill/>
            <a:ln w="9525">
              <a:noFill/>
              <a:miter lim="800000"/>
              <a:headEnd/>
              <a:tailEnd/>
            </a:ln>
          </p:spPr>
          <p:txBody>
            <a:bodyPr lIns="0" tIns="0" rIns="0" bIns="0" anchor="ctr">
              <a:spAutoFit/>
            </a:bodyPr>
            <a:lstStyle/>
            <a:p>
              <a:endParaRPr lang="de-AT" sz="1800">
                <a:solidFill>
                  <a:srgbClr val="6639B7"/>
                </a:solidFill>
                <a:latin typeface="Tahoma" pitchFamily="34" charset="0"/>
              </a:endParaRPr>
            </a:p>
          </p:txBody>
        </p:sp>
      </p:grpSp>
      <p:sp>
        <p:nvSpPr>
          <p:cNvPr id="514051" name="AutoShape 3"/>
          <p:cNvSpPr>
            <a:spLocks noChangeArrowheads="1"/>
          </p:cNvSpPr>
          <p:nvPr/>
        </p:nvSpPr>
        <p:spPr bwMode="auto">
          <a:xfrm>
            <a:off x="533400" y="1292225"/>
            <a:ext cx="3962400" cy="381000"/>
          </a:xfrm>
          <a:prstGeom prst="roundRect">
            <a:avLst>
              <a:gd name="adj" fmla="val 16667"/>
            </a:avLst>
          </a:prstGeom>
          <a:solidFill>
            <a:schemeClr val="tx2"/>
          </a:solidFill>
          <a:ln/>
        </p:spPr>
        <p:style>
          <a:lnRef idx="0">
            <a:schemeClr val="accent1"/>
          </a:lnRef>
          <a:fillRef idx="3">
            <a:schemeClr val="accent1"/>
          </a:fillRef>
          <a:effectRef idx="3">
            <a:schemeClr val="accent1"/>
          </a:effectRef>
          <a:fontRef idx="minor">
            <a:schemeClr val="lt1"/>
          </a:fontRef>
        </p:style>
        <p:txBody>
          <a:bodyPr lIns="0" tIns="0" rIns="0" bIns="0" anchor="ctr">
            <a:spAutoFit/>
          </a:bodyPr>
          <a:lstStyle/>
          <a:p>
            <a:pPr fontAlgn="auto">
              <a:spcBef>
                <a:spcPts val="0"/>
              </a:spcBef>
              <a:spcAft>
                <a:spcPts val="0"/>
              </a:spcAft>
              <a:defRPr/>
            </a:pPr>
            <a:endParaRPr lang="en-US" sz="1800"/>
          </a:p>
        </p:txBody>
      </p:sp>
      <p:sp>
        <p:nvSpPr>
          <p:cNvPr id="45061" name="Rectangle 4"/>
          <p:cNvSpPr>
            <a:spLocks noGrp="1" noChangeArrowheads="1"/>
          </p:cNvSpPr>
          <p:nvPr>
            <p:ph type="title" idx="4294967295"/>
          </p:nvPr>
        </p:nvSpPr>
        <p:spPr>
          <a:xfrm>
            <a:off x="723900" y="0"/>
            <a:ext cx="8420100" cy="876300"/>
          </a:xfrm>
        </p:spPr>
        <p:txBody>
          <a:bodyPr lIns="91388" tIns="45694" rIns="91388" bIns="45694" anchor="b"/>
          <a:lstStyle/>
          <a:p>
            <a:r>
              <a:rPr altLang="ja-JP" sz="2700" smtClean="0">
                <a:ea typeface="ＭＳ Ｐゴシック"/>
                <a:cs typeface="ＭＳ Ｐゴシック"/>
              </a:rPr>
              <a:t>iAP und Kontroller-basierende Lösungen</a:t>
            </a:r>
          </a:p>
        </p:txBody>
      </p:sp>
      <p:sp>
        <p:nvSpPr>
          <p:cNvPr id="45062" name="Rectangle 6"/>
          <p:cNvSpPr>
            <a:spLocks noGrp="1" noChangeArrowheads="1"/>
          </p:cNvSpPr>
          <p:nvPr>
            <p:ph type="body" sz="quarter" idx="4294967295"/>
          </p:nvPr>
        </p:nvSpPr>
        <p:spPr>
          <a:xfrm>
            <a:off x="228600" y="1292225"/>
            <a:ext cx="4267200" cy="4778375"/>
          </a:xfrm>
        </p:spPr>
        <p:txBody>
          <a:bodyPr lIns="91388" tIns="45694" rIns="91388" bIns="45694"/>
          <a:lstStyle/>
          <a:p>
            <a:pPr marL="233363" indent="-233363" algn="ctr">
              <a:spcBef>
                <a:spcPts val="600"/>
              </a:spcBef>
              <a:buFont typeface="Wingdings" pitchFamily="2" charset="2"/>
              <a:buNone/>
            </a:pPr>
            <a:r>
              <a:rPr lang="en-US" sz="1700" smtClean="0">
                <a:solidFill>
                  <a:schemeClr val="bg1"/>
                </a:solidFill>
              </a:rPr>
              <a:t>Instant Access Points</a:t>
            </a:r>
          </a:p>
          <a:p>
            <a:pPr marL="233363" indent="-233363">
              <a:spcBef>
                <a:spcPts val="1200"/>
              </a:spcBef>
            </a:pPr>
            <a:r>
              <a:rPr lang="en-US" sz="1600" smtClean="0">
                <a:solidFill>
                  <a:schemeClr val="tx1"/>
                </a:solidFill>
              </a:rPr>
              <a:t>Virtual Controller</a:t>
            </a:r>
          </a:p>
          <a:p>
            <a:pPr marL="233363" indent="-233363">
              <a:spcBef>
                <a:spcPct val="0"/>
              </a:spcBef>
            </a:pPr>
            <a:r>
              <a:rPr lang="en-US" sz="1600" smtClean="0">
                <a:solidFill>
                  <a:schemeClr val="tx1"/>
                </a:solidFill>
              </a:rPr>
              <a:t>Simpler User Interface</a:t>
            </a:r>
          </a:p>
          <a:p>
            <a:pPr marL="233363" indent="-233363">
              <a:spcBef>
                <a:spcPct val="0"/>
              </a:spcBef>
            </a:pPr>
            <a:r>
              <a:rPr lang="en-US" sz="1600" smtClean="0">
                <a:solidFill>
                  <a:schemeClr val="tx1"/>
                </a:solidFill>
              </a:rPr>
              <a:t>Optimized for Distributed Data Forwarding</a:t>
            </a:r>
          </a:p>
          <a:p>
            <a:pPr marL="233363" indent="-233363">
              <a:spcBef>
                <a:spcPct val="0"/>
              </a:spcBef>
            </a:pPr>
            <a:r>
              <a:rPr lang="en-US" sz="1600" smtClean="0">
                <a:solidFill>
                  <a:schemeClr val="tx1"/>
                </a:solidFill>
              </a:rPr>
              <a:t>Single site, optional remote monitoring</a:t>
            </a:r>
          </a:p>
          <a:p>
            <a:pPr marL="233363" indent="-233363">
              <a:spcBef>
                <a:spcPct val="0"/>
              </a:spcBef>
            </a:pPr>
            <a:r>
              <a:rPr lang="en-US" sz="1600" smtClean="0">
                <a:solidFill>
                  <a:schemeClr val="tx1"/>
                </a:solidFill>
              </a:rPr>
              <a:t>Wireless overlay with local survivability</a:t>
            </a:r>
          </a:p>
          <a:p>
            <a:pPr marL="233363" indent="-233363">
              <a:spcBef>
                <a:spcPct val="0"/>
              </a:spcBef>
            </a:pPr>
            <a:r>
              <a:rPr lang="en-US" sz="1600" smtClean="0">
                <a:solidFill>
                  <a:schemeClr val="tx1"/>
                </a:solidFill>
              </a:rPr>
              <a:t>Basic Spectrum charts</a:t>
            </a:r>
          </a:p>
          <a:p>
            <a:pPr marL="233363" indent="-233363">
              <a:spcBef>
                <a:spcPct val="0"/>
              </a:spcBef>
            </a:pPr>
            <a:endParaRPr lang="en-US" sz="1600" smtClean="0">
              <a:solidFill>
                <a:schemeClr val="tx1"/>
              </a:solidFill>
            </a:endParaRPr>
          </a:p>
          <a:p>
            <a:pPr marL="233363" indent="-233363">
              <a:spcBef>
                <a:spcPct val="0"/>
              </a:spcBef>
            </a:pPr>
            <a:endParaRPr lang="en-US" sz="1600" smtClean="0">
              <a:solidFill>
                <a:schemeClr val="tx1"/>
              </a:solidFill>
            </a:endParaRPr>
          </a:p>
          <a:p>
            <a:pPr marL="233363" indent="-233363" algn="ctr">
              <a:spcBef>
                <a:spcPct val="0"/>
              </a:spcBef>
              <a:buFont typeface="Wingdings" pitchFamily="2" charset="2"/>
              <a:buNone/>
            </a:pPr>
            <a:r>
              <a:rPr lang="en-US" sz="1600" smtClean="0">
                <a:solidFill>
                  <a:schemeClr val="tx1"/>
                </a:solidFill>
              </a:rPr>
              <a:t>=</a:t>
            </a:r>
          </a:p>
          <a:p>
            <a:pPr marL="233363" indent="-233363" algn="ctr">
              <a:spcBef>
                <a:spcPts val="1200"/>
              </a:spcBef>
              <a:buFont typeface="Wingdings" pitchFamily="2" charset="2"/>
              <a:buNone/>
            </a:pPr>
            <a:r>
              <a:rPr lang="en-US" sz="1600" u="sng" smtClean="0">
                <a:solidFill>
                  <a:schemeClr val="tx1"/>
                </a:solidFill>
              </a:rPr>
              <a:t>Enterprise Stand-alone Sites / Autonomous Offices / Schools / Small/Medium Retail</a:t>
            </a:r>
          </a:p>
        </p:txBody>
      </p:sp>
      <p:sp>
        <p:nvSpPr>
          <p:cNvPr id="45063" name="Rectangle 6"/>
          <p:cNvSpPr txBox="1">
            <a:spLocks noChangeArrowheads="1"/>
          </p:cNvSpPr>
          <p:nvPr/>
        </p:nvSpPr>
        <p:spPr bwMode="auto">
          <a:xfrm>
            <a:off x="4648200" y="1325563"/>
            <a:ext cx="4191000" cy="4778375"/>
          </a:xfrm>
          <a:prstGeom prst="rect">
            <a:avLst/>
          </a:prstGeom>
          <a:noFill/>
          <a:ln w="9525">
            <a:noFill/>
            <a:miter lim="800000"/>
            <a:headEnd/>
            <a:tailEnd/>
          </a:ln>
        </p:spPr>
        <p:txBody>
          <a:bodyPr/>
          <a:lstStyle/>
          <a:p>
            <a:pPr marL="342900" indent="-342900" algn="ctr" defTabSz="457200">
              <a:lnSpc>
                <a:spcPct val="90000"/>
              </a:lnSpc>
              <a:spcBef>
                <a:spcPts val="600"/>
              </a:spcBef>
              <a:buFont typeface="Wingdings" pitchFamily="2" charset="2"/>
              <a:buNone/>
            </a:pPr>
            <a:r>
              <a:rPr lang="en-US" sz="1700" b="1">
                <a:solidFill>
                  <a:schemeClr val="bg1"/>
                </a:solidFill>
                <a:latin typeface="Arial" charset="0"/>
              </a:rPr>
              <a:t>Controller based Solution</a:t>
            </a:r>
          </a:p>
          <a:p>
            <a:pPr marL="342900" indent="-342900" defTabSz="457200">
              <a:spcBef>
                <a:spcPts val="1200"/>
              </a:spcBef>
              <a:buClr>
                <a:srgbClr val="F77E00"/>
              </a:buClr>
              <a:buFont typeface="Arial" charset="0"/>
              <a:buChar char="•"/>
            </a:pPr>
            <a:r>
              <a:rPr lang="en-US" sz="1600">
                <a:solidFill>
                  <a:schemeClr val="tx1"/>
                </a:solidFill>
                <a:latin typeface="Tahoma" pitchFamily="34" charset="0"/>
              </a:rPr>
              <a:t>Many controller options</a:t>
            </a:r>
          </a:p>
          <a:p>
            <a:pPr marL="342900" indent="-342900" defTabSz="457200">
              <a:lnSpc>
                <a:spcPct val="75000"/>
              </a:lnSpc>
              <a:spcBef>
                <a:spcPts val="1000"/>
              </a:spcBef>
              <a:buClr>
                <a:srgbClr val="F77E00"/>
              </a:buClr>
              <a:buFont typeface="Arial" charset="0"/>
              <a:buChar char="•"/>
            </a:pPr>
            <a:r>
              <a:rPr lang="en-US" sz="1600">
                <a:solidFill>
                  <a:schemeClr val="tx1"/>
                </a:solidFill>
                <a:latin typeface="Tahoma" pitchFamily="34" charset="0"/>
              </a:rPr>
              <a:t>More knobs / granular control</a:t>
            </a:r>
          </a:p>
          <a:p>
            <a:pPr marL="342900" indent="-342900" defTabSz="457200">
              <a:lnSpc>
                <a:spcPct val="75000"/>
              </a:lnSpc>
              <a:spcBef>
                <a:spcPts val="1000"/>
              </a:spcBef>
              <a:buClr>
                <a:srgbClr val="F77E00"/>
              </a:buClr>
              <a:buFont typeface="Arial" charset="0"/>
              <a:buChar char="•"/>
            </a:pPr>
            <a:r>
              <a:rPr lang="en-US" sz="1600">
                <a:solidFill>
                  <a:schemeClr val="tx1"/>
                </a:solidFill>
                <a:latin typeface="Tahoma" pitchFamily="34" charset="0"/>
              </a:rPr>
              <a:t>Centralization of VLAN’s</a:t>
            </a:r>
          </a:p>
          <a:p>
            <a:pPr marL="342900" indent="-342900" defTabSz="457200">
              <a:lnSpc>
                <a:spcPct val="75000"/>
              </a:lnSpc>
              <a:spcBef>
                <a:spcPts val="1000"/>
              </a:spcBef>
              <a:buClr>
                <a:srgbClr val="F77E00"/>
              </a:buClr>
              <a:buFont typeface="Arial" charset="0"/>
              <a:buChar char="•"/>
            </a:pPr>
            <a:r>
              <a:rPr lang="en-US" sz="1600">
                <a:solidFill>
                  <a:schemeClr val="tx1"/>
                </a:solidFill>
                <a:latin typeface="Tahoma" pitchFamily="34" charset="0"/>
              </a:rPr>
              <a:t>Highly scalable and multiple redundancy options</a:t>
            </a:r>
          </a:p>
          <a:p>
            <a:pPr marL="342900" indent="-342900" defTabSz="457200">
              <a:lnSpc>
                <a:spcPct val="75000"/>
              </a:lnSpc>
              <a:spcBef>
                <a:spcPts val="1000"/>
              </a:spcBef>
              <a:buClr>
                <a:srgbClr val="F77E00"/>
              </a:buClr>
              <a:buFont typeface="Arial" charset="0"/>
              <a:buChar char="•"/>
            </a:pPr>
            <a:r>
              <a:rPr lang="en-US" sz="1600">
                <a:solidFill>
                  <a:schemeClr val="tx1"/>
                </a:solidFill>
                <a:latin typeface="Tahoma" pitchFamily="34" charset="0"/>
              </a:rPr>
              <a:t>Centralized wired &amp; wireless management across multiple sites</a:t>
            </a:r>
          </a:p>
          <a:p>
            <a:pPr marL="342900" indent="-342900" defTabSz="457200">
              <a:lnSpc>
                <a:spcPct val="75000"/>
              </a:lnSpc>
              <a:spcBef>
                <a:spcPts val="1000"/>
              </a:spcBef>
              <a:buClr>
                <a:srgbClr val="F77E00"/>
              </a:buClr>
              <a:buFont typeface="Arial" charset="0"/>
              <a:buChar char="•"/>
            </a:pPr>
            <a:r>
              <a:rPr lang="en-US" sz="1600">
                <a:solidFill>
                  <a:schemeClr val="tx1"/>
                </a:solidFill>
                <a:latin typeface="Tahoma" pitchFamily="34" charset="0"/>
              </a:rPr>
              <a:t>Extend corporate network / services with VIA client and RAP</a:t>
            </a:r>
          </a:p>
          <a:p>
            <a:pPr marL="342900" indent="-342900" defTabSz="457200">
              <a:lnSpc>
                <a:spcPct val="75000"/>
              </a:lnSpc>
              <a:spcBef>
                <a:spcPts val="1000"/>
              </a:spcBef>
              <a:buClr>
                <a:srgbClr val="F77E00"/>
              </a:buClr>
              <a:buFont typeface="Arial" charset="0"/>
              <a:buChar char="•"/>
            </a:pPr>
            <a:r>
              <a:rPr lang="en-US" sz="1600">
                <a:solidFill>
                  <a:schemeClr val="tx1"/>
                </a:solidFill>
                <a:latin typeface="Tahoma" pitchFamily="34" charset="0"/>
              </a:rPr>
              <a:t>Integration with Aruba Mobility Access Switch</a:t>
            </a:r>
          </a:p>
          <a:p>
            <a:pPr marL="342900" indent="-342900" defTabSz="457200">
              <a:lnSpc>
                <a:spcPct val="75000"/>
              </a:lnSpc>
              <a:spcBef>
                <a:spcPts val="1000"/>
              </a:spcBef>
              <a:buClr>
                <a:srgbClr val="F77E00"/>
              </a:buClr>
              <a:buFont typeface="Arial" charset="0"/>
              <a:buChar char="•"/>
            </a:pPr>
            <a:r>
              <a:rPr lang="en-US" sz="1600">
                <a:solidFill>
                  <a:schemeClr val="tx1"/>
                </a:solidFill>
                <a:latin typeface="Tahoma" pitchFamily="34" charset="0"/>
              </a:rPr>
              <a:t>Advanced Spectrum Analysis</a:t>
            </a:r>
          </a:p>
          <a:p>
            <a:pPr marL="342900" indent="-342900" algn="ctr" defTabSz="457200">
              <a:lnSpc>
                <a:spcPct val="80000"/>
              </a:lnSpc>
              <a:spcBef>
                <a:spcPts val="1000"/>
              </a:spcBef>
              <a:buFont typeface="Wingdings" pitchFamily="2" charset="2"/>
              <a:buNone/>
            </a:pPr>
            <a:r>
              <a:rPr lang="en-US" sz="1600">
                <a:solidFill>
                  <a:schemeClr val="tx1"/>
                </a:solidFill>
                <a:latin typeface="Tahoma" pitchFamily="34" charset="0"/>
              </a:rPr>
              <a:t>=</a:t>
            </a:r>
          </a:p>
          <a:p>
            <a:pPr marL="342900" indent="-342900" algn="ctr" defTabSz="457200">
              <a:lnSpc>
                <a:spcPct val="75000"/>
              </a:lnSpc>
              <a:spcBef>
                <a:spcPts val="1000"/>
              </a:spcBef>
              <a:buFont typeface="Wingdings" pitchFamily="2" charset="2"/>
              <a:buNone/>
            </a:pPr>
            <a:r>
              <a:rPr lang="en-US" sz="1600" u="sng">
                <a:solidFill>
                  <a:schemeClr val="tx1"/>
                </a:solidFill>
                <a:latin typeface="Tahoma" pitchFamily="34" charset="0"/>
              </a:rPr>
              <a:t>Medium to Large Enterprise / Distributed Enterprise, Large Campus and Remote sites</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p:cNvSpPr>
          <p:nvPr>
            <p:ph type="title" idx="4294967295"/>
          </p:nvPr>
        </p:nvSpPr>
        <p:spPr>
          <a:xfrm>
            <a:off x="263525" y="4343400"/>
            <a:ext cx="8645525" cy="1143000"/>
          </a:xfrm>
        </p:spPr>
        <p:txBody>
          <a:bodyPr/>
          <a:lstStyle/>
          <a:p>
            <a:r>
              <a:rPr lang="de-AT" smtClean="0"/>
              <a:t>LAN Lösung mit OmniSwitch OS6450</a:t>
            </a: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29" name="Group 15"/>
          <p:cNvGrpSpPr>
            <a:grpSpLocks/>
          </p:cNvGrpSpPr>
          <p:nvPr/>
        </p:nvGrpSpPr>
        <p:grpSpPr bwMode="auto">
          <a:xfrm>
            <a:off x="5676900" y="1231900"/>
            <a:ext cx="3263900" cy="4762500"/>
            <a:chOff x="6118243" y="311150"/>
            <a:chExt cx="2720956" cy="4763319"/>
          </a:xfrm>
        </p:grpSpPr>
        <p:sp>
          <p:nvSpPr>
            <p:cNvPr id="48143" name="Round Same Side Corner Rectangle 16"/>
            <p:cNvSpPr>
              <a:spLocks noChangeArrowheads="1"/>
            </p:cNvSpPr>
            <p:nvPr/>
          </p:nvSpPr>
          <p:spPr bwMode="auto">
            <a:xfrm>
              <a:off x="6118243" y="311150"/>
              <a:ext cx="2720956" cy="362072"/>
            </a:xfrm>
            <a:prstGeom prst="rect">
              <a:avLst/>
            </a:prstGeom>
            <a:solidFill>
              <a:schemeClr val="tx2"/>
            </a:solidFill>
            <a:ln w="25400" algn="ctr">
              <a:noFill/>
              <a:miter lim="800000"/>
              <a:headEnd/>
              <a:tailEnd/>
            </a:ln>
          </p:spPr>
          <p:txBody>
            <a:bodyPr lIns="182880" rIns="228600" anchor="ctr"/>
            <a:lstStyle/>
            <a:p>
              <a:r>
                <a:rPr lang="en-US" sz="1400" b="1">
                  <a:solidFill>
                    <a:schemeClr val="bg1"/>
                  </a:solidFill>
                  <a:latin typeface="Tahoma" pitchFamily="34" charset="0"/>
                  <a:cs typeface="Tahoma" pitchFamily="34" charset="0"/>
                </a:rPr>
                <a:t>OMNISWITCH 6450</a:t>
              </a:r>
            </a:p>
          </p:txBody>
        </p:sp>
        <p:sp>
          <p:nvSpPr>
            <p:cNvPr id="36" name="Rectangle 35"/>
            <p:cNvSpPr/>
            <p:nvPr/>
          </p:nvSpPr>
          <p:spPr>
            <a:xfrm>
              <a:off x="6119567" y="712857"/>
              <a:ext cx="2719632" cy="43616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1168"/>
            <a:lstStyle/>
            <a:p>
              <a:pPr indent="112713" fontAlgn="auto">
                <a:spcBef>
                  <a:spcPts val="0"/>
                </a:spcBef>
                <a:spcAft>
                  <a:spcPts val="0"/>
                </a:spcAft>
                <a:buClr>
                  <a:schemeClr val="tx1">
                    <a:lumMod val="75000"/>
                    <a:lumOff val="25000"/>
                  </a:schemeClr>
                </a:buClr>
                <a:defRPr/>
              </a:pPr>
              <a:endParaRPr lang="en-US" sz="1400" dirty="0">
                <a:solidFill>
                  <a:schemeClr val="tx1">
                    <a:lumMod val="75000"/>
                    <a:lumOff val="25000"/>
                  </a:schemeClr>
                </a:solidFill>
              </a:endParaRPr>
            </a:p>
          </p:txBody>
        </p:sp>
      </p:grpSp>
      <p:sp>
        <p:nvSpPr>
          <p:cNvPr id="3" name="Title 2"/>
          <p:cNvSpPr>
            <a:spLocks noGrp="1"/>
          </p:cNvSpPr>
          <p:nvPr>
            <p:ph type="title" idx="4294967295"/>
          </p:nvPr>
        </p:nvSpPr>
        <p:spPr>
          <a:xfrm>
            <a:off x="219075" y="241300"/>
            <a:ext cx="8645525" cy="1143000"/>
          </a:xfrm>
        </p:spPr>
        <p:txBody>
          <a:bodyPr rtlCol="0">
            <a:normAutofit/>
          </a:bodyPr>
          <a:lstStyle/>
          <a:p>
            <a:pPr eaLnBrk="1" hangingPunct="1">
              <a:defRPr/>
            </a:pPr>
            <a:r>
              <a:rPr smtClean="0">
                <a:solidFill>
                  <a:schemeClr val="tx1">
                    <a:lumMod val="75000"/>
                    <a:lumOff val="25000"/>
                  </a:schemeClr>
                </a:solidFill>
              </a:rPr>
              <a:t>OMNISWITCH 6450 – 10</a:t>
            </a:r>
            <a:br>
              <a:rPr smtClean="0">
                <a:solidFill>
                  <a:schemeClr val="tx1">
                    <a:lumMod val="75000"/>
                    <a:lumOff val="25000"/>
                  </a:schemeClr>
                </a:solidFill>
              </a:rPr>
            </a:br>
            <a:endParaRPr sz="2800">
              <a:solidFill>
                <a:schemeClr val="tx1">
                  <a:lumMod val="75000"/>
                  <a:lumOff val="25000"/>
                </a:schemeClr>
              </a:solidFill>
            </a:endParaRPr>
          </a:p>
        </p:txBody>
      </p:sp>
      <p:grpSp>
        <p:nvGrpSpPr>
          <p:cNvPr id="48131" name="Group 15"/>
          <p:cNvGrpSpPr>
            <a:grpSpLocks/>
          </p:cNvGrpSpPr>
          <p:nvPr/>
        </p:nvGrpSpPr>
        <p:grpSpPr bwMode="auto">
          <a:xfrm>
            <a:off x="295275" y="1231900"/>
            <a:ext cx="5229225" cy="2400300"/>
            <a:chOff x="6118243" y="311150"/>
            <a:chExt cx="2720956" cy="2400319"/>
          </a:xfrm>
        </p:grpSpPr>
        <p:sp>
          <p:nvSpPr>
            <p:cNvPr id="48141" name="Round Same Side Corner Rectangle 16"/>
            <p:cNvSpPr>
              <a:spLocks noChangeArrowheads="1"/>
            </p:cNvSpPr>
            <p:nvPr/>
          </p:nvSpPr>
          <p:spPr bwMode="auto">
            <a:xfrm>
              <a:off x="6118243" y="311150"/>
              <a:ext cx="2720956" cy="362072"/>
            </a:xfrm>
            <a:prstGeom prst="rect">
              <a:avLst/>
            </a:prstGeom>
            <a:solidFill>
              <a:schemeClr val="tx2"/>
            </a:solidFill>
            <a:ln w="25400" algn="ctr">
              <a:noFill/>
              <a:miter lim="800000"/>
              <a:headEnd/>
              <a:tailEnd/>
            </a:ln>
          </p:spPr>
          <p:txBody>
            <a:bodyPr lIns="182880" rIns="228600" anchor="ctr"/>
            <a:lstStyle/>
            <a:p>
              <a:r>
                <a:rPr lang="en-US" sz="1400" b="1">
                  <a:solidFill>
                    <a:schemeClr val="bg1"/>
                  </a:solidFill>
                  <a:latin typeface="Tahoma" pitchFamily="34" charset="0"/>
                  <a:cs typeface="Tahoma" pitchFamily="34" charset="0"/>
                </a:rPr>
                <a:t>FAST ETHERNET AND  GIGABIT LAN SWITCH</a:t>
              </a:r>
              <a:endParaRPr lang="en-US" sz="1400">
                <a:solidFill>
                  <a:schemeClr val="bg1"/>
                </a:solidFill>
                <a:latin typeface="Tahoma" pitchFamily="34" charset="0"/>
                <a:cs typeface="Tahoma" pitchFamily="34" charset="0"/>
              </a:endParaRPr>
            </a:p>
          </p:txBody>
        </p:sp>
        <p:sp>
          <p:nvSpPr>
            <p:cNvPr id="29" name="Rectangle 28"/>
            <p:cNvSpPr/>
            <p:nvPr/>
          </p:nvSpPr>
          <p:spPr>
            <a:xfrm>
              <a:off x="6119895" y="712791"/>
              <a:ext cx="2719304" cy="1998678"/>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1168"/>
            <a:lstStyle/>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10 port  models with up to four 1GigE uplinks</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Standard and </a:t>
              </a:r>
              <a:r>
                <a:rPr lang="en-US" sz="1400" dirty="0" err="1">
                  <a:solidFill>
                    <a:schemeClr val="tx1">
                      <a:lumMod val="75000"/>
                      <a:lumOff val="25000"/>
                    </a:schemeClr>
                  </a:solidFill>
                </a:rPr>
                <a:t>PoE</a:t>
              </a:r>
              <a:r>
                <a:rPr lang="en-US" sz="1400" dirty="0">
                  <a:solidFill>
                    <a:schemeClr val="tx1">
                      <a:lumMod val="75000"/>
                      <a:lumOff val="25000"/>
                    </a:schemeClr>
                  </a:solidFill>
                </a:rPr>
                <a:t>+ versions</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Soft upgrade from Fast Ethernet to 1GigE</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Basic L3 routing</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Access Guardian</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Metro Ethernet feature license</a:t>
              </a:r>
            </a:p>
          </p:txBody>
        </p:sp>
      </p:grpSp>
      <p:grpSp>
        <p:nvGrpSpPr>
          <p:cNvPr id="48132" name="Group 15"/>
          <p:cNvGrpSpPr>
            <a:grpSpLocks/>
          </p:cNvGrpSpPr>
          <p:nvPr/>
        </p:nvGrpSpPr>
        <p:grpSpPr bwMode="auto">
          <a:xfrm>
            <a:off x="298450" y="3732213"/>
            <a:ext cx="5226050" cy="1195387"/>
            <a:chOff x="6118243" y="311150"/>
            <a:chExt cx="2720956" cy="1196586"/>
          </a:xfrm>
        </p:grpSpPr>
        <p:sp>
          <p:nvSpPr>
            <p:cNvPr id="48139" name="Round Same Side Corner Rectangle 16"/>
            <p:cNvSpPr>
              <a:spLocks noChangeArrowheads="1"/>
            </p:cNvSpPr>
            <p:nvPr/>
          </p:nvSpPr>
          <p:spPr bwMode="auto">
            <a:xfrm>
              <a:off x="6118243" y="311150"/>
              <a:ext cx="2720956" cy="362072"/>
            </a:xfrm>
            <a:prstGeom prst="rect">
              <a:avLst/>
            </a:prstGeom>
            <a:solidFill>
              <a:schemeClr val="tx2"/>
            </a:solidFill>
            <a:ln w="25400" algn="ctr">
              <a:noFill/>
              <a:miter lim="800000"/>
              <a:headEnd/>
              <a:tailEnd/>
            </a:ln>
          </p:spPr>
          <p:txBody>
            <a:bodyPr lIns="182880" rIns="228600" anchor="ctr"/>
            <a:lstStyle/>
            <a:p>
              <a:r>
                <a:rPr lang="en-US" sz="1400" b="1">
                  <a:solidFill>
                    <a:schemeClr val="bg1"/>
                  </a:solidFill>
                  <a:latin typeface="Tahoma" pitchFamily="34" charset="0"/>
                  <a:cs typeface="Tahoma" pitchFamily="34" charset="0"/>
                </a:rPr>
                <a:t>TYPICAL DEPLOYMENT</a:t>
              </a:r>
              <a:endParaRPr lang="en-US" sz="1400">
                <a:solidFill>
                  <a:schemeClr val="bg1"/>
                </a:solidFill>
                <a:latin typeface="Tahoma" pitchFamily="34" charset="0"/>
                <a:cs typeface="Tahoma" pitchFamily="34" charset="0"/>
              </a:endParaRPr>
            </a:p>
          </p:txBody>
        </p:sp>
        <p:sp>
          <p:nvSpPr>
            <p:cNvPr id="32" name="Rectangle 31"/>
            <p:cNvSpPr/>
            <p:nvPr/>
          </p:nvSpPr>
          <p:spPr>
            <a:xfrm>
              <a:off x="6119896" y="713190"/>
              <a:ext cx="2719303" cy="79454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1168"/>
            <a:lstStyle/>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Classroom, library and small business switch</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Access switch in converged networks</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CPE for managed Ethernet services</a:t>
              </a:r>
            </a:p>
          </p:txBody>
        </p:sp>
      </p:grpSp>
      <p:grpSp>
        <p:nvGrpSpPr>
          <p:cNvPr id="48133" name="Group 15"/>
          <p:cNvGrpSpPr>
            <a:grpSpLocks/>
          </p:cNvGrpSpPr>
          <p:nvPr/>
        </p:nvGrpSpPr>
        <p:grpSpPr bwMode="auto">
          <a:xfrm>
            <a:off x="295275" y="4997450"/>
            <a:ext cx="5226050" cy="996950"/>
            <a:chOff x="6118243" y="311150"/>
            <a:chExt cx="2720956" cy="997287"/>
          </a:xfrm>
        </p:grpSpPr>
        <p:sp>
          <p:nvSpPr>
            <p:cNvPr id="48137" name="Round Same Side Corner Rectangle 16"/>
            <p:cNvSpPr>
              <a:spLocks noChangeArrowheads="1"/>
            </p:cNvSpPr>
            <p:nvPr/>
          </p:nvSpPr>
          <p:spPr bwMode="auto">
            <a:xfrm>
              <a:off x="6118243" y="311150"/>
              <a:ext cx="2720956" cy="362072"/>
            </a:xfrm>
            <a:prstGeom prst="rect">
              <a:avLst/>
            </a:prstGeom>
            <a:solidFill>
              <a:schemeClr val="tx2"/>
            </a:solidFill>
            <a:ln w="25400" algn="ctr">
              <a:noFill/>
              <a:miter lim="800000"/>
              <a:headEnd/>
              <a:tailEnd/>
            </a:ln>
          </p:spPr>
          <p:txBody>
            <a:bodyPr lIns="182880" rIns="228600" anchor="ctr"/>
            <a:lstStyle/>
            <a:p>
              <a:r>
                <a:rPr lang="en-US" sz="1400" b="1">
                  <a:solidFill>
                    <a:schemeClr val="bg1"/>
                  </a:solidFill>
                  <a:latin typeface="Tahoma" pitchFamily="34" charset="0"/>
                  <a:cs typeface="Tahoma" pitchFamily="34" charset="0"/>
                </a:rPr>
                <a:t>HIGHLIGHTS</a:t>
              </a:r>
            </a:p>
          </p:txBody>
        </p:sp>
        <p:sp>
          <p:nvSpPr>
            <p:cNvPr id="39" name="Rectangle 38"/>
            <p:cNvSpPr/>
            <p:nvPr/>
          </p:nvSpPr>
          <p:spPr>
            <a:xfrm>
              <a:off x="6119896" y="712924"/>
              <a:ext cx="2719303" cy="595513"/>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1168"/>
            <a:lstStyle/>
            <a:p>
              <a:pPr indent="112713" fontAlgn="auto">
                <a:spcBef>
                  <a:spcPts val="0"/>
                </a:spcBef>
                <a:spcAft>
                  <a:spcPts val="0"/>
                </a:spcAft>
                <a:buClr>
                  <a:schemeClr val="tx1">
                    <a:lumMod val="75000"/>
                    <a:lumOff val="25000"/>
                  </a:schemeClr>
                </a:buClr>
                <a:buFont typeface="Arial" pitchFamily="34" charset="0"/>
                <a:buChar char="•"/>
                <a:defRPr/>
              </a:pPr>
              <a:r>
                <a:rPr lang="en-US" sz="1400" dirty="0" err="1">
                  <a:solidFill>
                    <a:schemeClr val="tx1">
                      <a:lumMod val="75000"/>
                      <a:lumOff val="25000"/>
                    </a:schemeClr>
                  </a:solidFill>
                </a:rPr>
                <a:t>Fanless</a:t>
              </a:r>
              <a:r>
                <a:rPr lang="en-US" sz="1400" dirty="0">
                  <a:solidFill>
                    <a:schemeClr val="tx1">
                      <a:lumMod val="75000"/>
                      <a:lumOff val="25000"/>
                    </a:schemeClr>
                  </a:solidFill>
                </a:rPr>
                <a:t> device even for </a:t>
              </a:r>
              <a:r>
                <a:rPr lang="en-US" sz="1400" dirty="0" err="1">
                  <a:solidFill>
                    <a:schemeClr val="tx1">
                      <a:lumMod val="75000"/>
                      <a:lumOff val="25000"/>
                    </a:schemeClr>
                  </a:solidFill>
                </a:rPr>
                <a:t>PoE</a:t>
              </a:r>
              <a:r>
                <a:rPr lang="en-US" sz="1400" dirty="0">
                  <a:solidFill>
                    <a:schemeClr val="tx1">
                      <a:lumMod val="75000"/>
                      <a:lumOff val="25000"/>
                    </a:schemeClr>
                  </a:solidFill>
                </a:rPr>
                <a:t>+, means no noise</a:t>
              </a:r>
            </a:p>
          </p:txBody>
        </p:sp>
      </p:grpSp>
      <p:pic>
        <p:nvPicPr>
          <p:cNvPr id="48134" name="Picture 17" descr="OS6450 P10-rt.tif"/>
          <p:cNvPicPr>
            <a:picLocks noChangeAspect="1"/>
          </p:cNvPicPr>
          <p:nvPr/>
        </p:nvPicPr>
        <p:blipFill>
          <a:blip r:embed="rId2">
            <a:clrChange>
              <a:clrFrom>
                <a:srgbClr val="FDFDFD"/>
              </a:clrFrom>
              <a:clrTo>
                <a:srgbClr val="FDFDFD">
                  <a:alpha val="0"/>
                </a:srgbClr>
              </a:clrTo>
            </a:clrChange>
          </a:blip>
          <a:srcRect/>
          <a:stretch>
            <a:fillRect/>
          </a:stretch>
        </p:blipFill>
        <p:spPr bwMode="auto">
          <a:xfrm>
            <a:off x="5675313" y="1755775"/>
            <a:ext cx="3240087" cy="1409700"/>
          </a:xfrm>
          <a:prstGeom prst="rect">
            <a:avLst/>
          </a:prstGeom>
          <a:noFill/>
          <a:ln w="9525">
            <a:noFill/>
            <a:miter lim="800000"/>
            <a:headEnd/>
            <a:tailEnd/>
          </a:ln>
        </p:spPr>
      </p:pic>
      <p:pic>
        <p:nvPicPr>
          <p:cNvPr id="48135" name="Picture 18" descr="OS6450-10-P10-P10L-back.png"/>
          <p:cNvPicPr>
            <a:picLocks noChangeAspect="1"/>
          </p:cNvPicPr>
          <p:nvPr/>
        </p:nvPicPr>
        <p:blipFill>
          <a:blip r:embed="rId3"/>
          <a:srcRect l="8498" t="21068" r="8737" b="21977"/>
          <a:stretch>
            <a:fillRect/>
          </a:stretch>
        </p:blipFill>
        <p:spPr bwMode="auto">
          <a:xfrm>
            <a:off x="5830888" y="3414713"/>
            <a:ext cx="2957512" cy="627062"/>
          </a:xfrm>
          <a:prstGeom prst="rect">
            <a:avLst/>
          </a:prstGeom>
          <a:noFill/>
          <a:ln w="9525">
            <a:noFill/>
            <a:miter lim="800000"/>
            <a:headEnd/>
            <a:tailEnd/>
          </a:ln>
        </p:spPr>
      </p:pic>
      <p:pic>
        <p:nvPicPr>
          <p:cNvPr id="48136" name="Picture 11" descr="C:\Documents and Settings\bpurvis\My Documents\1.Product Info\OmniSwitch-6250G\Collateral\Pictures\C10 Pics\OS6450 10-P10 BRACKETS rt_026.tif"/>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5827713" y="4595813"/>
            <a:ext cx="2960687" cy="763587"/>
          </a:xfrm>
          <a:prstGeom prst="rect">
            <a:avLst/>
          </a:prstGeom>
          <a:noFill/>
          <a:ln w="9525">
            <a:noFill/>
            <a:miter lim="800000"/>
            <a:headEnd/>
            <a:tailEnd/>
          </a:ln>
        </p:spPr>
      </p:pic>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3" name="Group 15"/>
          <p:cNvGrpSpPr>
            <a:grpSpLocks/>
          </p:cNvGrpSpPr>
          <p:nvPr/>
        </p:nvGrpSpPr>
        <p:grpSpPr bwMode="auto">
          <a:xfrm>
            <a:off x="5676900" y="1231900"/>
            <a:ext cx="3263900" cy="4762500"/>
            <a:chOff x="6118243" y="311150"/>
            <a:chExt cx="2720956" cy="4763319"/>
          </a:xfrm>
        </p:grpSpPr>
        <p:sp>
          <p:nvSpPr>
            <p:cNvPr id="49167" name="Round Same Side Corner Rectangle 16"/>
            <p:cNvSpPr>
              <a:spLocks noChangeArrowheads="1"/>
            </p:cNvSpPr>
            <p:nvPr/>
          </p:nvSpPr>
          <p:spPr bwMode="auto">
            <a:xfrm>
              <a:off x="6118243" y="311150"/>
              <a:ext cx="2720956" cy="362072"/>
            </a:xfrm>
            <a:prstGeom prst="rect">
              <a:avLst/>
            </a:prstGeom>
            <a:solidFill>
              <a:schemeClr val="tx2"/>
            </a:solidFill>
            <a:ln w="25400" algn="ctr">
              <a:noFill/>
              <a:miter lim="800000"/>
              <a:headEnd/>
              <a:tailEnd/>
            </a:ln>
          </p:spPr>
          <p:txBody>
            <a:bodyPr lIns="182880" rIns="228600" anchor="ctr"/>
            <a:lstStyle/>
            <a:p>
              <a:r>
                <a:rPr lang="en-US" sz="1400" b="1">
                  <a:solidFill>
                    <a:schemeClr val="bg1"/>
                  </a:solidFill>
                  <a:latin typeface="Tahoma" pitchFamily="34" charset="0"/>
                  <a:cs typeface="Tahoma" pitchFamily="34" charset="0"/>
                </a:rPr>
                <a:t>OMNISWITCH 6450</a:t>
              </a:r>
            </a:p>
          </p:txBody>
        </p:sp>
        <p:sp>
          <p:nvSpPr>
            <p:cNvPr id="36" name="Rectangle 35"/>
            <p:cNvSpPr/>
            <p:nvPr/>
          </p:nvSpPr>
          <p:spPr>
            <a:xfrm>
              <a:off x="6119567" y="712857"/>
              <a:ext cx="2719632" cy="43616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1168"/>
            <a:lstStyle/>
            <a:p>
              <a:pPr indent="112713" fontAlgn="auto">
                <a:spcBef>
                  <a:spcPts val="0"/>
                </a:spcBef>
                <a:spcAft>
                  <a:spcPts val="0"/>
                </a:spcAft>
                <a:buClr>
                  <a:schemeClr val="tx1">
                    <a:lumMod val="75000"/>
                    <a:lumOff val="25000"/>
                  </a:schemeClr>
                </a:buClr>
                <a:defRPr/>
              </a:pPr>
              <a:endParaRPr lang="en-US" sz="1400" dirty="0">
                <a:solidFill>
                  <a:schemeClr val="tx1">
                    <a:lumMod val="75000"/>
                    <a:lumOff val="25000"/>
                  </a:schemeClr>
                </a:solidFill>
              </a:endParaRPr>
            </a:p>
          </p:txBody>
        </p:sp>
      </p:grpSp>
      <p:sp>
        <p:nvSpPr>
          <p:cNvPr id="3" name="Title 2"/>
          <p:cNvSpPr>
            <a:spLocks noGrp="1"/>
          </p:cNvSpPr>
          <p:nvPr>
            <p:ph type="title" idx="4294967295"/>
          </p:nvPr>
        </p:nvSpPr>
        <p:spPr>
          <a:xfrm>
            <a:off x="219075" y="241300"/>
            <a:ext cx="8645525" cy="1143000"/>
          </a:xfrm>
        </p:spPr>
        <p:txBody>
          <a:bodyPr rtlCol="0">
            <a:normAutofit/>
          </a:bodyPr>
          <a:lstStyle/>
          <a:p>
            <a:pPr eaLnBrk="1" hangingPunct="1">
              <a:defRPr/>
            </a:pPr>
            <a:r>
              <a:rPr smtClean="0">
                <a:solidFill>
                  <a:schemeClr val="tx1">
                    <a:lumMod val="75000"/>
                    <a:lumOff val="25000"/>
                  </a:schemeClr>
                </a:solidFill>
              </a:rPr>
              <a:t>OMNISWITCH 6450 – 24/48</a:t>
            </a:r>
            <a:br>
              <a:rPr smtClean="0">
                <a:solidFill>
                  <a:schemeClr val="tx1">
                    <a:lumMod val="75000"/>
                    <a:lumOff val="25000"/>
                  </a:schemeClr>
                </a:solidFill>
              </a:rPr>
            </a:br>
            <a:endParaRPr sz="2800">
              <a:solidFill>
                <a:schemeClr val="tx1">
                  <a:lumMod val="75000"/>
                  <a:lumOff val="25000"/>
                </a:schemeClr>
              </a:solidFill>
            </a:endParaRPr>
          </a:p>
        </p:txBody>
      </p:sp>
      <p:grpSp>
        <p:nvGrpSpPr>
          <p:cNvPr id="49155" name="Group 15"/>
          <p:cNvGrpSpPr>
            <a:grpSpLocks/>
          </p:cNvGrpSpPr>
          <p:nvPr/>
        </p:nvGrpSpPr>
        <p:grpSpPr bwMode="auto">
          <a:xfrm>
            <a:off x="295275" y="1231900"/>
            <a:ext cx="5229225" cy="2400300"/>
            <a:chOff x="6118243" y="311150"/>
            <a:chExt cx="2720956" cy="2400319"/>
          </a:xfrm>
        </p:grpSpPr>
        <p:sp>
          <p:nvSpPr>
            <p:cNvPr id="49165" name="Round Same Side Corner Rectangle 16"/>
            <p:cNvSpPr>
              <a:spLocks noChangeArrowheads="1"/>
            </p:cNvSpPr>
            <p:nvPr/>
          </p:nvSpPr>
          <p:spPr bwMode="auto">
            <a:xfrm>
              <a:off x="6118243" y="311150"/>
              <a:ext cx="2720956" cy="362072"/>
            </a:xfrm>
            <a:prstGeom prst="rect">
              <a:avLst/>
            </a:prstGeom>
            <a:solidFill>
              <a:schemeClr val="tx2"/>
            </a:solidFill>
            <a:ln w="25400" algn="ctr">
              <a:noFill/>
              <a:miter lim="800000"/>
              <a:headEnd/>
              <a:tailEnd/>
            </a:ln>
          </p:spPr>
          <p:txBody>
            <a:bodyPr lIns="182880" rIns="228600" anchor="ctr"/>
            <a:lstStyle/>
            <a:p>
              <a:r>
                <a:rPr lang="en-US" sz="1400" b="1">
                  <a:solidFill>
                    <a:schemeClr val="bg1"/>
                  </a:solidFill>
                  <a:latin typeface="Tahoma" pitchFamily="34" charset="0"/>
                  <a:cs typeface="Tahoma" pitchFamily="34" charset="0"/>
                </a:rPr>
                <a:t>STACKABLE GIGABIT LAN SWITCH</a:t>
              </a:r>
              <a:endParaRPr lang="en-US" sz="1400">
                <a:solidFill>
                  <a:schemeClr val="bg1"/>
                </a:solidFill>
                <a:latin typeface="Tahoma" pitchFamily="34" charset="0"/>
                <a:cs typeface="Tahoma" pitchFamily="34" charset="0"/>
              </a:endParaRPr>
            </a:p>
          </p:txBody>
        </p:sp>
        <p:sp>
          <p:nvSpPr>
            <p:cNvPr id="29" name="Rectangle 28"/>
            <p:cNvSpPr/>
            <p:nvPr/>
          </p:nvSpPr>
          <p:spPr>
            <a:xfrm>
              <a:off x="6119895" y="712791"/>
              <a:ext cx="2719304" cy="1998678"/>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1168"/>
            <a:lstStyle/>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24-port  and 48-port models with up to four 10GigE uplinks</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Standard, </a:t>
              </a:r>
              <a:r>
                <a:rPr lang="en-US" sz="1400" dirty="0" err="1">
                  <a:solidFill>
                    <a:schemeClr val="tx1">
                      <a:lumMod val="75000"/>
                      <a:lumOff val="25000"/>
                    </a:schemeClr>
                  </a:solidFill>
                </a:rPr>
                <a:t>PoE</a:t>
              </a:r>
              <a:r>
                <a:rPr lang="en-US" sz="1400" dirty="0">
                  <a:solidFill>
                    <a:schemeClr val="tx1">
                      <a:lumMod val="75000"/>
                      <a:lumOff val="25000"/>
                    </a:schemeClr>
                  </a:solidFill>
                </a:rPr>
                <a:t>+ and fiber optic versions</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Optional backup power</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Soft upgrade form 1GigE to 10GigE</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Basic L3 routing</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Access Guardian</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Metro Ethernet feature license</a:t>
              </a:r>
            </a:p>
          </p:txBody>
        </p:sp>
      </p:grpSp>
      <p:grpSp>
        <p:nvGrpSpPr>
          <p:cNvPr id="49156" name="Group 15"/>
          <p:cNvGrpSpPr>
            <a:grpSpLocks/>
          </p:cNvGrpSpPr>
          <p:nvPr/>
        </p:nvGrpSpPr>
        <p:grpSpPr bwMode="auto">
          <a:xfrm>
            <a:off x="298450" y="3732213"/>
            <a:ext cx="5226050" cy="1195387"/>
            <a:chOff x="6118243" y="311150"/>
            <a:chExt cx="2720956" cy="1196586"/>
          </a:xfrm>
        </p:grpSpPr>
        <p:sp>
          <p:nvSpPr>
            <p:cNvPr id="49163" name="Round Same Side Corner Rectangle 16"/>
            <p:cNvSpPr>
              <a:spLocks noChangeArrowheads="1"/>
            </p:cNvSpPr>
            <p:nvPr/>
          </p:nvSpPr>
          <p:spPr bwMode="auto">
            <a:xfrm>
              <a:off x="6118243" y="311150"/>
              <a:ext cx="2720956" cy="362072"/>
            </a:xfrm>
            <a:prstGeom prst="rect">
              <a:avLst/>
            </a:prstGeom>
            <a:solidFill>
              <a:schemeClr val="tx2"/>
            </a:solidFill>
            <a:ln w="25400" algn="ctr">
              <a:noFill/>
              <a:miter lim="800000"/>
              <a:headEnd/>
              <a:tailEnd/>
            </a:ln>
          </p:spPr>
          <p:txBody>
            <a:bodyPr lIns="182880" rIns="228600" anchor="ctr"/>
            <a:lstStyle/>
            <a:p>
              <a:r>
                <a:rPr lang="en-US" sz="1400" b="1">
                  <a:solidFill>
                    <a:schemeClr val="bg1"/>
                  </a:solidFill>
                  <a:latin typeface="Tahoma" pitchFamily="34" charset="0"/>
                  <a:cs typeface="Tahoma" pitchFamily="34" charset="0"/>
                </a:rPr>
                <a:t>TYPICAL DEPLOYMENT</a:t>
              </a:r>
              <a:endParaRPr lang="en-US" sz="1400">
                <a:solidFill>
                  <a:schemeClr val="bg1"/>
                </a:solidFill>
                <a:latin typeface="Tahoma" pitchFamily="34" charset="0"/>
                <a:cs typeface="Tahoma" pitchFamily="34" charset="0"/>
              </a:endParaRPr>
            </a:p>
          </p:txBody>
        </p:sp>
        <p:sp>
          <p:nvSpPr>
            <p:cNvPr id="32" name="Rectangle 31"/>
            <p:cNvSpPr/>
            <p:nvPr/>
          </p:nvSpPr>
          <p:spPr>
            <a:xfrm>
              <a:off x="6119896" y="713190"/>
              <a:ext cx="2719303" cy="79454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1168"/>
            <a:lstStyle/>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Access switch in converged network</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CPE for managed Ethernet services</a:t>
              </a:r>
            </a:p>
          </p:txBody>
        </p:sp>
      </p:grpSp>
      <p:pic>
        <p:nvPicPr>
          <p:cNvPr id="49157" name="Picture 24" descr="OS6450-48-rt.png"/>
          <p:cNvPicPr>
            <a:picLocks noChangeAspect="1"/>
          </p:cNvPicPr>
          <p:nvPr/>
        </p:nvPicPr>
        <p:blipFill>
          <a:blip r:embed="rId2"/>
          <a:srcRect/>
          <a:stretch>
            <a:fillRect/>
          </a:stretch>
        </p:blipFill>
        <p:spPr bwMode="auto">
          <a:xfrm>
            <a:off x="5600700" y="3168650"/>
            <a:ext cx="3340100" cy="1287463"/>
          </a:xfrm>
          <a:prstGeom prst="rect">
            <a:avLst/>
          </a:prstGeom>
          <a:noFill/>
          <a:ln w="9525">
            <a:noFill/>
            <a:miter lim="800000"/>
            <a:headEnd/>
            <a:tailEnd/>
          </a:ln>
        </p:spPr>
      </p:pic>
      <p:pic>
        <p:nvPicPr>
          <p:cNvPr id="49158" name="Picture 25" descr="OS6450-24-rt.jpg"/>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5600700" y="1846263"/>
            <a:ext cx="3429000" cy="1322387"/>
          </a:xfrm>
          <a:prstGeom prst="rect">
            <a:avLst/>
          </a:prstGeom>
          <a:noFill/>
          <a:ln w="9525">
            <a:noFill/>
            <a:miter lim="800000"/>
            <a:headEnd/>
            <a:tailEnd/>
          </a:ln>
        </p:spPr>
      </p:pic>
      <p:pic>
        <p:nvPicPr>
          <p:cNvPr id="49159" name="Picture 26" descr="OS6450-24FRNT.tif"/>
          <p:cNvPicPr>
            <a:picLocks noChangeAspect="1"/>
          </p:cNvPicPr>
          <p:nvPr/>
        </p:nvPicPr>
        <p:blipFill>
          <a:blip r:embed="rId4">
            <a:clrChange>
              <a:clrFrom>
                <a:srgbClr val="FDFDFD"/>
              </a:clrFrom>
              <a:clrTo>
                <a:srgbClr val="FDFDFD">
                  <a:alpha val="0"/>
                </a:srgbClr>
              </a:clrTo>
            </a:clrChange>
          </a:blip>
          <a:srcRect/>
          <a:stretch>
            <a:fillRect/>
          </a:stretch>
        </p:blipFill>
        <p:spPr bwMode="auto">
          <a:xfrm>
            <a:off x="5837238" y="5024438"/>
            <a:ext cx="2862262" cy="334962"/>
          </a:xfrm>
          <a:prstGeom prst="rect">
            <a:avLst/>
          </a:prstGeom>
          <a:noFill/>
          <a:ln w="9525">
            <a:noFill/>
            <a:miter lim="800000"/>
            <a:headEnd/>
            <a:tailEnd/>
          </a:ln>
        </p:spPr>
      </p:pic>
      <p:grpSp>
        <p:nvGrpSpPr>
          <p:cNvPr id="49160" name="Group 15"/>
          <p:cNvGrpSpPr>
            <a:grpSpLocks/>
          </p:cNvGrpSpPr>
          <p:nvPr/>
        </p:nvGrpSpPr>
        <p:grpSpPr bwMode="auto">
          <a:xfrm>
            <a:off x="295275" y="4997450"/>
            <a:ext cx="5226050" cy="996950"/>
            <a:chOff x="6118243" y="311150"/>
            <a:chExt cx="2720956" cy="997287"/>
          </a:xfrm>
        </p:grpSpPr>
        <p:sp>
          <p:nvSpPr>
            <p:cNvPr id="49161" name="Round Same Side Corner Rectangle 16"/>
            <p:cNvSpPr>
              <a:spLocks noChangeArrowheads="1"/>
            </p:cNvSpPr>
            <p:nvPr/>
          </p:nvSpPr>
          <p:spPr bwMode="auto">
            <a:xfrm>
              <a:off x="6118243" y="311150"/>
              <a:ext cx="2720956" cy="362072"/>
            </a:xfrm>
            <a:prstGeom prst="rect">
              <a:avLst/>
            </a:prstGeom>
            <a:solidFill>
              <a:schemeClr val="tx2"/>
            </a:solidFill>
            <a:ln w="25400" algn="ctr">
              <a:noFill/>
              <a:miter lim="800000"/>
              <a:headEnd/>
              <a:tailEnd/>
            </a:ln>
          </p:spPr>
          <p:txBody>
            <a:bodyPr lIns="182880" rIns="228600" anchor="ctr"/>
            <a:lstStyle/>
            <a:p>
              <a:r>
                <a:rPr lang="en-US" sz="1400" b="1">
                  <a:solidFill>
                    <a:schemeClr val="bg1"/>
                  </a:solidFill>
                  <a:latin typeface="Tahoma" pitchFamily="34" charset="0"/>
                  <a:cs typeface="Tahoma" pitchFamily="34" charset="0"/>
                </a:rPr>
                <a:t>HIGHLIGHTS</a:t>
              </a:r>
            </a:p>
          </p:txBody>
        </p:sp>
        <p:sp>
          <p:nvSpPr>
            <p:cNvPr id="33" name="Rectangle 32"/>
            <p:cNvSpPr/>
            <p:nvPr/>
          </p:nvSpPr>
          <p:spPr>
            <a:xfrm>
              <a:off x="6119896" y="712924"/>
              <a:ext cx="2719303" cy="595513"/>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1168"/>
            <a:lstStyle/>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Stackable up to 8 units of any kind</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Unique software upgrade for 10Gigabit Ethernet</a:t>
              </a:r>
            </a:p>
          </p:txBody>
        </p:sp>
      </p:gr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7" name="Group 15"/>
          <p:cNvGrpSpPr>
            <a:grpSpLocks/>
          </p:cNvGrpSpPr>
          <p:nvPr/>
        </p:nvGrpSpPr>
        <p:grpSpPr bwMode="auto">
          <a:xfrm>
            <a:off x="5676900" y="1231900"/>
            <a:ext cx="3263900" cy="4762500"/>
            <a:chOff x="6118243" y="311150"/>
            <a:chExt cx="2720956" cy="4763319"/>
          </a:xfrm>
        </p:grpSpPr>
        <p:sp>
          <p:nvSpPr>
            <p:cNvPr id="50192" name="Round Same Side Corner Rectangle 16"/>
            <p:cNvSpPr>
              <a:spLocks noChangeArrowheads="1"/>
            </p:cNvSpPr>
            <p:nvPr/>
          </p:nvSpPr>
          <p:spPr bwMode="auto">
            <a:xfrm>
              <a:off x="6118243" y="311150"/>
              <a:ext cx="2720956" cy="362072"/>
            </a:xfrm>
            <a:prstGeom prst="rect">
              <a:avLst/>
            </a:prstGeom>
            <a:solidFill>
              <a:schemeClr val="tx2"/>
            </a:solidFill>
            <a:ln w="25400" algn="ctr">
              <a:noFill/>
              <a:miter lim="800000"/>
              <a:headEnd/>
              <a:tailEnd/>
            </a:ln>
          </p:spPr>
          <p:txBody>
            <a:bodyPr lIns="182880" rIns="228600" anchor="ctr"/>
            <a:lstStyle/>
            <a:p>
              <a:r>
                <a:rPr lang="en-US" sz="1400" b="1">
                  <a:solidFill>
                    <a:schemeClr val="bg1"/>
                  </a:solidFill>
                  <a:latin typeface="Tahoma" pitchFamily="34" charset="0"/>
                  <a:cs typeface="Tahoma" pitchFamily="34" charset="0"/>
                </a:rPr>
                <a:t>OMNISWITCH 6855</a:t>
              </a:r>
            </a:p>
          </p:txBody>
        </p:sp>
        <p:sp>
          <p:nvSpPr>
            <p:cNvPr id="36" name="Rectangle 35"/>
            <p:cNvSpPr/>
            <p:nvPr/>
          </p:nvSpPr>
          <p:spPr>
            <a:xfrm>
              <a:off x="6119567" y="712857"/>
              <a:ext cx="2719632" cy="43616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1168"/>
            <a:lstStyle/>
            <a:p>
              <a:pPr indent="112713" fontAlgn="auto">
                <a:spcBef>
                  <a:spcPts val="0"/>
                </a:spcBef>
                <a:spcAft>
                  <a:spcPts val="0"/>
                </a:spcAft>
                <a:buClr>
                  <a:schemeClr val="tx1">
                    <a:lumMod val="75000"/>
                    <a:lumOff val="25000"/>
                  </a:schemeClr>
                </a:buClr>
                <a:defRPr/>
              </a:pPr>
              <a:endParaRPr lang="en-US" sz="1400" dirty="0">
                <a:solidFill>
                  <a:schemeClr val="tx1">
                    <a:lumMod val="75000"/>
                    <a:lumOff val="25000"/>
                  </a:schemeClr>
                </a:solidFill>
              </a:endParaRPr>
            </a:p>
          </p:txBody>
        </p:sp>
      </p:grpSp>
      <p:sp>
        <p:nvSpPr>
          <p:cNvPr id="3" name="Title 2"/>
          <p:cNvSpPr>
            <a:spLocks noGrp="1"/>
          </p:cNvSpPr>
          <p:nvPr>
            <p:ph type="title" idx="4294967295"/>
          </p:nvPr>
        </p:nvSpPr>
        <p:spPr>
          <a:xfrm>
            <a:off x="219075" y="241300"/>
            <a:ext cx="8645525" cy="1143000"/>
          </a:xfrm>
        </p:spPr>
        <p:txBody>
          <a:bodyPr rtlCol="0">
            <a:normAutofit/>
          </a:bodyPr>
          <a:lstStyle/>
          <a:p>
            <a:pPr eaLnBrk="1" hangingPunct="1">
              <a:defRPr/>
            </a:pPr>
            <a:r>
              <a:rPr smtClean="0">
                <a:solidFill>
                  <a:schemeClr val="tx1">
                    <a:lumMod val="75000"/>
                    <a:lumOff val="25000"/>
                  </a:schemeClr>
                </a:solidFill>
              </a:rPr>
              <a:t>OMNISWITCH 6855</a:t>
            </a:r>
            <a:br>
              <a:rPr smtClean="0">
                <a:solidFill>
                  <a:schemeClr val="tx1">
                    <a:lumMod val="75000"/>
                    <a:lumOff val="25000"/>
                  </a:schemeClr>
                </a:solidFill>
              </a:rPr>
            </a:br>
            <a:endParaRPr sz="2800">
              <a:solidFill>
                <a:schemeClr val="tx1">
                  <a:lumMod val="75000"/>
                  <a:lumOff val="25000"/>
                </a:schemeClr>
              </a:solidFill>
            </a:endParaRPr>
          </a:p>
        </p:txBody>
      </p:sp>
      <p:grpSp>
        <p:nvGrpSpPr>
          <p:cNvPr id="50179" name="Group 15"/>
          <p:cNvGrpSpPr>
            <a:grpSpLocks/>
          </p:cNvGrpSpPr>
          <p:nvPr/>
        </p:nvGrpSpPr>
        <p:grpSpPr bwMode="auto">
          <a:xfrm>
            <a:off x="295275" y="1231900"/>
            <a:ext cx="5229225" cy="2400300"/>
            <a:chOff x="6118243" y="311150"/>
            <a:chExt cx="2720956" cy="2400319"/>
          </a:xfrm>
        </p:grpSpPr>
        <p:sp>
          <p:nvSpPr>
            <p:cNvPr id="50190" name="Round Same Side Corner Rectangle 16"/>
            <p:cNvSpPr>
              <a:spLocks noChangeArrowheads="1"/>
            </p:cNvSpPr>
            <p:nvPr/>
          </p:nvSpPr>
          <p:spPr bwMode="auto">
            <a:xfrm>
              <a:off x="6118243" y="311150"/>
              <a:ext cx="2720956" cy="362072"/>
            </a:xfrm>
            <a:prstGeom prst="rect">
              <a:avLst/>
            </a:prstGeom>
            <a:solidFill>
              <a:schemeClr val="tx2"/>
            </a:solidFill>
            <a:ln w="25400" algn="ctr">
              <a:noFill/>
              <a:miter lim="800000"/>
              <a:headEnd/>
              <a:tailEnd/>
            </a:ln>
          </p:spPr>
          <p:txBody>
            <a:bodyPr lIns="182880" rIns="228600" anchor="ctr"/>
            <a:lstStyle/>
            <a:p>
              <a:r>
                <a:rPr lang="en-US" sz="1400" b="1">
                  <a:solidFill>
                    <a:schemeClr val="bg1"/>
                  </a:solidFill>
                  <a:latin typeface="Tahoma" pitchFamily="34" charset="0"/>
                  <a:cs typeface="Tahoma" pitchFamily="34" charset="0"/>
                </a:rPr>
                <a:t>HARDENED GIGABIT LAN SWITCH</a:t>
              </a:r>
              <a:endParaRPr lang="en-US" sz="1400">
                <a:solidFill>
                  <a:schemeClr val="bg1"/>
                </a:solidFill>
                <a:latin typeface="Tahoma" pitchFamily="34" charset="0"/>
                <a:cs typeface="Tahoma" pitchFamily="34" charset="0"/>
              </a:endParaRPr>
            </a:p>
          </p:txBody>
        </p:sp>
        <p:sp>
          <p:nvSpPr>
            <p:cNvPr id="29" name="Rectangle 28"/>
            <p:cNvSpPr/>
            <p:nvPr/>
          </p:nvSpPr>
          <p:spPr>
            <a:xfrm>
              <a:off x="6119895" y="712791"/>
              <a:ext cx="2719304" cy="1998678"/>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1168"/>
            <a:lstStyle/>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10-port, 14-port and 24-port standard and </a:t>
              </a:r>
              <a:r>
                <a:rPr lang="en-US" sz="1400" dirty="0" err="1">
                  <a:solidFill>
                    <a:schemeClr val="tx1">
                      <a:lumMod val="75000"/>
                      <a:lumOff val="25000"/>
                    </a:schemeClr>
                  </a:solidFill>
                </a:rPr>
                <a:t>PoE</a:t>
              </a:r>
              <a:r>
                <a:rPr lang="en-US" sz="1400" dirty="0">
                  <a:solidFill>
                    <a:schemeClr val="tx1">
                      <a:lumMod val="75000"/>
                      <a:lumOff val="25000"/>
                    </a:schemeClr>
                  </a:solidFill>
                </a:rPr>
                <a:t>-models </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24-port fiber optic model with 10GigE uplinks</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24-port fiber optic model  supports remote stacking up 10km</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Advanced L3 routing</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Access Guardian</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Metro Ethernet features in all models</a:t>
              </a:r>
            </a:p>
          </p:txBody>
        </p:sp>
      </p:grpSp>
      <p:grpSp>
        <p:nvGrpSpPr>
          <p:cNvPr id="50180" name="Group 15"/>
          <p:cNvGrpSpPr>
            <a:grpSpLocks/>
          </p:cNvGrpSpPr>
          <p:nvPr/>
        </p:nvGrpSpPr>
        <p:grpSpPr bwMode="auto">
          <a:xfrm>
            <a:off x="298450" y="3732213"/>
            <a:ext cx="5226050" cy="1195387"/>
            <a:chOff x="6118243" y="311150"/>
            <a:chExt cx="2720956" cy="1196586"/>
          </a:xfrm>
        </p:grpSpPr>
        <p:sp>
          <p:nvSpPr>
            <p:cNvPr id="50188" name="Round Same Side Corner Rectangle 16"/>
            <p:cNvSpPr>
              <a:spLocks noChangeArrowheads="1"/>
            </p:cNvSpPr>
            <p:nvPr/>
          </p:nvSpPr>
          <p:spPr bwMode="auto">
            <a:xfrm>
              <a:off x="6118243" y="311150"/>
              <a:ext cx="2720956" cy="362072"/>
            </a:xfrm>
            <a:prstGeom prst="rect">
              <a:avLst/>
            </a:prstGeom>
            <a:solidFill>
              <a:schemeClr val="tx2"/>
            </a:solidFill>
            <a:ln w="25400" algn="ctr">
              <a:noFill/>
              <a:miter lim="800000"/>
              <a:headEnd/>
              <a:tailEnd/>
            </a:ln>
          </p:spPr>
          <p:txBody>
            <a:bodyPr lIns="182880" rIns="228600" anchor="ctr"/>
            <a:lstStyle/>
            <a:p>
              <a:r>
                <a:rPr lang="en-US" sz="1400" b="1">
                  <a:solidFill>
                    <a:schemeClr val="bg1"/>
                  </a:solidFill>
                  <a:latin typeface="Tahoma" pitchFamily="34" charset="0"/>
                  <a:cs typeface="Tahoma" pitchFamily="34" charset="0"/>
                </a:rPr>
                <a:t>TYPICAL DEPLOYMENT</a:t>
              </a:r>
              <a:endParaRPr lang="en-US" sz="1400">
                <a:solidFill>
                  <a:schemeClr val="bg1"/>
                </a:solidFill>
                <a:latin typeface="Tahoma" pitchFamily="34" charset="0"/>
                <a:cs typeface="Tahoma" pitchFamily="34" charset="0"/>
              </a:endParaRPr>
            </a:p>
          </p:txBody>
        </p:sp>
        <p:sp>
          <p:nvSpPr>
            <p:cNvPr id="32" name="Rectangle 31"/>
            <p:cNvSpPr/>
            <p:nvPr/>
          </p:nvSpPr>
          <p:spPr>
            <a:xfrm>
              <a:off x="6119896" y="713190"/>
              <a:ext cx="2719303" cy="79454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1168"/>
            <a:lstStyle/>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Ethernet switch in industrial applications</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Ethernet switch in utility and transportation networks</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Ethernet access switch in outdoor cabinets</a:t>
              </a:r>
            </a:p>
          </p:txBody>
        </p:sp>
      </p:grpSp>
      <p:grpSp>
        <p:nvGrpSpPr>
          <p:cNvPr id="50181" name="Group 15"/>
          <p:cNvGrpSpPr>
            <a:grpSpLocks/>
          </p:cNvGrpSpPr>
          <p:nvPr/>
        </p:nvGrpSpPr>
        <p:grpSpPr bwMode="auto">
          <a:xfrm>
            <a:off x="295275" y="4997450"/>
            <a:ext cx="5226050" cy="996950"/>
            <a:chOff x="6118243" y="311150"/>
            <a:chExt cx="2720956" cy="997287"/>
          </a:xfrm>
        </p:grpSpPr>
        <p:sp>
          <p:nvSpPr>
            <p:cNvPr id="50186" name="Round Same Side Corner Rectangle 16"/>
            <p:cNvSpPr>
              <a:spLocks noChangeArrowheads="1"/>
            </p:cNvSpPr>
            <p:nvPr/>
          </p:nvSpPr>
          <p:spPr bwMode="auto">
            <a:xfrm>
              <a:off x="6118243" y="311150"/>
              <a:ext cx="2720956" cy="362072"/>
            </a:xfrm>
            <a:prstGeom prst="rect">
              <a:avLst/>
            </a:prstGeom>
            <a:solidFill>
              <a:schemeClr val="tx2"/>
            </a:solidFill>
            <a:ln w="25400" algn="ctr">
              <a:noFill/>
              <a:miter lim="800000"/>
              <a:headEnd/>
              <a:tailEnd/>
            </a:ln>
          </p:spPr>
          <p:txBody>
            <a:bodyPr lIns="182880" rIns="228600" anchor="ctr"/>
            <a:lstStyle/>
            <a:p>
              <a:endParaRPr lang="de-AT" sz="1400">
                <a:solidFill>
                  <a:schemeClr val="bg1"/>
                </a:solidFill>
                <a:latin typeface="Tahoma" pitchFamily="34" charset="0"/>
                <a:cs typeface="Tahoma" pitchFamily="34" charset="0"/>
              </a:endParaRPr>
            </a:p>
          </p:txBody>
        </p:sp>
        <p:sp>
          <p:nvSpPr>
            <p:cNvPr id="39" name="Rectangle 38"/>
            <p:cNvSpPr/>
            <p:nvPr/>
          </p:nvSpPr>
          <p:spPr>
            <a:xfrm>
              <a:off x="6119896" y="712924"/>
              <a:ext cx="2719303" cy="595513"/>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1168"/>
            <a:lstStyle/>
            <a:p>
              <a:pPr indent="112713" fontAlgn="auto">
                <a:spcBef>
                  <a:spcPts val="0"/>
                </a:spcBef>
                <a:spcAft>
                  <a:spcPts val="0"/>
                </a:spcAft>
                <a:buClr>
                  <a:schemeClr val="tx1">
                    <a:lumMod val="75000"/>
                    <a:lumOff val="25000"/>
                  </a:schemeClr>
                </a:buClr>
                <a:buFont typeface="Arial" pitchFamily="34" charset="0"/>
                <a:buChar char="•"/>
                <a:defRPr/>
              </a:pPr>
              <a:endParaRPr lang="en-US" sz="1400" dirty="0">
                <a:solidFill>
                  <a:schemeClr val="tx1">
                    <a:lumMod val="75000"/>
                    <a:lumOff val="25000"/>
                  </a:schemeClr>
                </a:solidFill>
              </a:endParaRPr>
            </a:p>
          </p:txBody>
        </p:sp>
      </p:grpSp>
      <p:pic>
        <p:nvPicPr>
          <p:cNvPr id="50182"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5862638" y="1739900"/>
            <a:ext cx="1820862" cy="811213"/>
          </a:xfrm>
          <a:prstGeom prst="rect">
            <a:avLst/>
          </a:prstGeom>
          <a:noFill/>
          <a:ln w="9525">
            <a:noFill/>
            <a:miter lim="800000"/>
            <a:headEnd/>
            <a:tailEnd/>
          </a:ln>
        </p:spPr>
      </p:pic>
      <p:pic>
        <p:nvPicPr>
          <p:cNvPr id="50183"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530975" y="2695575"/>
            <a:ext cx="1652588" cy="706438"/>
          </a:xfrm>
          <a:prstGeom prst="rect">
            <a:avLst/>
          </a:prstGeom>
          <a:noFill/>
          <a:ln w="9525">
            <a:noFill/>
            <a:miter lim="800000"/>
            <a:headEnd/>
            <a:tailEnd/>
          </a:ln>
        </p:spPr>
      </p:pic>
      <p:pic>
        <p:nvPicPr>
          <p:cNvPr id="50184" name="Picture 4"/>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5665788" y="3397250"/>
            <a:ext cx="3192462" cy="1027113"/>
          </a:xfrm>
          <a:prstGeom prst="rect">
            <a:avLst/>
          </a:prstGeom>
          <a:noFill/>
          <a:ln w="9525">
            <a:noFill/>
            <a:miter lim="800000"/>
            <a:headEnd/>
            <a:tailEnd/>
          </a:ln>
        </p:spPr>
      </p:pic>
      <p:pic>
        <p:nvPicPr>
          <p:cNvPr id="50185" name="Picture 21" descr="OS6855-U24X_F_Str_600x170"/>
          <p:cNvPicPr>
            <a:picLocks noChangeAspect="1" noChangeArrowheads="1"/>
          </p:cNvPicPr>
          <p:nvPr/>
        </p:nvPicPr>
        <p:blipFill>
          <a:blip r:embed="rId5"/>
          <a:srcRect/>
          <a:stretch>
            <a:fillRect/>
          </a:stretch>
        </p:blipFill>
        <p:spPr bwMode="auto">
          <a:xfrm>
            <a:off x="5627688" y="4424363"/>
            <a:ext cx="3209925" cy="839787"/>
          </a:xfrm>
          <a:prstGeom prst="rect">
            <a:avLst/>
          </a:prstGeom>
          <a:noFill/>
          <a:ln w="9525">
            <a:noFill/>
            <a:miter lim="800000"/>
            <a:headEnd/>
            <a:tailEnd/>
          </a:ln>
        </p:spPr>
      </p:pic>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1" name="Group 15"/>
          <p:cNvGrpSpPr>
            <a:grpSpLocks/>
          </p:cNvGrpSpPr>
          <p:nvPr/>
        </p:nvGrpSpPr>
        <p:grpSpPr bwMode="auto">
          <a:xfrm>
            <a:off x="5676900" y="1231900"/>
            <a:ext cx="3263900" cy="4762500"/>
            <a:chOff x="6118243" y="311150"/>
            <a:chExt cx="2720956" cy="4763319"/>
          </a:xfrm>
        </p:grpSpPr>
        <p:sp>
          <p:nvSpPr>
            <p:cNvPr id="51217" name="Round Same Side Corner Rectangle 16"/>
            <p:cNvSpPr>
              <a:spLocks noChangeArrowheads="1"/>
            </p:cNvSpPr>
            <p:nvPr/>
          </p:nvSpPr>
          <p:spPr bwMode="auto">
            <a:xfrm>
              <a:off x="6118243" y="311150"/>
              <a:ext cx="2720956" cy="362072"/>
            </a:xfrm>
            <a:prstGeom prst="rect">
              <a:avLst/>
            </a:prstGeom>
            <a:solidFill>
              <a:schemeClr val="tx2"/>
            </a:solidFill>
            <a:ln w="25400" algn="ctr">
              <a:noFill/>
              <a:miter lim="800000"/>
              <a:headEnd/>
              <a:tailEnd/>
            </a:ln>
          </p:spPr>
          <p:txBody>
            <a:bodyPr lIns="182880" rIns="228600" anchor="ctr"/>
            <a:lstStyle/>
            <a:p>
              <a:r>
                <a:rPr lang="en-US" sz="1400" b="1">
                  <a:solidFill>
                    <a:schemeClr val="bg1"/>
                  </a:solidFill>
                  <a:latin typeface="Tahoma" pitchFamily="34" charset="0"/>
                  <a:cs typeface="Tahoma" pitchFamily="34" charset="0"/>
                </a:rPr>
                <a:t>OMNISWITCH 6850E</a:t>
              </a:r>
            </a:p>
          </p:txBody>
        </p:sp>
        <p:sp>
          <p:nvSpPr>
            <p:cNvPr id="36" name="Rectangle 35"/>
            <p:cNvSpPr/>
            <p:nvPr/>
          </p:nvSpPr>
          <p:spPr>
            <a:xfrm>
              <a:off x="6119567" y="712857"/>
              <a:ext cx="2719632" cy="436161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1168"/>
            <a:lstStyle/>
            <a:p>
              <a:pPr indent="112713" fontAlgn="auto">
                <a:spcBef>
                  <a:spcPts val="0"/>
                </a:spcBef>
                <a:spcAft>
                  <a:spcPts val="0"/>
                </a:spcAft>
                <a:buClr>
                  <a:schemeClr val="tx1">
                    <a:lumMod val="75000"/>
                    <a:lumOff val="25000"/>
                  </a:schemeClr>
                </a:buClr>
                <a:defRPr/>
              </a:pPr>
              <a:endParaRPr lang="en-US" sz="1400" dirty="0">
                <a:solidFill>
                  <a:schemeClr val="tx1">
                    <a:lumMod val="75000"/>
                    <a:lumOff val="25000"/>
                  </a:schemeClr>
                </a:solidFill>
              </a:endParaRPr>
            </a:p>
          </p:txBody>
        </p:sp>
      </p:grpSp>
      <p:sp>
        <p:nvSpPr>
          <p:cNvPr id="3" name="Title 2"/>
          <p:cNvSpPr>
            <a:spLocks noGrp="1"/>
          </p:cNvSpPr>
          <p:nvPr>
            <p:ph type="title" idx="4294967295"/>
          </p:nvPr>
        </p:nvSpPr>
        <p:spPr>
          <a:xfrm>
            <a:off x="219075" y="241300"/>
            <a:ext cx="8645525" cy="1143000"/>
          </a:xfrm>
        </p:spPr>
        <p:txBody>
          <a:bodyPr rtlCol="0">
            <a:normAutofit/>
          </a:bodyPr>
          <a:lstStyle/>
          <a:p>
            <a:pPr eaLnBrk="1" hangingPunct="1">
              <a:defRPr/>
            </a:pPr>
            <a:r>
              <a:rPr smtClean="0">
                <a:solidFill>
                  <a:schemeClr val="tx1">
                    <a:lumMod val="75000"/>
                    <a:lumOff val="25000"/>
                  </a:schemeClr>
                </a:solidFill>
              </a:rPr>
              <a:t>OMNISWITCH 6850E</a:t>
            </a:r>
            <a:br>
              <a:rPr smtClean="0">
                <a:solidFill>
                  <a:schemeClr val="tx1">
                    <a:lumMod val="75000"/>
                    <a:lumOff val="25000"/>
                  </a:schemeClr>
                </a:solidFill>
              </a:rPr>
            </a:br>
            <a:endParaRPr sz="2800">
              <a:solidFill>
                <a:schemeClr val="tx1">
                  <a:lumMod val="75000"/>
                  <a:lumOff val="25000"/>
                </a:schemeClr>
              </a:solidFill>
            </a:endParaRPr>
          </a:p>
        </p:txBody>
      </p:sp>
      <p:grpSp>
        <p:nvGrpSpPr>
          <p:cNvPr id="51203" name="Group 15"/>
          <p:cNvGrpSpPr>
            <a:grpSpLocks/>
          </p:cNvGrpSpPr>
          <p:nvPr/>
        </p:nvGrpSpPr>
        <p:grpSpPr bwMode="auto">
          <a:xfrm>
            <a:off x="295275" y="1231900"/>
            <a:ext cx="5229225" cy="2170113"/>
            <a:chOff x="6118243" y="311150"/>
            <a:chExt cx="2720956" cy="2169351"/>
          </a:xfrm>
        </p:grpSpPr>
        <p:sp>
          <p:nvSpPr>
            <p:cNvPr id="51215" name="Round Same Side Corner Rectangle 16"/>
            <p:cNvSpPr>
              <a:spLocks noChangeArrowheads="1"/>
            </p:cNvSpPr>
            <p:nvPr/>
          </p:nvSpPr>
          <p:spPr bwMode="auto">
            <a:xfrm>
              <a:off x="6118243" y="311150"/>
              <a:ext cx="2720956" cy="362072"/>
            </a:xfrm>
            <a:prstGeom prst="rect">
              <a:avLst/>
            </a:prstGeom>
            <a:solidFill>
              <a:schemeClr val="tx2"/>
            </a:solidFill>
            <a:ln w="25400" algn="ctr">
              <a:noFill/>
              <a:miter lim="800000"/>
              <a:headEnd/>
              <a:tailEnd/>
            </a:ln>
          </p:spPr>
          <p:txBody>
            <a:bodyPr lIns="182880" rIns="228600" anchor="ctr"/>
            <a:lstStyle/>
            <a:p>
              <a:r>
                <a:rPr lang="en-US" sz="1400" b="1">
                  <a:solidFill>
                    <a:schemeClr val="bg1"/>
                  </a:solidFill>
                  <a:latin typeface="Tahoma" pitchFamily="34" charset="0"/>
                  <a:cs typeface="Tahoma" pitchFamily="34" charset="0"/>
                </a:rPr>
                <a:t>STACKABLE GIGABIT LAN SWITCH</a:t>
              </a:r>
              <a:endParaRPr lang="en-US" sz="1400">
                <a:solidFill>
                  <a:schemeClr val="bg1"/>
                </a:solidFill>
                <a:latin typeface="Tahoma" pitchFamily="34" charset="0"/>
                <a:cs typeface="Tahoma" pitchFamily="34" charset="0"/>
              </a:endParaRPr>
            </a:p>
          </p:txBody>
        </p:sp>
        <p:sp>
          <p:nvSpPr>
            <p:cNvPr id="29" name="Rectangle 28"/>
            <p:cNvSpPr/>
            <p:nvPr/>
          </p:nvSpPr>
          <p:spPr>
            <a:xfrm>
              <a:off x="6119895" y="712647"/>
              <a:ext cx="2719304" cy="176785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1168"/>
            <a:lstStyle/>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24-port  and 48-port models with up to four 10GigE uplinks</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Standard, </a:t>
              </a:r>
              <a:r>
                <a:rPr lang="en-US" sz="1400" dirty="0" err="1">
                  <a:solidFill>
                    <a:schemeClr val="tx1">
                      <a:lumMod val="75000"/>
                      <a:lumOff val="25000"/>
                    </a:schemeClr>
                  </a:solidFill>
                </a:rPr>
                <a:t>PoE</a:t>
              </a:r>
              <a:r>
                <a:rPr lang="en-US" sz="1400" dirty="0">
                  <a:solidFill>
                    <a:schemeClr val="tx1">
                      <a:lumMod val="75000"/>
                      <a:lumOff val="25000"/>
                    </a:schemeClr>
                  </a:solidFill>
                </a:rPr>
                <a:t>+ and fiber optic versions</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Optional backup power</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Advanced L3 routing</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Remote stacking up to 10km</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Access Guardian</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Metro Ethernet features in all models</a:t>
              </a:r>
            </a:p>
          </p:txBody>
        </p:sp>
      </p:grpSp>
      <p:grpSp>
        <p:nvGrpSpPr>
          <p:cNvPr id="51204" name="Group 15"/>
          <p:cNvGrpSpPr>
            <a:grpSpLocks/>
          </p:cNvGrpSpPr>
          <p:nvPr/>
        </p:nvGrpSpPr>
        <p:grpSpPr bwMode="auto">
          <a:xfrm>
            <a:off x="298450" y="3452813"/>
            <a:ext cx="5226050" cy="1493837"/>
            <a:chOff x="6118243" y="311150"/>
            <a:chExt cx="2720956" cy="1495138"/>
          </a:xfrm>
        </p:grpSpPr>
        <p:sp>
          <p:nvSpPr>
            <p:cNvPr id="51213" name="Round Same Side Corner Rectangle 16"/>
            <p:cNvSpPr>
              <a:spLocks noChangeArrowheads="1"/>
            </p:cNvSpPr>
            <p:nvPr/>
          </p:nvSpPr>
          <p:spPr bwMode="auto">
            <a:xfrm>
              <a:off x="6118243" y="311150"/>
              <a:ext cx="2720956" cy="362072"/>
            </a:xfrm>
            <a:prstGeom prst="rect">
              <a:avLst/>
            </a:prstGeom>
            <a:solidFill>
              <a:schemeClr val="tx2"/>
            </a:solidFill>
            <a:ln w="25400" algn="ctr">
              <a:noFill/>
              <a:miter lim="800000"/>
              <a:headEnd/>
              <a:tailEnd/>
            </a:ln>
          </p:spPr>
          <p:txBody>
            <a:bodyPr lIns="182880" rIns="228600" anchor="ctr"/>
            <a:lstStyle/>
            <a:p>
              <a:r>
                <a:rPr lang="en-US" sz="1400" b="1">
                  <a:solidFill>
                    <a:schemeClr val="bg1"/>
                  </a:solidFill>
                  <a:latin typeface="Tahoma" pitchFamily="34" charset="0"/>
                  <a:cs typeface="Tahoma" pitchFamily="34" charset="0"/>
                </a:rPr>
                <a:t>TYPICAL DEPLOYMENT</a:t>
              </a:r>
              <a:endParaRPr lang="en-US" sz="1400">
                <a:solidFill>
                  <a:schemeClr val="bg1"/>
                </a:solidFill>
                <a:latin typeface="Tahoma" pitchFamily="34" charset="0"/>
                <a:cs typeface="Tahoma" pitchFamily="34" charset="0"/>
              </a:endParaRPr>
            </a:p>
          </p:txBody>
        </p:sp>
        <p:sp>
          <p:nvSpPr>
            <p:cNvPr id="32" name="Rectangle 31"/>
            <p:cNvSpPr/>
            <p:nvPr/>
          </p:nvSpPr>
          <p:spPr>
            <a:xfrm>
              <a:off x="6119896" y="713137"/>
              <a:ext cx="2719303" cy="109315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1168"/>
            <a:lstStyle/>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Access switch in converged network</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Distribution switch in converged network</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CPE for managed Ethernet services</a:t>
              </a:r>
            </a:p>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Top of Rack switch in data centers</a:t>
              </a:r>
            </a:p>
          </p:txBody>
        </p:sp>
      </p:grpSp>
      <p:pic>
        <p:nvPicPr>
          <p:cNvPr id="51205" name="Picture 18" descr="OS6850E-U24X-rt.png"/>
          <p:cNvPicPr>
            <a:picLocks noChangeAspect="1"/>
          </p:cNvPicPr>
          <p:nvPr/>
        </p:nvPicPr>
        <p:blipFill>
          <a:blip r:embed="rId2"/>
          <a:srcRect/>
          <a:stretch>
            <a:fillRect/>
          </a:stretch>
        </p:blipFill>
        <p:spPr bwMode="auto">
          <a:xfrm>
            <a:off x="5699125" y="3397250"/>
            <a:ext cx="2998788" cy="1082675"/>
          </a:xfrm>
          <a:prstGeom prst="rect">
            <a:avLst/>
          </a:prstGeom>
          <a:noFill/>
          <a:ln w="9525">
            <a:noFill/>
            <a:miter lim="800000"/>
            <a:headEnd/>
            <a:tailEnd/>
          </a:ln>
        </p:spPr>
      </p:pic>
      <p:pic>
        <p:nvPicPr>
          <p:cNvPr id="51206"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770563" y="2544763"/>
            <a:ext cx="3067050" cy="1144587"/>
          </a:xfrm>
          <a:prstGeom prst="rect">
            <a:avLst/>
          </a:prstGeom>
          <a:noFill/>
          <a:ln w="9525">
            <a:noFill/>
            <a:miter lim="800000"/>
            <a:headEnd/>
            <a:tailEnd/>
          </a:ln>
        </p:spPr>
      </p:pic>
      <p:pic>
        <p:nvPicPr>
          <p:cNvPr id="51207" name="Picture 4"/>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5770563" y="1747838"/>
            <a:ext cx="2901950" cy="1184275"/>
          </a:xfrm>
          <a:prstGeom prst="rect">
            <a:avLst/>
          </a:prstGeom>
          <a:noFill/>
          <a:ln w="9525">
            <a:noFill/>
            <a:miter lim="800000"/>
            <a:headEnd/>
            <a:tailEnd/>
          </a:ln>
        </p:spPr>
      </p:pic>
      <p:pic>
        <p:nvPicPr>
          <p:cNvPr id="51208" name="Picture 25" descr="OS6-XNI-U2-rt_01.jpg"/>
          <p:cNvPicPr>
            <a:picLocks noChangeAspect="1"/>
          </p:cNvPicPr>
          <p:nvPr/>
        </p:nvPicPr>
        <p:blipFill>
          <a:blip r:embed="rId5">
            <a:clrChange>
              <a:clrFrom>
                <a:srgbClr val="FFFFFF"/>
              </a:clrFrom>
              <a:clrTo>
                <a:srgbClr val="FFFFFF">
                  <a:alpha val="0"/>
                </a:srgbClr>
              </a:clrTo>
            </a:clrChange>
          </a:blip>
          <a:srcRect/>
          <a:stretch>
            <a:fillRect/>
          </a:stretch>
        </p:blipFill>
        <p:spPr bwMode="auto">
          <a:xfrm>
            <a:off x="6502400" y="4868863"/>
            <a:ext cx="1554163" cy="903287"/>
          </a:xfrm>
          <a:prstGeom prst="rect">
            <a:avLst/>
          </a:prstGeom>
          <a:noFill/>
          <a:ln w="9525">
            <a:noFill/>
            <a:miter lim="800000"/>
            <a:headEnd/>
            <a:tailEnd/>
          </a:ln>
        </p:spPr>
      </p:pic>
      <p:pic>
        <p:nvPicPr>
          <p:cNvPr id="51209" name="Picture 6" descr="OS6850E-U24X-back_02.png"/>
          <p:cNvPicPr>
            <a:picLocks noChangeAspect="1"/>
          </p:cNvPicPr>
          <p:nvPr/>
        </p:nvPicPr>
        <p:blipFill>
          <a:blip r:embed="rId6"/>
          <a:srcRect/>
          <a:stretch>
            <a:fillRect/>
          </a:stretch>
        </p:blipFill>
        <p:spPr bwMode="auto">
          <a:xfrm>
            <a:off x="5862638" y="4475163"/>
            <a:ext cx="2809875" cy="401637"/>
          </a:xfrm>
          <a:prstGeom prst="rect">
            <a:avLst/>
          </a:prstGeom>
          <a:noFill/>
          <a:ln w="9525">
            <a:noFill/>
            <a:miter lim="800000"/>
            <a:headEnd/>
            <a:tailEnd/>
          </a:ln>
        </p:spPr>
      </p:pic>
      <p:grpSp>
        <p:nvGrpSpPr>
          <p:cNvPr id="51210" name="Group 15"/>
          <p:cNvGrpSpPr>
            <a:grpSpLocks/>
          </p:cNvGrpSpPr>
          <p:nvPr/>
        </p:nvGrpSpPr>
        <p:grpSpPr bwMode="auto">
          <a:xfrm>
            <a:off x="295275" y="4997450"/>
            <a:ext cx="5226050" cy="996950"/>
            <a:chOff x="6118243" y="311150"/>
            <a:chExt cx="2720956" cy="997287"/>
          </a:xfrm>
        </p:grpSpPr>
        <p:sp>
          <p:nvSpPr>
            <p:cNvPr id="51211" name="Round Same Side Corner Rectangle 16"/>
            <p:cNvSpPr>
              <a:spLocks noChangeArrowheads="1"/>
            </p:cNvSpPr>
            <p:nvPr/>
          </p:nvSpPr>
          <p:spPr bwMode="auto">
            <a:xfrm>
              <a:off x="6118243" y="311150"/>
              <a:ext cx="2720956" cy="362072"/>
            </a:xfrm>
            <a:prstGeom prst="rect">
              <a:avLst/>
            </a:prstGeom>
            <a:solidFill>
              <a:schemeClr val="tx2"/>
            </a:solidFill>
            <a:ln w="25400" algn="ctr">
              <a:noFill/>
              <a:miter lim="800000"/>
              <a:headEnd/>
              <a:tailEnd/>
            </a:ln>
          </p:spPr>
          <p:txBody>
            <a:bodyPr lIns="182880" rIns="228600" anchor="ctr"/>
            <a:lstStyle/>
            <a:p>
              <a:r>
                <a:rPr lang="en-US" sz="1400" b="1">
                  <a:solidFill>
                    <a:schemeClr val="bg1"/>
                  </a:solidFill>
                  <a:latin typeface="Tahoma" pitchFamily="34" charset="0"/>
                  <a:cs typeface="Tahoma" pitchFamily="34" charset="0"/>
                </a:rPr>
                <a:t>HIGHLIGHTS</a:t>
              </a:r>
            </a:p>
          </p:txBody>
        </p:sp>
        <p:sp>
          <p:nvSpPr>
            <p:cNvPr id="30" name="Rectangle 29"/>
            <p:cNvSpPr/>
            <p:nvPr/>
          </p:nvSpPr>
          <p:spPr>
            <a:xfrm>
              <a:off x="6119896" y="712924"/>
              <a:ext cx="2719303" cy="595513"/>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1168"/>
            <a:lstStyle/>
            <a:p>
              <a:pPr indent="112713" fontAlgn="auto">
                <a:spcBef>
                  <a:spcPts val="0"/>
                </a:spcBef>
                <a:spcAft>
                  <a:spcPts val="0"/>
                </a:spcAft>
                <a:buClr>
                  <a:schemeClr val="tx1">
                    <a:lumMod val="75000"/>
                    <a:lumOff val="25000"/>
                  </a:schemeClr>
                </a:buClr>
                <a:buFont typeface="Arial" pitchFamily="34" charset="0"/>
                <a:buChar char="•"/>
                <a:defRPr/>
              </a:pPr>
              <a:r>
                <a:rPr lang="en-US" sz="1400" dirty="0">
                  <a:solidFill>
                    <a:schemeClr val="tx1">
                      <a:lumMod val="75000"/>
                      <a:lumOff val="25000"/>
                    </a:schemeClr>
                  </a:solidFill>
                </a:rPr>
                <a:t>Will support SIP multimedia fluency, unique in the industry</a:t>
              </a:r>
            </a:p>
          </p:txBody>
        </p:sp>
      </p:gr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p:cNvSpPr>
          <p:nvPr>
            <p:ph type="title" idx="4294967295"/>
          </p:nvPr>
        </p:nvSpPr>
        <p:spPr>
          <a:xfrm>
            <a:off x="55563" y="11113"/>
            <a:ext cx="9144000" cy="1143000"/>
          </a:xfrm>
        </p:spPr>
        <p:txBody>
          <a:bodyPr/>
          <a:lstStyle/>
          <a:p>
            <a:r>
              <a:rPr lang="de-AT" smtClean="0"/>
              <a:t>Was geschieht alle 60 Sekunden im Internet ?</a:t>
            </a:r>
          </a:p>
        </p:txBody>
      </p:sp>
      <p:pic>
        <p:nvPicPr>
          <p:cNvPr id="14338" name="Picture 5" descr="60-seconds-20110620-163911"/>
          <p:cNvPicPr>
            <a:picLocks noChangeAspect="1" noChangeArrowheads="1"/>
          </p:cNvPicPr>
          <p:nvPr/>
        </p:nvPicPr>
        <p:blipFill>
          <a:blip r:embed="rId2"/>
          <a:srcRect/>
          <a:stretch>
            <a:fillRect/>
          </a:stretch>
        </p:blipFill>
        <p:spPr bwMode="auto">
          <a:xfrm>
            <a:off x="1036638" y="1033463"/>
            <a:ext cx="7083425" cy="5002212"/>
          </a:xfrm>
          <a:prstGeom prst="rect">
            <a:avLst/>
          </a:prstGeom>
          <a:noFill/>
          <a:ln w="9525">
            <a:noFill/>
            <a:miter lim="800000"/>
            <a:headEnd/>
            <a:tailEnd/>
          </a:ln>
        </p:spPr>
      </p:pic>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p:cNvSpPr>
          <p:nvPr>
            <p:ph type="title" idx="4294967295"/>
          </p:nvPr>
        </p:nvSpPr>
        <p:spPr/>
        <p:txBody>
          <a:bodyPr/>
          <a:lstStyle/>
          <a:p>
            <a:r>
              <a:rPr lang="de-AT" smtClean="0"/>
              <a:t>Kundenprojekt „California State University“</a:t>
            </a:r>
          </a:p>
        </p:txBody>
      </p:sp>
      <p:pic>
        <p:nvPicPr>
          <p:cNvPr id="52226" name="Rectangle 3"/>
          <p:cNvPicPr>
            <a:picLocks noGrp="1"/>
          </p:cNvPicPr>
          <p:nvPr>
            <p:ph type="body" idx="4294967295"/>
          </p:nvPr>
        </p:nvPicPr>
        <p:blipFill>
          <a:blip r:embed="rId2"/>
          <a:srcRect/>
          <a:stretch>
            <a:fillRect/>
          </a:stretch>
        </p:blipFill>
        <p:spPr/>
      </p:pic>
      <p:sp>
        <p:nvSpPr>
          <p:cNvPr id="52228" name="Text Box 4"/>
          <p:cNvSpPr txBox="1">
            <a:spLocks noChangeArrowheads="1"/>
          </p:cNvSpPr>
          <p:nvPr/>
        </p:nvSpPr>
        <p:spPr bwMode="auto">
          <a:xfrm>
            <a:off x="292100" y="5970588"/>
            <a:ext cx="5988050" cy="274637"/>
          </a:xfrm>
          <a:prstGeom prst="rect">
            <a:avLst/>
          </a:prstGeom>
          <a:noFill/>
          <a:ln w="9525">
            <a:noFill/>
            <a:miter lim="800000"/>
            <a:headEnd/>
            <a:tailEnd/>
          </a:ln>
          <a:effectLst/>
        </p:spPr>
        <p:txBody>
          <a:bodyPr>
            <a:spAutoFit/>
          </a:bodyPr>
          <a:lstStyle/>
          <a:p>
            <a:r>
              <a:rPr lang="de-AT" sz="1200">
                <a:solidFill>
                  <a:schemeClr val="tx2"/>
                </a:solidFill>
                <a:hlinkClick r:id="rId3"/>
              </a:rPr>
              <a:t>http://www.networkworld.com/news/2012/102512-cisco-csu-263711.html</a:t>
            </a:r>
            <a:r>
              <a:rPr lang="de-AT" sz="1200">
                <a:solidFill>
                  <a:schemeClr val="tx2"/>
                </a:solidFill>
              </a:rPr>
              <a:t> </a:t>
            </a: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25" descr="ALUE_URL_4PPT.ai"/>
          <p:cNvPicPr>
            <a:picLocks noChangeAspect="1"/>
          </p:cNvPicPr>
          <p:nvPr/>
        </p:nvPicPr>
        <p:blipFill>
          <a:blip r:embed="rId2"/>
          <a:srcRect/>
          <a:stretch>
            <a:fillRect/>
          </a:stretch>
        </p:blipFill>
        <p:spPr bwMode="auto">
          <a:xfrm>
            <a:off x="1947863" y="2595563"/>
            <a:ext cx="5219700" cy="762000"/>
          </a:xfrm>
          <a:prstGeom prst="rect">
            <a:avLst/>
          </a:prstGeom>
          <a:noFill/>
          <a:ln w="9525">
            <a:noFill/>
            <a:miter lim="800000"/>
            <a:headEnd/>
            <a:tailEnd/>
          </a:ln>
        </p:spPr>
      </p:pic>
      <p:pic>
        <p:nvPicPr>
          <p:cNvPr id="53250" name="Picture 3" descr="TwtIcn.png">
            <a:hlinkClick r:id="rId3"/>
          </p:cNvPr>
          <p:cNvPicPr>
            <a:picLocks noChangeAspect="1"/>
          </p:cNvPicPr>
          <p:nvPr/>
        </p:nvPicPr>
        <p:blipFill>
          <a:blip r:embed="rId4"/>
          <a:srcRect/>
          <a:stretch>
            <a:fillRect/>
          </a:stretch>
        </p:blipFill>
        <p:spPr bwMode="auto">
          <a:xfrm>
            <a:off x="2092325" y="3516313"/>
            <a:ext cx="266700" cy="265112"/>
          </a:xfrm>
          <a:prstGeom prst="rect">
            <a:avLst/>
          </a:prstGeom>
          <a:noFill/>
          <a:ln w="9525">
            <a:noFill/>
            <a:miter lim="800000"/>
            <a:headEnd/>
            <a:tailEnd/>
          </a:ln>
        </p:spPr>
      </p:pic>
      <p:sp>
        <p:nvSpPr>
          <p:cNvPr id="53251" name="TextBox 5"/>
          <p:cNvSpPr txBox="1">
            <a:spLocks noChangeArrowheads="1"/>
          </p:cNvSpPr>
          <p:nvPr/>
        </p:nvSpPr>
        <p:spPr bwMode="auto">
          <a:xfrm>
            <a:off x="2363788" y="3848100"/>
            <a:ext cx="2193925" cy="276225"/>
          </a:xfrm>
          <a:prstGeom prst="rect">
            <a:avLst/>
          </a:prstGeom>
          <a:noFill/>
          <a:ln w="9525">
            <a:noFill/>
            <a:miter lim="800000"/>
            <a:headEnd/>
            <a:tailEnd/>
          </a:ln>
        </p:spPr>
        <p:txBody>
          <a:bodyPr>
            <a:spAutoFit/>
          </a:bodyPr>
          <a:lstStyle/>
          <a:p>
            <a:r>
              <a:rPr lang="en-US" sz="1200">
                <a:solidFill>
                  <a:srgbClr val="7F7F7F"/>
                </a:solidFill>
                <a:latin typeface="Tahoma" pitchFamily="34" charset="0"/>
                <a:hlinkClick r:id="rId5"/>
              </a:rPr>
              <a:t>facebook.com/ALUEnterprise</a:t>
            </a:r>
            <a:endParaRPr lang="en-US" sz="1200">
              <a:solidFill>
                <a:srgbClr val="7F7F7F"/>
              </a:solidFill>
              <a:latin typeface="Tahoma" pitchFamily="34" charset="0"/>
            </a:endParaRPr>
          </a:p>
        </p:txBody>
      </p:sp>
      <p:sp>
        <p:nvSpPr>
          <p:cNvPr id="53252" name="TextBox 6"/>
          <p:cNvSpPr txBox="1">
            <a:spLocks noChangeArrowheads="1"/>
          </p:cNvSpPr>
          <p:nvPr/>
        </p:nvSpPr>
        <p:spPr bwMode="auto">
          <a:xfrm>
            <a:off x="2363788" y="3509963"/>
            <a:ext cx="1989137" cy="276225"/>
          </a:xfrm>
          <a:prstGeom prst="rect">
            <a:avLst/>
          </a:prstGeom>
          <a:noFill/>
          <a:ln w="9525">
            <a:noFill/>
            <a:miter lim="800000"/>
            <a:headEnd/>
            <a:tailEnd/>
          </a:ln>
        </p:spPr>
        <p:txBody>
          <a:bodyPr>
            <a:spAutoFit/>
          </a:bodyPr>
          <a:lstStyle/>
          <a:p>
            <a:r>
              <a:rPr lang="en-US" sz="1200">
                <a:solidFill>
                  <a:srgbClr val="7F7F7F"/>
                </a:solidFill>
                <a:latin typeface="Tahoma" pitchFamily="34" charset="0"/>
                <a:hlinkClick r:id="rId3"/>
              </a:rPr>
              <a:t>twitter.com/ALUEnterprise</a:t>
            </a:r>
            <a:endParaRPr lang="en-US" sz="1200">
              <a:solidFill>
                <a:srgbClr val="7F7F7F"/>
              </a:solidFill>
              <a:latin typeface="Tahoma" pitchFamily="34" charset="0"/>
            </a:endParaRPr>
          </a:p>
        </p:txBody>
      </p:sp>
      <p:sp>
        <p:nvSpPr>
          <p:cNvPr id="53253" name="TextBox 10"/>
          <p:cNvSpPr txBox="1">
            <a:spLocks noChangeArrowheads="1"/>
          </p:cNvSpPr>
          <p:nvPr/>
        </p:nvSpPr>
        <p:spPr bwMode="auto">
          <a:xfrm>
            <a:off x="2363788" y="4194175"/>
            <a:ext cx="2727325" cy="276225"/>
          </a:xfrm>
          <a:prstGeom prst="rect">
            <a:avLst/>
          </a:prstGeom>
          <a:noFill/>
          <a:ln w="9525">
            <a:noFill/>
            <a:miter lim="800000"/>
            <a:headEnd/>
            <a:tailEnd/>
          </a:ln>
        </p:spPr>
        <p:txBody>
          <a:bodyPr>
            <a:spAutoFit/>
          </a:bodyPr>
          <a:lstStyle/>
          <a:p>
            <a:r>
              <a:rPr lang="en-US" sz="1200">
                <a:solidFill>
                  <a:srgbClr val="7F7F7F"/>
                </a:solidFill>
                <a:latin typeface="Tahoma" pitchFamily="34" charset="0"/>
                <a:hlinkClick r:id="rId6"/>
              </a:rPr>
              <a:t>youtube.com/user/AlcatelLucentCorp</a:t>
            </a:r>
            <a:endParaRPr lang="en-US" sz="1200">
              <a:solidFill>
                <a:srgbClr val="7F7F7F"/>
              </a:solidFill>
              <a:latin typeface="Tahoma" pitchFamily="34" charset="0"/>
            </a:endParaRPr>
          </a:p>
        </p:txBody>
      </p:sp>
      <p:pic>
        <p:nvPicPr>
          <p:cNvPr id="53254" name="Picture 8" descr="FACEBOOKICON.png"/>
          <p:cNvPicPr>
            <a:picLocks noChangeAspect="1"/>
          </p:cNvPicPr>
          <p:nvPr/>
        </p:nvPicPr>
        <p:blipFill>
          <a:blip r:embed="rId7"/>
          <a:srcRect/>
          <a:stretch>
            <a:fillRect/>
          </a:stretch>
        </p:blipFill>
        <p:spPr bwMode="auto">
          <a:xfrm>
            <a:off x="2085975" y="3848100"/>
            <a:ext cx="273050" cy="274638"/>
          </a:xfrm>
          <a:prstGeom prst="rect">
            <a:avLst/>
          </a:prstGeom>
          <a:noFill/>
          <a:ln w="9525">
            <a:noFill/>
            <a:miter lim="800000"/>
            <a:headEnd/>
            <a:tailEnd/>
          </a:ln>
        </p:spPr>
      </p:pic>
      <p:pic>
        <p:nvPicPr>
          <p:cNvPr id="53255" name="Picture 11" descr="youtube_icon.png"/>
          <p:cNvPicPr>
            <a:picLocks noChangeAspect="1"/>
          </p:cNvPicPr>
          <p:nvPr/>
        </p:nvPicPr>
        <p:blipFill>
          <a:blip r:embed="rId8"/>
          <a:srcRect/>
          <a:stretch>
            <a:fillRect/>
          </a:stretch>
        </p:blipFill>
        <p:spPr bwMode="auto">
          <a:xfrm>
            <a:off x="2060575" y="4160838"/>
            <a:ext cx="319088" cy="3206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4" descr="DatainOneMinute"/>
          <p:cNvPicPr>
            <a:picLocks noChangeAspect="1" noChangeArrowheads="1"/>
          </p:cNvPicPr>
          <p:nvPr/>
        </p:nvPicPr>
        <p:blipFill>
          <a:blip r:embed="rId2"/>
          <a:srcRect/>
          <a:stretch>
            <a:fillRect/>
          </a:stretch>
        </p:blipFill>
        <p:spPr bwMode="auto">
          <a:xfrm>
            <a:off x="1676400" y="0"/>
            <a:ext cx="5313363" cy="8443913"/>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Oval 34"/>
          <p:cNvSpPr/>
          <p:nvPr/>
        </p:nvSpPr>
        <p:spPr>
          <a:xfrm>
            <a:off x="889000" y="1000125"/>
            <a:ext cx="7361238" cy="4699000"/>
          </a:xfrm>
          <a:prstGeom prst="ellipse">
            <a:avLst/>
          </a:prstGeom>
          <a:noFill/>
          <a:ln w="25400">
            <a:solidFill>
              <a:schemeClr val="bg1">
                <a:lumMod val="50000"/>
                <a:alpha val="67000"/>
              </a:schemeClr>
            </a:solidFill>
            <a:prstDash val="sysDot"/>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pic>
        <p:nvPicPr>
          <p:cNvPr id="11" name="Picture 10" descr="budda2.eps"/>
          <p:cNvPicPr>
            <a:picLocks noChangeAspect="1"/>
          </p:cNvPicPr>
          <p:nvPr/>
        </p:nvPicPr>
        <p:blipFill>
          <a:blip r:embed="rId3" cstate="print"/>
          <a:stretch>
            <a:fillRect/>
          </a:stretch>
        </p:blipFill>
        <p:spPr>
          <a:xfrm>
            <a:off x="3672697" y="3136150"/>
            <a:ext cx="1798606" cy="1893826"/>
          </a:xfrm>
          <a:prstGeom prst="rect">
            <a:avLst/>
          </a:prstGeom>
          <a:effectLst>
            <a:reflection stA="21000" endPos="75000" dir="5400000" sy="-100000" algn="bl" rotWithShape="0"/>
          </a:effectLst>
        </p:spPr>
      </p:pic>
      <p:pic>
        <p:nvPicPr>
          <p:cNvPr id="16387" name="Picture 18" descr="videophone_icons_only.eps"/>
          <p:cNvPicPr>
            <a:picLocks noChangeAspect="1"/>
          </p:cNvPicPr>
          <p:nvPr/>
        </p:nvPicPr>
        <p:blipFill>
          <a:blip r:embed="rId4"/>
          <a:srcRect/>
          <a:stretch>
            <a:fillRect/>
          </a:stretch>
        </p:blipFill>
        <p:spPr bwMode="auto">
          <a:xfrm>
            <a:off x="793750" y="3662363"/>
            <a:ext cx="2019300" cy="1587500"/>
          </a:xfrm>
          <a:prstGeom prst="rect">
            <a:avLst/>
          </a:prstGeom>
          <a:noFill/>
          <a:ln w="9525">
            <a:noFill/>
            <a:miter lim="800000"/>
            <a:headEnd/>
            <a:tailEnd/>
          </a:ln>
        </p:spPr>
      </p:pic>
      <p:pic>
        <p:nvPicPr>
          <p:cNvPr id="16388" name="Picture 20" descr="alcatel_phone.png"/>
          <p:cNvPicPr>
            <a:picLocks noChangeAspect="1"/>
          </p:cNvPicPr>
          <p:nvPr/>
        </p:nvPicPr>
        <p:blipFill>
          <a:blip r:embed="rId5"/>
          <a:srcRect/>
          <a:stretch>
            <a:fillRect/>
          </a:stretch>
        </p:blipFill>
        <p:spPr bwMode="auto">
          <a:xfrm>
            <a:off x="1263650" y="4011613"/>
            <a:ext cx="1169988" cy="955675"/>
          </a:xfrm>
          <a:prstGeom prst="rect">
            <a:avLst/>
          </a:prstGeom>
          <a:noFill/>
          <a:ln w="9525">
            <a:noFill/>
            <a:miter lim="800000"/>
            <a:headEnd/>
            <a:tailEnd/>
          </a:ln>
        </p:spPr>
      </p:pic>
      <p:pic>
        <p:nvPicPr>
          <p:cNvPr id="16389" name="Picture 21" descr="iphone_w_icons_only.eps"/>
          <p:cNvPicPr>
            <a:picLocks noChangeAspect="1"/>
          </p:cNvPicPr>
          <p:nvPr/>
        </p:nvPicPr>
        <p:blipFill>
          <a:blip r:embed="rId6"/>
          <a:srcRect/>
          <a:stretch>
            <a:fillRect/>
          </a:stretch>
        </p:blipFill>
        <p:spPr bwMode="auto">
          <a:xfrm>
            <a:off x="6707188" y="3563938"/>
            <a:ext cx="1892300" cy="1612900"/>
          </a:xfrm>
          <a:prstGeom prst="rect">
            <a:avLst/>
          </a:prstGeom>
          <a:noFill/>
          <a:ln w="9525">
            <a:noFill/>
            <a:miter lim="800000"/>
            <a:headEnd/>
            <a:tailEnd/>
          </a:ln>
        </p:spPr>
      </p:pic>
      <p:pic>
        <p:nvPicPr>
          <p:cNvPr id="16390" name="Picture 22" descr="BB_phone.png"/>
          <p:cNvPicPr>
            <a:picLocks noChangeAspect="1"/>
          </p:cNvPicPr>
          <p:nvPr/>
        </p:nvPicPr>
        <p:blipFill>
          <a:blip r:embed="rId7"/>
          <a:srcRect/>
          <a:stretch>
            <a:fillRect/>
          </a:stretch>
        </p:blipFill>
        <p:spPr bwMode="auto">
          <a:xfrm>
            <a:off x="6989763" y="4033838"/>
            <a:ext cx="493712" cy="703262"/>
          </a:xfrm>
          <a:prstGeom prst="rect">
            <a:avLst/>
          </a:prstGeom>
          <a:noFill/>
          <a:ln w="9525">
            <a:noFill/>
            <a:miter lim="800000"/>
            <a:headEnd/>
            <a:tailEnd/>
          </a:ln>
        </p:spPr>
      </p:pic>
      <p:pic>
        <p:nvPicPr>
          <p:cNvPr id="16391" name="Picture 23" descr="iphone.png"/>
          <p:cNvPicPr>
            <a:picLocks noChangeAspect="1"/>
          </p:cNvPicPr>
          <p:nvPr/>
        </p:nvPicPr>
        <p:blipFill>
          <a:blip r:embed="rId8"/>
          <a:srcRect/>
          <a:stretch>
            <a:fillRect/>
          </a:stretch>
        </p:blipFill>
        <p:spPr bwMode="auto">
          <a:xfrm>
            <a:off x="7405688" y="3954463"/>
            <a:ext cx="482600" cy="825500"/>
          </a:xfrm>
          <a:prstGeom prst="rect">
            <a:avLst/>
          </a:prstGeom>
          <a:noFill/>
          <a:ln w="9525">
            <a:noFill/>
            <a:miter lim="800000"/>
            <a:headEnd/>
            <a:tailEnd/>
          </a:ln>
        </p:spPr>
      </p:pic>
      <p:pic>
        <p:nvPicPr>
          <p:cNvPr id="16392" name="Picture 26" descr="ipad_w_icons_only.eps"/>
          <p:cNvPicPr>
            <a:picLocks noChangeAspect="1"/>
          </p:cNvPicPr>
          <p:nvPr/>
        </p:nvPicPr>
        <p:blipFill>
          <a:blip r:embed="rId9"/>
          <a:srcRect/>
          <a:stretch>
            <a:fillRect/>
          </a:stretch>
        </p:blipFill>
        <p:spPr bwMode="auto">
          <a:xfrm>
            <a:off x="6470650" y="1154113"/>
            <a:ext cx="1930400" cy="1447800"/>
          </a:xfrm>
          <a:prstGeom prst="rect">
            <a:avLst/>
          </a:prstGeom>
          <a:noFill/>
          <a:ln w="9525">
            <a:noFill/>
            <a:miter lim="800000"/>
            <a:headEnd/>
            <a:tailEnd/>
          </a:ln>
        </p:spPr>
      </p:pic>
      <p:pic>
        <p:nvPicPr>
          <p:cNvPr id="16393" name="Picture 27" descr="ipad.png"/>
          <p:cNvPicPr>
            <a:picLocks noChangeAspect="1"/>
          </p:cNvPicPr>
          <p:nvPr/>
        </p:nvPicPr>
        <p:blipFill>
          <a:blip r:embed="rId10"/>
          <a:srcRect/>
          <a:stretch>
            <a:fillRect/>
          </a:stretch>
        </p:blipFill>
        <p:spPr bwMode="auto">
          <a:xfrm>
            <a:off x="6594475" y="1443038"/>
            <a:ext cx="1449388" cy="1450975"/>
          </a:xfrm>
          <a:prstGeom prst="rect">
            <a:avLst/>
          </a:prstGeom>
          <a:noFill/>
          <a:ln w="9525">
            <a:noFill/>
            <a:miter lim="800000"/>
            <a:headEnd/>
            <a:tailEnd/>
          </a:ln>
        </p:spPr>
      </p:pic>
      <p:pic>
        <p:nvPicPr>
          <p:cNvPr id="16394" name="Picture 30" descr="laptop__w_icons_only.eps"/>
          <p:cNvPicPr>
            <a:picLocks noChangeAspect="1"/>
          </p:cNvPicPr>
          <p:nvPr/>
        </p:nvPicPr>
        <p:blipFill>
          <a:blip r:embed="rId11"/>
          <a:srcRect/>
          <a:stretch>
            <a:fillRect/>
          </a:stretch>
        </p:blipFill>
        <p:spPr bwMode="auto">
          <a:xfrm>
            <a:off x="3440113" y="303213"/>
            <a:ext cx="2540000" cy="1308100"/>
          </a:xfrm>
          <a:prstGeom prst="rect">
            <a:avLst/>
          </a:prstGeom>
          <a:noFill/>
          <a:ln w="9525">
            <a:noFill/>
            <a:miter lim="800000"/>
            <a:headEnd/>
            <a:tailEnd/>
          </a:ln>
        </p:spPr>
      </p:pic>
      <p:pic>
        <p:nvPicPr>
          <p:cNvPr id="16395" name="Picture 35" descr="video_w_icons_only.eps"/>
          <p:cNvPicPr>
            <a:picLocks noChangeAspect="1"/>
          </p:cNvPicPr>
          <p:nvPr/>
        </p:nvPicPr>
        <p:blipFill>
          <a:blip r:embed="rId12"/>
          <a:srcRect/>
          <a:stretch>
            <a:fillRect/>
          </a:stretch>
        </p:blipFill>
        <p:spPr bwMode="auto">
          <a:xfrm>
            <a:off x="552450" y="931863"/>
            <a:ext cx="2451100" cy="1485900"/>
          </a:xfrm>
          <a:prstGeom prst="rect">
            <a:avLst/>
          </a:prstGeom>
          <a:noFill/>
          <a:ln w="9525">
            <a:noFill/>
            <a:miter lim="800000"/>
            <a:headEnd/>
            <a:tailEnd/>
          </a:ln>
        </p:spPr>
      </p:pic>
      <p:pic>
        <p:nvPicPr>
          <p:cNvPr id="16396" name="Picture 36" descr="vid_confrence.png"/>
          <p:cNvPicPr>
            <a:picLocks noChangeAspect="1"/>
          </p:cNvPicPr>
          <p:nvPr/>
        </p:nvPicPr>
        <p:blipFill>
          <a:blip r:embed="rId13"/>
          <a:srcRect/>
          <a:stretch>
            <a:fillRect/>
          </a:stretch>
        </p:blipFill>
        <p:spPr bwMode="auto">
          <a:xfrm>
            <a:off x="1025525" y="1374775"/>
            <a:ext cx="1714500" cy="1373188"/>
          </a:xfrm>
          <a:prstGeom prst="rect">
            <a:avLst/>
          </a:prstGeom>
          <a:noFill/>
          <a:ln w="9525">
            <a:noFill/>
            <a:miter lim="800000"/>
            <a:headEnd/>
            <a:tailEnd/>
          </a:ln>
        </p:spPr>
      </p:pic>
      <p:sp>
        <p:nvSpPr>
          <p:cNvPr id="33" name="Title 2"/>
          <p:cNvSpPr txBox="1">
            <a:spLocks/>
          </p:cNvSpPr>
          <p:nvPr/>
        </p:nvSpPr>
        <p:spPr bwMode="auto">
          <a:xfrm>
            <a:off x="2411413" y="2116138"/>
            <a:ext cx="4321175" cy="1057275"/>
          </a:xfrm>
          <a:prstGeom prst="rect">
            <a:avLst/>
          </a:prstGeom>
          <a:noFill/>
          <a:ln w="9525">
            <a:noFill/>
            <a:miter lim="800000"/>
            <a:headEnd/>
            <a:tailEnd/>
          </a:ln>
        </p:spPr>
        <p:txBody>
          <a:bodyPr anchor="b"/>
          <a:lstStyle/>
          <a:p>
            <a:pPr algn="ctr">
              <a:lnSpc>
                <a:spcPts val="3000"/>
              </a:lnSpc>
            </a:pPr>
            <a:r>
              <a:rPr lang="en-US" sz="3200" b="1">
                <a:solidFill>
                  <a:srgbClr val="7030A0"/>
                </a:solidFill>
                <a:latin typeface="Tahoma" pitchFamily="34" charset="0"/>
              </a:rPr>
              <a:t>Change the CONVERSATION</a:t>
            </a:r>
          </a:p>
        </p:txBody>
      </p:sp>
      <p:sp>
        <p:nvSpPr>
          <p:cNvPr id="34" name="Title 2"/>
          <p:cNvSpPr txBox="1">
            <a:spLocks/>
          </p:cNvSpPr>
          <p:nvPr/>
        </p:nvSpPr>
        <p:spPr bwMode="auto">
          <a:xfrm>
            <a:off x="2771775" y="5551488"/>
            <a:ext cx="3819525" cy="657225"/>
          </a:xfrm>
          <a:prstGeom prst="rect">
            <a:avLst/>
          </a:prstGeom>
          <a:solidFill>
            <a:schemeClr val="bg1"/>
          </a:solidFill>
          <a:ln w="9525">
            <a:noFill/>
            <a:miter lim="800000"/>
            <a:headEnd/>
            <a:tailEnd/>
          </a:ln>
        </p:spPr>
        <p:txBody>
          <a:bodyPr anchor="b"/>
          <a:lstStyle/>
          <a:p>
            <a:pPr algn="ctr">
              <a:lnSpc>
                <a:spcPts val="3000"/>
              </a:lnSpc>
            </a:pPr>
            <a:r>
              <a:rPr lang="en-US" sz="3200" b="1">
                <a:solidFill>
                  <a:schemeClr val="tx1"/>
                </a:solidFill>
                <a:latin typeface="Tahoma" pitchFamily="34" charset="0"/>
              </a:rPr>
              <a:t>Application Fluent Networks</a:t>
            </a:r>
            <a:endParaRPr lang="en-US" sz="3200">
              <a:solidFill>
                <a:schemeClr val="tx1"/>
              </a:solidFill>
              <a:latin typeface="Tahoma" pitchFamily="34" charset="0"/>
            </a:endParaRPr>
          </a:p>
        </p:txBody>
      </p:sp>
      <p:pic>
        <p:nvPicPr>
          <p:cNvPr id="16399" name="Picture 3"/>
          <p:cNvPicPr>
            <a:picLocks noChangeAspect="1" noChangeArrowheads="1"/>
          </p:cNvPicPr>
          <p:nvPr/>
        </p:nvPicPr>
        <p:blipFill>
          <a:blip r:embed="rId14"/>
          <a:srcRect/>
          <a:stretch>
            <a:fillRect/>
          </a:stretch>
        </p:blipFill>
        <p:spPr bwMode="auto">
          <a:xfrm>
            <a:off x="1100138" y="1458913"/>
            <a:ext cx="1538287" cy="1147762"/>
          </a:xfrm>
          <a:prstGeom prst="rect">
            <a:avLst/>
          </a:prstGeom>
          <a:noFill/>
          <a:ln w="9525">
            <a:noFill/>
            <a:miter lim="800000"/>
            <a:headEnd/>
            <a:tailEnd/>
          </a:ln>
        </p:spPr>
      </p:pic>
      <p:grpSp>
        <p:nvGrpSpPr>
          <p:cNvPr id="16400" name="Group 19"/>
          <p:cNvGrpSpPr>
            <a:grpSpLocks/>
          </p:cNvGrpSpPr>
          <p:nvPr/>
        </p:nvGrpSpPr>
        <p:grpSpPr bwMode="auto">
          <a:xfrm>
            <a:off x="3916363" y="768350"/>
            <a:ext cx="1385887" cy="1325563"/>
            <a:chOff x="3931920" y="975360"/>
            <a:chExt cx="1386840" cy="1325880"/>
          </a:xfrm>
        </p:grpSpPr>
        <p:sp>
          <p:nvSpPr>
            <p:cNvPr id="32" name="Rectangle 31"/>
            <p:cNvSpPr/>
            <p:nvPr/>
          </p:nvSpPr>
          <p:spPr>
            <a:xfrm>
              <a:off x="3947806" y="975360"/>
              <a:ext cx="1202563" cy="1325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38" name="Rectangle 37"/>
            <p:cNvSpPr/>
            <p:nvPr/>
          </p:nvSpPr>
          <p:spPr>
            <a:xfrm>
              <a:off x="3931920" y="2026536"/>
              <a:ext cx="1386840" cy="1063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grpSp>
      <p:pic>
        <p:nvPicPr>
          <p:cNvPr id="39" name="Picture 10" descr="Facebook"/>
          <p:cNvPicPr preferRelativeResize="0">
            <a:picLocks noChangeAspect="1" noChangeArrowheads="1"/>
          </p:cNvPicPr>
          <p:nvPr/>
        </p:nvPicPr>
        <p:blipFill>
          <a:blip r:embed="rId15"/>
          <a:srcRect/>
          <a:stretch>
            <a:fillRect/>
          </a:stretch>
        </p:blipFill>
        <p:spPr bwMode="gray">
          <a:xfrm>
            <a:off x="3965575" y="1474788"/>
            <a:ext cx="1108075" cy="420687"/>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40" name="Picture 3"/>
          <p:cNvPicPr>
            <a:picLocks noChangeAspect="1" noChangeArrowheads="1"/>
          </p:cNvPicPr>
          <p:nvPr/>
        </p:nvPicPr>
        <p:blipFill rotWithShape="1">
          <a:blip r:embed="rId16"/>
          <a:srcRect l="7998" t="-1" r="9699" b="6039"/>
          <a:stretch/>
        </p:blipFill>
        <p:spPr bwMode="auto">
          <a:xfrm>
            <a:off x="3857625" y="819150"/>
            <a:ext cx="495300" cy="561975"/>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16403" name="Picture 2" descr="http://thenextweb.com/socialmedia/files/2010/07/youtube_logo.png"/>
          <p:cNvPicPr>
            <a:picLocks noChangeAspect="1" noChangeArrowheads="1"/>
          </p:cNvPicPr>
          <p:nvPr/>
        </p:nvPicPr>
        <p:blipFill>
          <a:blip r:embed="rId17"/>
          <a:srcRect/>
          <a:stretch>
            <a:fillRect/>
          </a:stretch>
        </p:blipFill>
        <p:spPr bwMode="auto">
          <a:xfrm>
            <a:off x="4368800" y="819150"/>
            <a:ext cx="1017588" cy="588963"/>
          </a:xfrm>
          <a:prstGeom prst="rect">
            <a:avLst/>
          </a:prstGeom>
          <a:noFill/>
          <a:ln w="9525">
            <a:noFill/>
            <a:miter lim="800000"/>
            <a:headEnd/>
            <a:tailEnd/>
          </a:ln>
        </p:spPr>
      </p:pic>
      <p:sp>
        <p:nvSpPr>
          <p:cNvPr id="16404" name="Rectangle 7"/>
          <p:cNvSpPr>
            <a:spLocks noChangeArrowheads="1"/>
          </p:cNvSpPr>
          <p:nvPr/>
        </p:nvSpPr>
        <p:spPr bwMode="auto">
          <a:xfrm>
            <a:off x="1370013" y="6562725"/>
            <a:ext cx="6408737" cy="228600"/>
          </a:xfrm>
          <a:prstGeom prst="rect">
            <a:avLst/>
          </a:prstGeom>
          <a:noFill/>
          <a:ln w="9525">
            <a:noFill/>
            <a:miter lim="800000"/>
            <a:headEnd/>
            <a:tailEnd/>
          </a:ln>
        </p:spPr>
        <p:txBody>
          <a:bodyPr lIns="91428" tIns="45714" rIns="91428" bIns="45714" anchor="b"/>
          <a:lstStyle/>
          <a:p>
            <a:pPr algn="ctr">
              <a:spcBef>
                <a:spcPct val="50000"/>
              </a:spcBef>
            </a:pPr>
            <a:r>
              <a:rPr lang="en-US" sz="600">
                <a:solidFill>
                  <a:srgbClr val="7F7F7F"/>
                </a:solidFill>
                <a:latin typeface="Tahoma" pitchFamily="34" charset="0"/>
                <a:cs typeface="Tahoma" pitchFamily="34" charset="0"/>
              </a:rPr>
              <a:t>COPYRIGHT © 2011 ALCATEL-LUCENT ENTERPRISE.  ALL RIGHTS RESERVED. </a:t>
            </a:r>
            <a:br>
              <a:rPr lang="en-US" sz="600">
                <a:solidFill>
                  <a:srgbClr val="7F7F7F"/>
                </a:solidFill>
                <a:latin typeface="Tahoma" pitchFamily="34" charset="0"/>
                <a:cs typeface="Tahoma" pitchFamily="34" charset="0"/>
              </a:rPr>
            </a:br>
            <a:endParaRPr lang="en-US" sz="600">
              <a:solidFill>
                <a:srgbClr val="7F7F7F"/>
              </a:solidFill>
              <a:latin typeface="Tahoma" pitchFamily="34" charset="0"/>
              <a:cs typeface="Tahoma"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1000"/>
                                        <p:tgtEl>
                                          <p:spTgt spid="3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ppt_x"/>
                                          </p:val>
                                        </p:tav>
                                        <p:tav tm="100000">
                                          <p:val>
                                            <p:strVal val="#ppt_x"/>
                                          </p:val>
                                        </p:tav>
                                      </p:tavLst>
                                    </p:anim>
                                    <p:anim calcmode="lin" valueType="num">
                                      <p:cBhvr additive="base">
                                        <p:cTn id="11"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3" grpId="0"/>
      <p:bldP spid="3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31"/>
          <p:cNvSpPr/>
          <p:nvPr/>
        </p:nvSpPr>
        <p:spPr bwMode="auto">
          <a:xfrm>
            <a:off x="982663" y="909638"/>
            <a:ext cx="7534275" cy="5205412"/>
          </a:xfrm>
          <a:prstGeom prst="ellipse">
            <a:avLst/>
          </a:prstGeom>
          <a:noFill/>
          <a:ln w="63500" cap="rnd" cmpd="sng" algn="ctr">
            <a:solidFill>
              <a:srgbClr val="FFFFFF">
                <a:lumMod val="75000"/>
              </a:srgbClr>
            </a:solidFill>
            <a:prstDash val="sysDot"/>
          </a:ln>
          <a:effectLst/>
        </p:spPr>
        <p:txBody>
          <a:bodyPr anchor="ctr"/>
          <a:lstStyle/>
          <a:p>
            <a:pPr fontAlgn="auto">
              <a:spcBef>
                <a:spcPts val="0"/>
              </a:spcBef>
              <a:spcAft>
                <a:spcPts val="0"/>
              </a:spcAft>
              <a:defRPr/>
            </a:pPr>
            <a:endParaRPr lang="en-US" sz="1400" kern="0">
              <a:latin typeface="+mj-lt"/>
              <a:cs typeface="Arial" pitchFamily="34" charset="0"/>
            </a:endParaRPr>
          </a:p>
        </p:txBody>
      </p:sp>
      <p:sp>
        <p:nvSpPr>
          <p:cNvPr id="18434" name="Rectangle 2"/>
          <p:cNvSpPr>
            <a:spLocks noGrp="1" noChangeArrowheads="1"/>
          </p:cNvSpPr>
          <p:nvPr>
            <p:ph type="title" idx="4294967295"/>
          </p:nvPr>
        </p:nvSpPr>
        <p:spPr>
          <a:xfrm>
            <a:off x="273050" y="153988"/>
            <a:ext cx="7326313" cy="1143000"/>
          </a:xfrm>
        </p:spPr>
        <p:txBody>
          <a:bodyPr anchor="t"/>
          <a:lstStyle/>
          <a:p>
            <a:pPr eaLnBrk="1" hangingPunct="1"/>
            <a:r>
              <a:rPr smtClean="0"/>
              <a:t>APPLICATION FLUENT NETWORKS</a:t>
            </a:r>
            <a:r>
              <a:rPr sz="2400" smtClean="0"/>
              <a:t/>
            </a:r>
            <a:br>
              <a:rPr sz="2400" smtClean="0"/>
            </a:br>
            <a:r>
              <a:rPr sz="2400" b="0" smtClean="0"/>
              <a:t>A UNIQUE VISION</a:t>
            </a:r>
          </a:p>
        </p:txBody>
      </p:sp>
      <p:sp>
        <p:nvSpPr>
          <p:cNvPr id="25" name="TextBox 59"/>
          <p:cNvSpPr txBox="1">
            <a:spLocks noChangeArrowheads="1"/>
          </p:cNvSpPr>
          <p:nvPr/>
        </p:nvSpPr>
        <p:spPr bwMode="auto">
          <a:xfrm>
            <a:off x="3040063" y="1493838"/>
            <a:ext cx="3948112" cy="533400"/>
          </a:xfrm>
          <a:prstGeom prst="rect">
            <a:avLst/>
          </a:prstGeom>
          <a:noFill/>
          <a:ln w="9525">
            <a:noFill/>
            <a:miter lim="800000"/>
            <a:headEnd/>
            <a:tailEnd/>
          </a:ln>
        </p:spPr>
        <p:txBody>
          <a:bodyPr>
            <a:spAutoFit/>
          </a:bodyPr>
          <a:lstStyle/>
          <a:p>
            <a:pPr fontAlgn="auto">
              <a:spcBef>
                <a:spcPts val="0"/>
              </a:spcBef>
              <a:spcAft>
                <a:spcPts val="0"/>
              </a:spcAft>
              <a:buClr>
                <a:srgbClr val="C00000"/>
              </a:buClr>
              <a:buFont typeface="Arial" pitchFamily="34" charset="0"/>
              <a:buChar char="•"/>
              <a:defRPr/>
            </a:pPr>
            <a:r>
              <a:rPr lang="en-US" sz="2000" b="1" kern="0" dirty="0">
                <a:solidFill>
                  <a:schemeClr val="accent1"/>
                </a:solidFill>
                <a:latin typeface="+mj-lt"/>
                <a:cs typeface="+mn-cs"/>
              </a:rPr>
              <a:t> </a:t>
            </a:r>
            <a:r>
              <a:rPr lang="en-US" sz="2000" b="1" kern="0" dirty="0">
                <a:solidFill>
                  <a:srgbClr val="C00000"/>
                </a:solidFill>
                <a:latin typeface="+mj-lt"/>
                <a:cs typeface="+mn-cs"/>
              </a:rPr>
              <a:t>RESILIENT ARCHITECTURE</a:t>
            </a:r>
          </a:p>
        </p:txBody>
      </p:sp>
      <p:sp>
        <p:nvSpPr>
          <p:cNvPr id="28" name="TextBox 61"/>
          <p:cNvSpPr txBox="1">
            <a:spLocks noChangeArrowheads="1"/>
          </p:cNvSpPr>
          <p:nvPr/>
        </p:nvSpPr>
        <p:spPr bwMode="auto">
          <a:xfrm>
            <a:off x="3135313" y="4425950"/>
            <a:ext cx="5224462" cy="944563"/>
          </a:xfrm>
          <a:prstGeom prst="rect">
            <a:avLst/>
          </a:prstGeom>
          <a:noFill/>
          <a:ln w="9525">
            <a:noFill/>
            <a:miter lim="800000"/>
            <a:headEnd/>
            <a:tailEnd/>
          </a:ln>
        </p:spPr>
        <p:txBody>
          <a:bodyPr>
            <a:spAutoFit/>
          </a:bodyPr>
          <a:lstStyle/>
          <a:p>
            <a:pPr eaLnBrk="0" hangingPunct="0">
              <a:spcBef>
                <a:spcPct val="15000"/>
              </a:spcBef>
              <a:buClr>
                <a:schemeClr val="accent5"/>
              </a:buClr>
              <a:buFont typeface="Arial" pitchFamily="34" charset="0"/>
              <a:buChar char="•"/>
              <a:defRPr/>
            </a:pPr>
            <a:r>
              <a:rPr lang="en-US" sz="2000" b="1" dirty="0">
                <a:solidFill>
                  <a:schemeClr val="accent5"/>
                </a:solidFill>
                <a:latin typeface="+mj-lt"/>
                <a:ea typeface="Tahoma" charset="0"/>
                <a:cs typeface="Tahoma" charset="0"/>
              </a:rPr>
              <a:t> STREAMLINED OPERATIONS</a:t>
            </a:r>
            <a:r>
              <a:rPr lang="en-US" sz="2000" b="1" dirty="0">
                <a:solidFill>
                  <a:schemeClr val="bg2"/>
                </a:solidFill>
                <a:latin typeface="+mj-lt"/>
                <a:ea typeface="Tahoma" charset="0"/>
                <a:cs typeface="Tahoma" charset="0"/>
              </a:rPr>
              <a:t/>
            </a:r>
            <a:br>
              <a:rPr lang="en-US" sz="2000" b="1" dirty="0">
                <a:solidFill>
                  <a:schemeClr val="bg2"/>
                </a:solidFill>
                <a:latin typeface="+mj-lt"/>
                <a:ea typeface="Tahoma" charset="0"/>
                <a:cs typeface="Tahoma" charset="0"/>
              </a:rPr>
            </a:br>
            <a:endParaRPr lang="en-US" sz="2000" b="1" dirty="0">
              <a:solidFill>
                <a:schemeClr val="bg2"/>
              </a:solidFill>
              <a:latin typeface="+mj-lt"/>
              <a:ea typeface="Tahoma" charset="0"/>
              <a:cs typeface="Tahoma" charset="0"/>
            </a:endParaRPr>
          </a:p>
        </p:txBody>
      </p:sp>
      <p:sp>
        <p:nvSpPr>
          <p:cNvPr id="29" name="TextBox 62"/>
          <p:cNvSpPr txBox="1">
            <a:spLocks noChangeArrowheads="1"/>
          </p:cNvSpPr>
          <p:nvPr/>
        </p:nvSpPr>
        <p:spPr bwMode="auto">
          <a:xfrm>
            <a:off x="3203575" y="4940300"/>
            <a:ext cx="3306763" cy="666750"/>
          </a:xfrm>
          <a:prstGeom prst="rect">
            <a:avLst/>
          </a:prstGeom>
          <a:noFill/>
          <a:ln w="9525">
            <a:noFill/>
            <a:miter lim="800000"/>
            <a:headEnd/>
            <a:tailEnd/>
          </a:ln>
        </p:spPr>
        <p:txBody>
          <a:bodyPr>
            <a:spAutoFit/>
          </a:bodyPr>
          <a:lstStyle/>
          <a:p>
            <a:pPr marL="407988" lvl="1" indent="-238125">
              <a:spcAft>
                <a:spcPts val="300"/>
              </a:spcAft>
              <a:buClr>
                <a:srgbClr val="969696"/>
              </a:buClr>
              <a:buFont typeface="Wingdings" pitchFamily="2" charset="2"/>
              <a:buChar char="§"/>
              <a:tabLst>
                <a:tab pos="3946525" algn="l"/>
              </a:tabLst>
              <a:defRPr/>
            </a:pPr>
            <a:r>
              <a:rPr lang="en-US" sz="1200" dirty="0">
                <a:solidFill>
                  <a:srgbClr val="323232"/>
                </a:solidFill>
                <a:latin typeface="+mn-lt"/>
                <a:cs typeface="+mn-cs"/>
                <a:sym typeface="Trebuchet MS" pitchFamily="34" charset="0"/>
              </a:rPr>
              <a:t>LOW-TOUCH PROVISIONING</a:t>
            </a:r>
          </a:p>
          <a:p>
            <a:pPr marL="407988" lvl="1" indent="-238125">
              <a:buClr>
                <a:srgbClr val="969696"/>
              </a:buClr>
              <a:buFont typeface="Wingdings" pitchFamily="2" charset="2"/>
              <a:buChar char="§"/>
              <a:tabLst>
                <a:tab pos="3946525" algn="l"/>
              </a:tabLst>
              <a:defRPr/>
            </a:pPr>
            <a:r>
              <a:rPr lang="en-US" sz="1200" dirty="0">
                <a:solidFill>
                  <a:srgbClr val="323232"/>
                </a:solidFill>
                <a:latin typeface="+mn-lt"/>
                <a:cs typeface="+mn-cs"/>
                <a:sym typeface="Trebuchet MS" pitchFamily="34" charset="0"/>
              </a:rPr>
              <a:t>INTEGRATED SLA MONITORING</a:t>
            </a:r>
          </a:p>
        </p:txBody>
      </p:sp>
      <p:sp>
        <p:nvSpPr>
          <p:cNvPr id="30" name="TextBox 65"/>
          <p:cNvSpPr txBox="1">
            <a:spLocks noChangeArrowheads="1"/>
          </p:cNvSpPr>
          <p:nvPr/>
        </p:nvSpPr>
        <p:spPr bwMode="auto">
          <a:xfrm>
            <a:off x="5546725" y="2722563"/>
            <a:ext cx="3646488" cy="533400"/>
          </a:xfrm>
          <a:prstGeom prst="rect">
            <a:avLst/>
          </a:prstGeom>
          <a:noFill/>
          <a:ln w="9525">
            <a:noFill/>
            <a:miter lim="800000"/>
            <a:headEnd/>
            <a:tailEnd/>
          </a:ln>
        </p:spPr>
        <p:txBody>
          <a:bodyPr>
            <a:spAutoFit/>
          </a:bodyPr>
          <a:lstStyle/>
          <a:p>
            <a:pPr fontAlgn="auto">
              <a:spcBef>
                <a:spcPts val="0"/>
              </a:spcBef>
              <a:spcAft>
                <a:spcPts val="0"/>
              </a:spcAft>
              <a:buFont typeface="Arial" pitchFamily="34" charset="0"/>
              <a:buChar char="•"/>
              <a:defRPr/>
            </a:pPr>
            <a:r>
              <a:rPr lang="en-US" sz="2000" b="1" kern="0" dirty="0">
                <a:solidFill>
                  <a:schemeClr val="accent3"/>
                </a:solidFill>
                <a:latin typeface="+mj-lt"/>
                <a:cs typeface="Tahoma" pitchFamily="34" charset="0"/>
              </a:rPr>
              <a:t> AUTOMATIC CONTROL</a:t>
            </a:r>
            <a:endParaRPr lang="en-US" sz="2000" b="1" kern="0" dirty="0">
              <a:solidFill>
                <a:schemeClr val="bg2"/>
              </a:solidFill>
              <a:latin typeface="+mj-lt"/>
              <a:cs typeface="Tahoma" pitchFamily="34" charset="0"/>
            </a:endParaRPr>
          </a:p>
        </p:txBody>
      </p:sp>
      <p:sp>
        <p:nvSpPr>
          <p:cNvPr id="31" name="TextBox 66"/>
          <p:cNvSpPr txBox="1">
            <a:spLocks noChangeArrowheads="1"/>
          </p:cNvSpPr>
          <p:nvPr/>
        </p:nvSpPr>
        <p:spPr bwMode="auto">
          <a:xfrm>
            <a:off x="5611813" y="3227388"/>
            <a:ext cx="3362325" cy="666750"/>
          </a:xfrm>
          <a:prstGeom prst="rect">
            <a:avLst/>
          </a:prstGeom>
          <a:noFill/>
          <a:ln w="9525">
            <a:noFill/>
            <a:miter lim="800000"/>
            <a:headEnd/>
            <a:tailEnd/>
          </a:ln>
        </p:spPr>
        <p:txBody>
          <a:bodyPr>
            <a:spAutoFit/>
          </a:bodyPr>
          <a:lstStyle/>
          <a:p>
            <a:pPr marL="407988" lvl="1" indent="-238125">
              <a:spcAft>
                <a:spcPts val="300"/>
              </a:spcAft>
              <a:buClr>
                <a:srgbClr val="969696"/>
              </a:buClr>
              <a:buFont typeface="Wingdings" pitchFamily="2" charset="2"/>
              <a:buChar char="§"/>
              <a:tabLst>
                <a:tab pos="3946525" algn="l"/>
              </a:tabLst>
              <a:defRPr/>
            </a:pPr>
            <a:r>
              <a:rPr lang="en-US" sz="1200" dirty="0">
                <a:solidFill>
                  <a:srgbClr val="323232"/>
                </a:solidFill>
                <a:latin typeface="+mn-lt"/>
                <a:cs typeface="+mn-cs"/>
                <a:sym typeface="Trebuchet MS" pitchFamily="34" charset="0"/>
              </a:rPr>
              <a:t>DYNAMIC PERFORMANCE TUNING</a:t>
            </a:r>
          </a:p>
          <a:p>
            <a:pPr marL="407988" lvl="1" indent="-238125">
              <a:spcAft>
                <a:spcPts val="600"/>
              </a:spcAft>
              <a:buClr>
                <a:srgbClr val="969696"/>
              </a:buClr>
              <a:buFont typeface="Wingdings" pitchFamily="2" charset="2"/>
              <a:buChar char="§"/>
              <a:tabLst>
                <a:tab pos="3946525" algn="l"/>
              </a:tabLst>
              <a:defRPr/>
            </a:pPr>
            <a:r>
              <a:rPr lang="en-US" sz="1200" dirty="0">
                <a:solidFill>
                  <a:srgbClr val="323232"/>
                </a:solidFill>
                <a:latin typeface="+mn-lt"/>
                <a:cs typeface="+mn-cs"/>
                <a:sym typeface="Trebuchet MS" pitchFamily="34" charset="0"/>
              </a:rPr>
              <a:t>QUALITY APPLICATION DELIVERY</a:t>
            </a:r>
          </a:p>
        </p:txBody>
      </p:sp>
      <p:grpSp>
        <p:nvGrpSpPr>
          <p:cNvPr id="18440" name="Group 30"/>
          <p:cNvGrpSpPr>
            <a:grpSpLocks/>
          </p:cNvGrpSpPr>
          <p:nvPr/>
        </p:nvGrpSpPr>
        <p:grpSpPr bwMode="auto">
          <a:xfrm>
            <a:off x="273050" y="1563688"/>
            <a:ext cx="3130550" cy="4678362"/>
            <a:chOff x="749301" y="1687981"/>
            <a:chExt cx="2022947" cy="3166984"/>
          </a:xfrm>
        </p:grpSpPr>
        <p:sp>
          <p:nvSpPr>
            <p:cNvPr id="39" name="Oval 31"/>
            <p:cNvSpPr/>
            <p:nvPr/>
          </p:nvSpPr>
          <p:spPr bwMode="auto">
            <a:xfrm>
              <a:off x="864195" y="2119989"/>
              <a:ext cx="760144" cy="702819"/>
            </a:xfrm>
            <a:prstGeom prst="ellipse">
              <a:avLst/>
            </a:prstGeom>
            <a:noFill/>
            <a:ln w="63500" cap="rnd" cmpd="sng" algn="ctr">
              <a:solidFill>
                <a:srgbClr val="FFFFFF">
                  <a:lumMod val="75000"/>
                </a:srgbClr>
              </a:solidFill>
              <a:prstDash val="sysDot"/>
            </a:ln>
            <a:effectLst/>
          </p:spPr>
          <p:txBody>
            <a:bodyPr anchor="ctr"/>
            <a:lstStyle/>
            <a:p>
              <a:pPr fontAlgn="auto">
                <a:spcBef>
                  <a:spcPts val="0"/>
                </a:spcBef>
                <a:spcAft>
                  <a:spcPts val="0"/>
                </a:spcAft>
                <a:defRPr/>
              </a:pPr>
              <a:endParaRPr lang="en-US" sz="1400" kern="0">
                <a:latin typeface="+mj-lt"/>
                <a:cs typeface="Arial" pitchFamily="34" charset="0"/>
              </a:endParaRPr>
            </a:p>
          </p:txBody>
        </p:sp>
        <p:sp>
          <p:nvSpPr>
            <p:cNvPr id="18444" name="Oval 6"/>
            <p:cNvSpPr>
              <a:spLocks noChangeArrowheads="1"/>
            </p:cNvSpPr>
            <p:nvPr/>
          </p:nvSpPr>
          <p:spPr bwMode="auto">
            <a:xfrm>
              <a:off x="1238625" y="1687981"/>
              <a:ext cx="864779" cy="751178"/>
            </a:xfrm>
            <a:prstGeom prst="ellipse">
              <a:avLst/>
            </a:prstGeom>
            <a:solidFill>
              <a:srgbClr val="C00000"/>
            </a:solidFill>
            <a:ln w="25400" algn="ctr">
              <a:solidFill>
                <a:srgbClr val="C00000"/>
              </a:solidFill>
              <a:round/>
              <a:headEnd/>
              <a:tailEnd/>
            </a:ln>
          </p:spPr>
          <p:txBody>
            <a:bodyPr anchor="ctr"/>
            <a:lstStyle/>
            <a:p>
              <a:r>
                <a:rPr lang="en-CA" sz="700">
                  <a:latin typeface="Tahoma" pitchFamily="34" charset="0"/>
                </a:rPr>
                <a:t>  ARCHITECTURE</a:t>
              </a:r>
            </a:p>
          </p:txBody>
        </p:sp>
        <p:sp>
          <p:nvSpPr>
            <p:cNvPr id="42" name="Oval 33"/>
            <p:cNvSpPr/>
            <p:nvPr/>
          </p:nvSpPr>
          <p:spPr bwMode="auto">
            <a:xfrm>
              <a:off x="955494" y="3635241"/>
              <a:ext cx="761170" cy="703893"/>
            </a:xfrm>
            <a:prstGeom prst="ellipse">
              <a:avLst/>
            </a:prstGeom>
            <a:noFill/>
            <a:ln w="63500" cap="rnd" cmpd="sng" algn="ctr">
              <a:solidFill>
                <a:srgbClr val="FFFFFF">
                  <a:lumMod val="75000"/>
                </a:srgbClr>
              </a:solidFill>
              <a:prstDash val="sysDot"/>
            </a:ln>
            <a:effectLst/>
          </p:spPr>
          <p:txBody>
            <a:bodyPr anchor="ctr"/>
            <a:lstStyle/>
            <a:p>
              <a:pPr fontAlgn="auto">
                <a:spcBef>
                  <a:spcPts val="0"/>
                </a:spcBef>
                <a:spcAft>
                  <a:spcPts val="0"/>
                </a:spcAft>
                <a:defRPr/>
              </a:pPr>
              <a:endParaRPr lang="en-US" sz="1400" kern="0">
                <a:latin typeface="+mj-lt"/>
                <a:cs typeface="Arial" pitchFamily="34" charset="0"/>
              </a:endParaRPr>
            </a:p>
          </p:txBody>
        </p:sp>
        <p:sp>
          <p:nvSpPr>
            <p:cNvPr id="43" name="Oval 8"/>
            <p:cNvSpPr>
              <a:spLocks noChangeArrowheads="1"/>
            </p:cNvSpPr>
            <p:nvPr/>
          </p:nvSpPr>
          <p:spPr bwMode="auto">
            <a:xfrm>
              <a:off x="1391474" y="4079070"/>
              <a:ext cx="857598" cy="775895"/>
            </a:xfrm>
            <a:prstGeom prst="ellipse">
              <a:avLst/>
            </a:prstGeom>
            <a:solidFill>
              <a:schemeClr val="accent5"/>
            </a:solidFill>
            <a:ln w="25400" algn="ctr">
              <a:noFill/>
              <a:round/>
              <a:headEnd/>
              <a:tailEnd/>
            </a:ln>
          </p:spPr>
          <p:txBody>
            <a:bodyPr anchor="ctr"/>
            <a:lstStyle/>
            <a:p>
              <a:pPr>
                <a:defRPr/>
              </a:pPr>
              <a:r>
                <a:rPr lang="en-CA" sz="800">
                  <a:latin typeface="Tahoma" pitchFamily="34" charset="0"/>
                </a:rPr>
                <a:t>   OPERATIONS</a:t>
              </a:r>
            </a:p>
          </p:txBody>
        </p:sp>
        <p:sp>
          <p:nvSpPr>
            <p:cNvPr id="44" name="Oval 11"/>
            <p:cNvSpPr/>
            <p:nvPr/>
          </p:nvSpPr>
          <p:spPr bwMode="auto">
            <a:xfrm>
              <a:off x="1666398" y="2828181"/>
              <a:ext cx="761170" cy="702819"/>
            </a:xfrm>
            <a:prstGeom prst="ellipse">
              <a:avLst/>
            </a:prstGeom>
            <a:noFill/>
            <a:ln w="63500" cap="rnd" cmpd="sng" algn="ctr">
              <a:solidFill>
                <a:srgbClr val="FFFFFF">
                  <a:lumMod val="75000"/>
                </a:srgbClr>
              </a:solidFill>
              <a:prstDash val="sysDot"/>
            </a:ln>
            <a:effectLst/>
          </p:spPr>
          <p:txBody>
            <a:bodyPr anchor="ctr"/>
            <a:lstStyle/>
            <a:p>
              <a:pPr fontAlgn="auto">
                <a:spcBef>
                  <a:spcPts val="0"/>
                </a:spcBef>
                <a:spcAft>
                  <a:spcPts val="0"/>
                </a:spcAft>
                <a:defRPr/>
              </a:pPr>
              <a:endParaRPr lang="en-US" sz="1400" kern="0">
                <a:latin typeface="+mj-lt"/>
                <a:cs typeface="Arial" pitchFamily="34" charset="0"/>
              </a:endParaRPr>
            </a:p>
          </p:txBody>
        </p:sp>
        <p:sp>
          <p:nvSpPr>
            <p:cNvPr id="45" name="Oval 7"/>
            <p:cNvSpPr>
              <a:spLocks noChangeArrowheads="1"/>
            </p:cNvSpPr>
            <p:nvPr/>
          </p:nvSpPr>
          <p:spPr bwMode="auto">
            <a:xfrm>
              <a:off x="2065448" y="2711045"/>
              <a:ext cx="706800" cy="746879"/>
            </a:xfrm>
            <a:prstGeom prst="ellipse">
              <a:avLst/>
            </a:prstGeom>
            <a:solidFill>
              <a:schemeClr val="accent3"/>
            </a:solidFill>
            <a:ln w="25400" algn="ctr">
              <a:noFill/>
              <a:round/>
              <a:headEnd/>
              <a:tailEnd/>
            </a:ln>
          </p:spPr>
          <p:txBody>
            <a:bodyPr anchor="ctr"/>
            <a:lstStyle/>
            <a:p>
              <a:pPr>
                <a:defRPr/>
              </a:pPr>
              <a:r>
                <a:rPr lang="en-CA" sz="800">
                  <a:latin typeface="Tahoma" pitchFamily="34" charset="0"/>
                </a:rPr>
                <a:t>   CONTROL</a:t>
              </a:r>
              <a:endParaRPr lang="en-CA" sz="1000">
                <a:latin typeface="Tahoma" pitchFamily="34" charset="0"/>
              </a:endParaRPr>
            </a:p>
          </p:txBody>
        </p:sp>
        <p:sp>
          <p:nvSpPr>
            <p:cNvPr id="46" name="Oval 39"/>
            <p:cNvSpPr>
              <a:spLocks noChangeArrowheads="1"/>
            </p:cNvSpPr>
            <p:nvPr/>
          </p:nvSpPr>
          <p:spPr bwMode="auto">
            <a:xfrm>
              <a:off x="749301" y="2730388"/>
              <a:ext cx="1077127" cy="996197"/>
            </a:xfrm>
            <a:prstGeom prst="ellipse">
              <a:avLst/>
            </a:prstGeom>
            <a:solidFill>
              <a:srgbClr val="AA9C8F"/>
            </a:solidFill>
            <a:ln w="25400" algn="ctr">
              <a:noFill/>
              <a:round/>
              <a:headEnd/>
              <a:tailEnd/>
            </a:ln>
          </p:spPr>
          <p:txBody>
            <a:bodyPr wrap="none" lIns="0" tIns="0" rIns="0" bIns="0" anchor="ctr"/>
            <a:lstStyle/>
            <a:p>
              <a:pPr algn="ctr" fontAlgn="auto">
                <a:spcBef>
                  <a:spcPts val="0"/>
                </a:spcBef>
                <a:spcAft>
                  <a:spcPts val="0"/>
                </a:spcAft>
                <a:defRPr/>
              </a:pPr>
              <a:r>
                <a:rPr lang="en-US" sz="1200" b="1" kern="0" dirty="0">
                  <a:latin typeface="+mj-lt"/>
                  <a:cs typeface="+mn-cs"/>
                </a:rPr>
                <a:t>APPLICATION</a:t>
              </a:r>
            </a:p>
            <a:p>
              <a:pPr algn="ctr" fontAlgn="auto">
                <a:spcBef>
                  <a:spcPts val="0"/>
                </a:spcBef>
                <a:spcAft>
                  <a:spcPts val="0"/>
                </a:spcAft>
                <a:defRPr/>
              </a:pPr>
              <a:r>
                <a:rPr lang="en-US" sz="1200" b="1" kern="0" dirty="0">
                  <a:latin typeface="+mj-lt"/>
                  <a:cs typeface="+mn-cs"/>
                </a:rPr>
                <a:t>FLUENT</a:t>
              </a:r>
            </a:p>
            <a:p>
              <a:pPr algn="ctr" fontAlgn="auto">
                <a:spcBef>
                  <a:spcPts val="0"/>
                </a:spcBef>
                <a:spcAft>
                  <a:spcPts val="0"/>
                </a:spcAft>
                <a:defRPr/>
              </a:pPr>
              <a:r>
                <a:rPr lang="en-US" sz="1200" b="1" kern="0" dirty="0">
                  <a:latin typeface="+mj-lt"/>
                  <a:cs typeface="+mn-cs"/>
                </a:rPr>
                <a:t>NETWORKS</a:t>
              </a:r>
            </a:p>
          </p:txBody>
        </p:sp>
      </p:grpSp>
      <p:sp>
        <p:nvSpPr>
          <p:cNvPr id="47" name="TextBox 66"/>
          <p:cNvSpPr txBox="1">
            <a:spLocks noChangeArrowheads="1"/>
          </p:cNvSpPr>
          <p:nvPr/>
        </p:nvSpPr>
        <p:spPr bwMode="auto">
          <a:xfrm>
            <a:off x="3109913" y="2017713"/>
            <a:ext cx="4987925" cy="615950"/>
          </a:xfrm>
          <a:prstGeom prst="rect">
            <a:avLst/>
          </a:prstGeom>
          <a:noFill/>
          <a:ln w="9525">
            <a:noFill/>
            <a:miter lim="800000"/>
            <a:headEnd/>
            <a:tailEnd/>
          </a:ln>
        </p:spPr>
        <p:txBody>
          <a:bodyPr>
            <a:spAutoFit/>
          </a:bodyPr>
          <a:lstStyle/>
          <a:p>
            <a:pPr marL="407988" lvl="1" indent="-238125" eaLnBrk="0" hangingPunct="0">
              <a:buClr>
                <a:srgbClr val="969696"/>
              </a:buClr>
              <a:buFont typeface="Wingdings" pitchFamily="2" charset="2"/>
              <a:buChar char="§"/>
              <a:tabLst>
                <a:tab pos="3946525" algn="l"/>
              </a:tabLst>
              <a:defRPr/>
            </a:pPr>
            <a:r>
              <a:rPr lang="en-US" sz="1200" dirty="0">
                <a:solidFill>
                  <a:srgbClr val="323232"/>
                </a:solidFill>
                <a:latin typeface="+mn-lt"/>
                <a:cs typeface="Arial" pitchFamily="34" charset="0"/>
                <a:sym typeface="Trebuchet MS" pitchFamily="34" charset="0"/>
              </a:rPr>
              <a:t>SIMPLIFIED </a:t>
            </a:r>
          </a:p>
          <a:p>
            <a:pPr marL="407988" lvl="1" indent="-238125" eaLnBrk="0" hangingPunct="0">
              <a:buClr>
                <a:srgbClr val="969696"/>
              </a:buClr>
              <a:buFont typeface="Wingdings" pitchFamily="2" charset="2"/>
              <a:buChar char="§"/>
              <a:tabLst>
                <a:tab pos="3946525" algn="l"/>
              </a:tabLst>
              <a:defRPr/>
            </a:pPr>
            <a:r>
              <a:rPr lang="en-US" sz="1200" dirty="0">
                <a:solidFill>
                  <a:srgbClr val="323232"/>
                </a:solidFill>
                <a:latin typeface="+mn-lt"/>
                <a:cs typeface="Arial" pitchFamily="34" charset="0"/>
                <a:sym typeface="Trebuchet MS" pitchFamily="34" charset="0"/>
              </a:rPr>
              <a:t>SECURE  </a:t>
            </a:r>
          </a:p>
        </p:txBody>
      </p:sp>
      <p:pic>
        <p:nvPicPr>
          <p:cNvPr id="18442" name="Picture 2"/>
          <p:cNvPicPr>
            <a:picLocks noChangeAspect="1" noChangeArrowheads="1"/>
          </p:cNvPicPr>
          <p:nvPr/>
        </p:nvPicPr>
        <p:blipFill>
          <a:blip r:embed="rId3"/>
          <a:srcRect/>
          <a:stretch>
            <a:fillRect/>
          </a:stretch>
        </p:blipFill>
        <p:spPr bwMode="auto">
          <a:xfrm>
            <a:off x="7645400" y="452438"/>
            <a:ext cx="1304925" cy="11112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384175" y="5021263"/>
            <a:ext cx="8401050" cy="88423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1168"/>
          <a:lstStyle/>
          <a:p>
            <a:pPr indent="112713" fontAlgn="auto">
              <a:spcBef>
                <a:spcPts val="0"/>
              </a:spcBef>
              <a:spcAft>
                <a:spcPts val="0"/>
              </a:spcAft>
              <a:buClr>
                <a:schemeClr val="tx1">
                  <a:lumMod val="75000"/>
                  <a:lumOff val="25000"/>
                </a:schemeClr>
              </a:buClr>
              <a:buFont typeface="Arial" pitchFamily="34" charset="0"/>
              <a:buChar char="•"/>
              <a:defRPr/>
            </a:pPr>
            <a:endParaRPr lang="en-US" sz="1400" dirty="0">
              <a:solidFill>
                <a:schemeClr val="tx1">
                  <a:lumMod val="75000"/>
                  <a:lumOff val="25000"/>
                </a:schemeClr>
              </a:solidFill>
            </a:endParaRPr>
          </a:p>
        </p:txBody>
      </p:sp>
      <p:sp>
        <p:nvSpPr>
          <p:cNvPr id="20482" name="Round Same Side Corner Rectangle 4"/>
          <p:cNvSpPr>
            <a:spLocks noChangeArrowheads="1"/>
          </p:cNvSpPr>
          <p:nvPr/>
        </p:nvSpPr>
        <p:spPr bwMode="auto">
          <a:xfrm>
            <a:off x="392113" y="4618038"/>
            <a:ext cx="8401050" cy="361950"/>
          </a:xfrm>
          <a:prstGeom prst="rect">
            <a:avLst/>
          </a:prstGeom>
          <a:solidFill>
            <a:schemeClr val="tx2"/>
          </a:solidFill>
          <a:ln w="25400" algn="ctr">
            <a:noFill/>
            <a:miter lim="800000"/>
            <a:headEnd/>
            <a:tailEnd/>
          </a:ln>
        </p:spPr>
        <p:txBody>
          <a:bodyPr lIns="182880" rIns="228600" anchor="ctr"/>
          <a:lstStyle/>
          <a:p>
            <a:pPr algn="ctr"/>
            <a:r>
              <a:rPr lang="en-US" sz="1400" b="1">
                <a:solidFill>
                  <a:schemeClr val="bg1"/>
                </a:solidFill>
                <a:latin typeface="Tahoma" pitchFamily="34" charset="0"/>
                <a:cs typeface="Tahoma" pitchFamily="34" charset="0"/>
              </a:rPr>
              <a:t>SECURITY</a:t>
            </a:r>
          </a:p>
        </p:txBody>
      </p:sp>
      <p:grpSp>
        <p:nvGrpSpPr>
          <p:cNvPr id="20483" name="Group 15"/>
          <p:cNvGrpSpPr>
            <a:grpSpLocks/>
          </p:cNvGrpSpPr>
          <p:nvPr/>
        </p:nvGrpSpPr>
        <p:grpSpPr bwMode="auto">
          <a:xfrm>
            <a:off x="368300" y="2108200"/>
            <a:ext cx="8407400" cy="2446338"/>
            <a:chOff x="6118243" y="346268"/>
            <a:chExt cx="2720956" cy="1691078"/>
          </a:xfrm>
        </p:grpSpPr>
        <p:sp>
          <p:nvSpPr>
            <p:cNvPr id="20515" name="Round Same Side Corner Rectangle 16"/>
            <p:cNvSpPr>
              <a:spLocks noChangeArrowheads="1"/>
            </p:cNvSpPr>
            <p:nvPr/>
          </p:nvSpPr>
          <p:spPr bwMode="auto">
            <a:xfrm>
              <a:off x="6118243" y="346268"/>
              <a:ext cx="2720956" cy="270726"/>
            </a:xfrm>
            <a:prstGeom prst="rect">
              <a:avLst/>
            </a:prstGeom>
            <a:solidFill>
              <a:schemeClr val="tx2"/>
            </a:solidFill>
            <a:ln w="25400" algn="ctr">
              <a:noFill/>
              <a:miter lim="800000"/>
              <a:headEnd/>
              <a:tailEnd/>
            </a:ln>
          </p:spPr>
          <p:txBody>
            <a:bodyPr lIns="182880" rIns="228600" anchor="ctr"/>
            <a:lstStyle/>
            <a:p>
              <a:pPr algn="ctr"/>
              <a:r>
                <a:rPr lang="en-US" sz="1400" b="1">
                  <a:solidFill>
                    <a:schemeClr val="bg1"/>
                  </a:solidFill>
                  <a:latin typeface="Tahoma" pitchFamily="34" charset="0"/>
                  <a:cs typeface="Tahoma" pitchFamily="34" charset="0"/>
                </a:rPr>
                <a:t>SWITCHING</a:t>
              </a:r>
              <a:endParaRPr lang="en-US" sz="1400">
                <a:solidFill>
                  <a:schemeClr val="bg1"/>
                </a:solidFill>
                <a:latin typeface="Tahoma" pitchFamily="34" charset="0"/>
                <a:cs typeface="Tahoma" pitchFamily="34" charset="0"/>
              </a:endParaRPr>
            </a:p>
          </p:txBody>
        </p:sp>
        <p:sp>
          <p:nvSpPr>
            <p:cNvPr id="43" name="Rectangle 42"/>
            <p:cNvSpPr/>
            <p:nvPr/>
          </p:nvSpPr>
          <p:spPr>
            <a:xfrm>
              <a:off x="6119784" y="655732"/>
              <a:ext cx="2719415" cy="138161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1168"/>
            <a:lstStyle/>
            <a:p>
              <a:pPr indent="112713" fontAlgn="auto">
                <a:spcBef>
                  <a:spcPts val="0"/>
                </a:spcBef>
                <a:spcAft>
                  <a:spcPts val="0"/>
                </a:spcAft>
                <a:buClr>
                  <a:schemeClr val="tx1">
                    <a:lumMod val="75000"/>
                    <a:lumOff val="25000"/>
                  </a:schemeClr>
                </a:buClr>
                <a:buFont typeface="Arial" pitchFamily="34" charset="0"/>
                <a:buChar char="•"/>
                <a:defRPr/>
              </a:pPr>
              <a:endParaRPr lang="en-US" sz="1400" dirty="0">
                <a:solidFill>
                  <a:schemeClr val="tx1">
                    <a:lumMod val="75000"/>
                    <a:lumOff val="25000"/>
                  </a:schemeClr>
                </a:solidFill>
              </a:endParaRPr>
            </a:p>
          </p:txBody>
        </p:sp>
      </p:grpSp>
      <p:sp>
        <p:nvSpPr>
          <p:cNvPr id="71" name="Rectangle 70"/>
          <p:cNvSpPr/>
          <p:nvPr/>
        </p:nvSpPr>
        <p:spPr bwMode="auto">
          <a:xfrm>
            <a:off x="368300" y="1128713"/>
            <a:ext cx="8399463" cy="88423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01168"/>
          <a:lstStyle/>
          <a:p>
            <a:pPr indent="112713" fontAlgn="auto">
              <a:spcBef>
                <a:spcPts val="0"/>
              </a:spcBef>
              <a:spcAft>
                <a:spcPts val="0"/>
              </a:spcAft>
              <a:buClr>
                <a:schemeClr val="tx1">
                  <a:lumMod val="75000"/>
                  <a:lumOff val="25000"/>
                </a:schemeClr>
              </a:buClr>
              <a:buFont typeface="Arial" pitchFamily="34" charset="0"/>
              <a:buChar char="•"/>
              <a:defRPr/>
            </a:pPr>
            <a:endParaRPr lang="en-US" sz="1400" dirty="0">
              <a:solidFill>
                <a:schemeClr val="tx1">
                  <a:lumMod val="75000"/>
                  <a:lumOff val="25000"/>
                </a:schemeClr>
              </a:solidFill>
            </a:endParaRPr>
          </a:p>
        </p:txBody>
      </p:sp>
      <p:sp>
        <p:nvSpPr>
          <p:cNvPr id="20485" name="Round Same Side Corner Rectangle 4"/>
          <p:cNvSpPr>
            <a:spLocks noChangeArrowheads="1"/>
          </p:cNvSpPr>
          <p:nvPr/>
        </p:nvSpPr>
        <p:spPr bwMode="auto">
          <a:xfrm>
            <a:off x="374650" y="723900"/>
            <a:ext cx="8401050" cy="361950"/>
          </a:xfrm>
          <a:prstGeom prst="rect">
            <a:avLst/>
          </a:prstGeom>
          <a:solidFill>
            <a:schemeClr val="tx2"/>
          </a:solidFill>
          <a:ln w="25400" algn="ctr">
            <a:noFill/>
            <a:miter lim="800000"/>
            <a:headEnd/>
            <a:tailEnd/>
          </a:ln>
        </p:spPr>
        <p:txBody>
          <a:bodyPr lIns="182880" rIns="228600" anchor="ctr"/>
          <a:lstStyle/>
          <a:p>
            <a:pPr algn="ctr"/>
            <a:r>
              <a:rPr lang="en-US" sz="1400" b="1">
                <a:solidFill>
                  <a:schemeClr val="bg1"/>
                </a:solidFill>
                <a:latin typeface="Tahoma" pitchFamily="34" charset="0"/>
                <a:cs typeface="Tahoma" pitchFamily="34" charset="0"/>
              </a:rPr>
              <a:t>MANAGEMENT</a:t>
            </a:r>
          </a:p>
        </p:txBody>
      </p:sp>
      <p:sp>
        <p:nvSpPr>
          <p:cNvPr id="20486" name="Title 2"/>
          <p:cNvSpPr>
            <a:spLocks noGrp="1"/>
          </p:cNvSpPr>
          <p:nvPr>
            <p:ph type="title"/>
          </p:nvPr>
        </p:nvSpPr>
        <p:spPr>
          <a:xfrm>
            <a:off x="192088" y="-57150"/>
            <a:ext cx="6021387" cy="1143000"/>
          </a:xfrm>
        </p:spPr>
        <p:txBody>
          <a:bodyPr/>
          <a:lstStyle/>
          <a:p>
            <a:r>
              <a:rPr smtClean="0">
                <a:solidFill>
                  <a:srgbClr val="404040"/>
                </a:solidFill>
              </a:rPr>
              <a:t>PORTFOLIO Alcatel-Lucent</a:t>
            </a:r>
          </a:p>
        </p:txBody>
      </p:sp>
      <p:pic>
        <p:nvPicPr>
          <p:cNvPr id="20487" name="Picture 14"/>
          <p:cNvPicPr preferRelativeResize="0">
            <a:picLocks noChangeAspect="1" noChangeArrowheads="1"/>
          </p:cNvPicPr>
          <p:nvPr/>
        </p:nvPicPr>
        <p:blipFill>
          <a:blip r:embed="rId2"/>
          <a:srcRect/>
          <a:stretch>
            <a:fillRect/>
          </a:stretch>
        </p:blipFill>
        <p:spPr bwMode="auto">
          <a:xfrm>
            <a:off x="2767013" y="1168400"/>
            <a:ext cx="733425" cy="522288"/>
          </a:xfrm>
          <a:prstGeom prst="rect">
            <a:avLst/>
          </a:prstGeom>
          <a:noFill/>
          <a:ln w="12700">
            <a:solidFill>
              <a:srgbClr val="969696"/>
            </a:solidFill>
            <a:miter lim="800000"/>
            <a:headEnd/>
            <a:tailEnd/>
          </a:ln>
        </p:spPr>
      </p:pic>
      <p:pic>
        <p:nvPicPr>
          <p:cNvPr id="20488" name="Picture 17"/>
          <p:cNvPicPr preferRelativeResize="0">
            <a:picLocks noChangeArrowheads="1"/>
          </p:cNvPicPr>
          <p:nvPr/>
        </p:nvPicPr>
        <p:blipFill>
          <a:blip r:embed="rId3">
            <a:clrChange>
              <a:clrFrom>
                <a:srgbClr val="FEFEFE"/>
              </a:clrFrom>
              <a:clrTo>
                <a:srgbClr val="FEFEFE">
                  <a:alpha val="0"/>
                </a:srgbClr>
              </a:clrTo>
            </a:clrChange>
          </a:blip>
          <a:srcRect/>
          <a:stretch>
            <a:fillRect/>
          </a:stretch>
        </p:blipFill>
        <p:spPr bwMode="auto">
          <a:xfrm>
            <a:off x="7577138" y="1157288"/>
            <a:ext cx="817562" cy="523875"/>
          </a:xfrm>
          <a:prstGeom prst="rect">
            <a:avLst/>
          </a:prstGeom>
          <a:noFill/>
          <a:ln w="12700">
            <a:noFill/>
            <a:miter lim="800000"/>
            <a:headEnd/>
            <a:tailEnd/>
          </a:ln>
        </p:spPr>
      </p:pic>
      <p:pic>
        <p:nvPicPr>
          <p:cNvPr id="20489" name="Picture 56" descr="screen1"/>
          <p:cNvPicPr>
            <a:picLocks noChangeAspect="1" noChangeArrowheads="1"/>
          </p:cNvPicPr>
          <p:nvPr/>
        </p:nvPicPr>
        <p:blipFill>
          <a:blip r:embed="rId4"/>
          <a:srcRect/>
          <a:stretch>
            <a:fillRect/>
          </a:stretch>
        </p:blipFill>
        <p:spPr bwMode="auto">
          <a:xfrm>
            <a:off x="3944938" y="1193800"/>
            <a:ext cx="749300" cy="558800"/>
          </a:xfrm>
          <a:prstGeom prst="rect">
            <a:avLst/>
          </a:prstGeom>
          <a:noFill/>
          <a:ln w="9525">
            <a:noFill/>
            <a:miter lim="800000"/>
            <a:headEnd/>
            <a:tailEnd/>
          </a:ln>
        </p:spPr>
      </p:pic>
      <p:pic>
        <p:nvPicPr>
          <p:cNvPr id="20490" name="Picture 63" descr="VQIP_logo_trans"/>
          <p:cNvPicPr>
            <a:picLocks noChangeAspect="1" noChangeArrowheads="1"/>
          </p:cNvPicPr>
          <p:nvPr/>
        </p:nvPicPr>
        <p:blipFill>
          <a:blip r:embed="rId5"/>
          <a:srcRect/>
          <a:stretch>
            <a:fillRect/>
          </a:stretch>
        </p:blipFill>
        <p:spPr bwMode="auto">
          <a:xfrm>
            <a:off x="974725" y="1141413"/>
            <a:ext cx="1719263" cy="754062"/>
          </a:xfrm>
          <a:prstGeom prst="rect">
            <a:avLst/>
          </a:prstGeom>
          <a:noFill/>
          <a:ln w="9525">
            <a:noFill/>
            <a:miter lim="800000"/>
            <a:headEnd/>
            <a:tailEnd/>
          </a:ln>
        </p:spPr>
      </p:pic>
      <p:pic>
        <p:nvPicPr>
          <p:cNvPr id="20491" name="Picture 42" descr="VPRNview"/>
          <p:cNvPicPr>
            <a:picLocks noChangeAspect="1" noChangeArrowheads="1"/>
          </p:cNvPicPr>
          <p:nvPr/>
        </p:nvPicPr>
        <p:blipFill>
          <a:blip r:embed="rId6"/>
          <a:srcRect/>
          <a:stretch>
            <a:fillRect/>
          </a:stretch>
        </p:blipFill>
        <p:spPr bwMode="auto">
          <a:xfrm>
            <a:off x="5035550" y="1166813"/>
            <a:ext cx="750888" cy="584200"/>
          </a:xfrm>
          <a:prstGeom prst="rect">
            <a:avLst/>
          </a:prstGeom>
          <a:noFill/>
          <a:ln w="9525">
            <a:noFill/>
            <a:miter lim="800000"/>
            <a:headEnd/>
            <a:tailEnd/>
          </a:ln>
        </p:spPr>
      </p:pic>
      <p:pic>
        <p:nvPicPr>
          <p:cNvPr id="20492" name="Picture 4" descr="screenshot-graph--50"/>
          <p:cNvPicPr>
            <a:picLocks noChangeAspect="1" noChangeArrowheads="1"/>
          </p:cNvPicPr>
          <p:nvPr/>
        </p:nvPicPr>
        <p:blipFill>
          <a:blip r:embed="rId7"/>
          <a:srcRect/>
          <a:stretch>
            <a:fillRect/>
          </a:stretch>
        </p:blipFill>
        <p:spPr bwMode="auto">
          <a:xfrm>
            <a:off x="6086475" y="1189038"/>
            <a:ext cx="720725" cy="588962"/>
          </a:xfrm>
          <a:prstGeom prst="rect">
            <a:avLst/>
          </a:prstGeom>
          <a:noFill/>
          <a:ln w="9525">
            <a:noFill/>
            <a:miter lim="800000"/>
            <a:headEnd/>
            <a:tailEnd/>
          </a:ln>
        </p:spPr>
      </p:pic>
      <p:pic>
        <p:nvPicPr>
          <p:cNvPr id="20493" name="Picture 52" descr="product8"/>
          <p:cNvPicPr>
            <a:picLocks noChangeAspect="1" noChangeArrowheads="1"/>
          </p:cNvPicPr>
          <p:nvPr/>
        </p:nvPicPr>
        <p:blipFill>
          <a:blip r:embed="rId8"/>
          <a:srcRect/>
          <a:stretch>
            <a:fillRect/>
          </a:stretch>
        </p:blipFill>
        <p:spPr bwMode="auto">
          <a:xfrm>
            <a:off x="4235450" y="3821113"/>
            <a:ext cx="800100" cy="200025"/>
          </a:xfrm>
          <a:prstGeom prst="rect">
            <a:avLst/>
          </a:prstGeom>
          <a:noFill/>
          <a:ln w="9525">
            <a:noFill/>
            <a:miter lim="800000"/>
            <a:headEnd/>
            <a:tailEnd/>
          </a:ln>
        </p:spPr>
      </p:pic>
      <p:pic>
        <p:nvPicPr>
          <p:cNvPr id="20494" name="Picture 75" descr="OS6250-24M_L_600"/>
          <p:cNvPicPr>
            <a:picLocks noChangeAspect="1" noChangeArrowheads="1"/>
          </p:cNvPicPr>
          <p:nvPr/>
        </p:nvPicPr>
        <p:blipFill>
          <a:blip r:embed="rId9"/>
          <a:srcRect/>
          <a:stretch>
            <a:fillRect/>
          </a:stretch>
        </p:blipFill>
        <p:spPr bwMode="auto">
          <a:xfrm>
            <a:off x="5207000" y="3852863"/>
            <a:ext cx="433388" cy="168275"/>
          </a:xfrm>
          <a:prstGeom prst="rect">
            <a:avLst/>
          </a:prstGeom>
          <a:noFill/>
          <a:ln w="9525">
            <a:noFill/>
            <a:miter lim="800000"/>
            <a:headEnd/>
            <a:tailEnd/>
          </a:ln>
        </p:spPr>
      </p:pic>
      <p:pic>
        <p:nvPicPr>
          <p:cNvPr id="20495" name="Picture 91"/>
          <p:cNvPicPr preferRelativeResize="0">
            <a:picLocks noChangeAspect="1" noChangeArrowheads="1"/>
          </p:cNvPicPr>
          <p:nvPr/>
        </p:nvPicPr>
        <p:blipFill>
          <a:blip r:embed="rId10"/>
          <a:srcRect/>
          <a:stretch>
            <a:fillRect/>
          </a:stretch>
        </p:blipFill>
        <p:spPr bwMode="auto">
          <a:xfrm>
            <a:off x="1514475" y="3584575"/>
            <a:ext cx="371475" cy="387350"/>
          </a:xfrm>
          <a:prstGeom prst="rect">
            <a:avLst/>
          </a:prstGeom>
          <a:noFill/>
          <a:ln w="12700">
            <a:noFill/>
            <a:round/>
            <a:headEnd/>
            <a:tailEnd/>
          </a:ln>
        </p:spPr>
      </p:pic>
      <p:pic>
        <p:nvPicPr>
          <p:cNvPr id="20496" name="Picture 92"/>
          <p:cNvPicPr preferRelativeResize="0">
            <a:picLocks noChangeAspect="1" noChangeArrowheads="1"/>
          </p:cNvPicPr>
          <p:nvPr/>
        </p:nvPicPr>
        <p:blipFill>
          <a:blip r:embed="rId11"/>
          <a:srcRect/>
          <a:stretch>
            <a:fillRect/>
          </a:stretch>
        </p:blipFill>
        <p:spPr bwMode="auto">
          <a:xfrm>
            <a:off x="1208088" y="2568575"/>
            <a:ext cx="882650" cy="438150"/>
          </a:xfrm>
          <a:prstGeom prst="rect">
            <a:avLst/>
          </a:prstGeom>
          <a:noFill/>
          <a:ln w="12700">
            <a:noFill/>
            <a:round/>
            <a:headEnd/>
            <a:tailEnd/>
          </a:ln>
        </p:spPr>
      </p:pic>
      <p:pic>
        <p:nvPicPr>
          <p:cNvPr id="20497" name="Picture 93"/>
          <p:cNvPicPr preferRelativeResize="0">
            <a:picLocks noChangeAspect="1" noChangeArrowheads="1"/>
          </p:cNvPicPr>
          <p:nvPr/>
        </p:nvPicPr>
        <p:blipFill>
          <a:blip r:embed="rId12"/>
          <a:srcRect/>
          <a:stretch>
            <a:fillRect/>
          </a:stretch>
        </p:blipFill>
        <p:spPr bwMode="auto">
          <a:xfrm>
            <a:off x="785813" y="3135313"/>
            <a:ext cx="963612" cy="296862"/>
          </a:xfrm>
          <a:prstGeom prst="rect">
            <a:avLst/>
          </a:prstGeom>
          <a:noFill/>
          <a:ln w="12700">
            <a:noFill/>
            <a:round/>
            <a:headEnd/>
            <a:tailEnd/>
          </a:ln>
        </p:spPr>
      </p:pic>
      <p:pic>
        <p:nvPicPr>
          <p:cNvPr id="20498" name="Picture 95" descr="OA4306_F_600x189"/>
          <p:cNvPicPr preferRelativeResize="0">
            <a:picLocks noChangeAspect="1" noChangeArrowheads="1"/>
          </p:cNvPicPr>
          <p:nvPr/>
        </p:nvPicPr>
        <p:blipFill>
          <a:blip r:embed="rId13">
            <a:clrChange>
              <a:clrFrom>
                <a:srgbClr val="FFFFFF"/>
              </a:clrFrom>
              <a:clrTo>
                <a:srgbClr val="FFFFFF">
                  <a:alpha val="0"/>
                </a:srgbClr>
              </a:clrTo>
            </a:clrChange>
          </a:blip>
          <a:srcRect/>
          <a:stretch>
            <a:fillRect/>
          </a:stretch>
        </p:blipFill>
        <p:spPr bwMode="auto">
          <a:xfrm>
            <a:off x="1830388" y="3194050"/>
            <a:ext cx="817562" cy="257175"/>
          </a:xfrm>
          <a:prstGeom prst="rect">
            <a:avLst/>
          </a:prstGeom>
          <a:noFill/>
          <a:ln w="12700">
            <a:noFill/>
            <a:miter lim="800000"/>
            <a:headEnd/>
            <a:tailEnd/>
          </a:ln>
        </p:spPr>
      </p:pic>
      <p:pic>
        <p:nvPicPr>
          <p:cNvPr id="20499" name="Picture 65"/>
          <p:cNvPicPr>
            <a:picLocks noChangeAspect="1" noChangeArrowheads="1"/>
          </p:cNvPicPr>
          <p:nvPr/>
        </p:nvPicPr>
        <p:blipFill>
          <a:blip r:embed="rId14">
            <a:clrChange>
              <a:clrFrom>
                <a:srgbClr val="FFFFFF"/>
              </a:clrFrom>
              <a:clrTo>
                <a:srgbClr val="FFFFFF">
                  <a:alpha val="0"/>
                </a:srgbClr>
              </a:clrTo>
            </a:clrChange>
          </a:blip>
          <a:srcRect/>
          <a:stretch>
            <a:fillRect/>
          </a:stretch>
        </p:blipFill>
        <p:spPr bwMode="auto">
          <a:xfrm>
            <a:off x="873125" y="3617913"/>
            <a:ext cx="434975" cy="373062"/>
          </a:xfrm>
          <a:prstGeom prst="rect">
            <a:avLst/>
          </a:prstGeom>
          <a:noFill/>
          <a:ln w="19050" algn="ctr">
            <a:noFill/>
            <a:miter lim="800000"/>
            <a:headEnd/>
            <a:tailEnd/>
          </a:ln>
        </p:spPr>
      </p:pic>
      <p:pic>
        <p:nvPicPr>
          <p:cNvPr id="20500" name="Picture 84"/>
          <p:cNvPicPr>
            <a:picLocks noChangeAspect="1" noChangeArrowheads="1"/>
          </p:cNvPicPr>
          <p:nvPr/>
        </p:nvPicPr>
        <p:blipFill>
          <a:blip r:embed="rId15"/>
          <a:srcRect b="39709"/>
          <a:stretch>
            <a:fillRect/>
          </a:stretch>
        </p:blipFill>
        <p:spPr bwMode="auto">
          <a:xfrm>
            <a:off x="6911975" y="2449513"/>
            <a:ext cx="1216025" cy="1196975"/>
          </a:xfrm>
          <a:prstGeom prst="rect">
            <a:avLst/>
          </a:prstGeom>
          <a:noFill/>
          <a:ln w="9525">
            <a:noFill/>
            <a:round/>
            <a:headEnd/>
            <a:tailEnd/>
          </a:ln>
        </p:spPr>
      </p:pic>
      <p:pic>
        <p:nvPicPr>
          <p:cNvPr id="20501" name="Picture 84"/>
          <p:cNvPicPr>
            <a:picLocks noChangeAspect="1" noChangeArrowheads="1"/>
          </p:cNvPicPr>
          <p:nvPr/>
        </p:nvPicPr>
        <p:blipFill>
          <a:blip r:embed="rId15"/>
          <a:srcRect t="66331"/>
          <a:stretch>
            <a:fillRect/>
          </a:stretch>
        </p:blipFill>
        <p:spPr bwMode="auto">
          <a:xfrm>
            <a:off x="7091363" y="3646488"/>
            <a:ext cx="869950" cy="477837"/>
          </a:xfrm>
          <a:prstGeom prst="rect">
            <a:avLst/>
          </a:prstGeom>
          <a:noFill/>
          <a:ln w="9525">
            <a:noFill/>
            <a:round/>
            <a:headEnd/>
            <a:tailEnd/>
          </a:ln>
        </p:spPr>
      </p:pic>
      <p:pic>
        <p:nvPicPr>
          <p:cNvPr id="20502" name="Picture 42" descr="AccessGuardianALU-FINAL logo (Small)"/>
          <p:cNvPicPr>
            <a:picLocks noChangeAspect="1" noChangeArrowheads="1"/>
          </p:cNvPicPr>
          <p:nvPr/>
        </p:nvPicPr>
        <p:blipFill>
          <a:blip r:embed="rId16"/>
          <a:srcRect l="-2481" t="-8461" r="-1654" b="-5077"/>
          <a:stretch>
            <a:fillRect/>
          </a:stretch>
        </p:blipFill>
        <p:spPr bwMode="auto">
          <a:xfrm>
            <a:off x="646113" y="5226050"/>
            <a:ext cx="895350" cy="396875"/>
          </a:xfrm>
          <a:prstGeom prst="rect">
            <a:avLst/>
          </a:prstGeom>
          <a:noFill/>
          <a:ln w="9525">
            <a:noFill/>
            <a:miter lim="800000"/>
            <a:headEnd/>
            <a:tailEnd/>
          </a:ln>
        </p:spPr>
      </p:pic>
      <p:pic>
        <p:nvPicPr>
          <p:cNvPr id="20503" name="Picture 41" descr="A QuarantineManager ALU Final logo (Small)"/>
          <p:cNvPicPr>
            <a:picLocks noChangeAspect="1" noChangeArrowheads="1"/>
          </p:cNvPicPr>
          <p:nvPr/>
        </p:nvPicPr>
        <p:blipFill>
          <a:blip r:embed="rId17"/>
          <a:srcRect/>
          <a:stretch>
            <a:fillRect/>
          </a:stretch>
        </p:blipFill>
        <p:spPr bwMode="auto">
          <a:xfrm>
            <a:off x="1903413" y="5240338"/>
            <a:ext cx="863600" cy="344487"/>
          </a:xfrm>
          <a:prstGeom prst="rect">
            <a:avLst/>
          </a:prstGeom>
          <a:noFill/>
          <a:ln w="9525">
            <a:noFill/>
            <a:miter lim="800000"/>
            <a:headEnd/>
            <a:tailEnd/>
          </a:ln>
        </p:spPr>
      </p:pic>
      <p:pic>
        <p:nvPicPr>
          <p:cNvPr id="20504" name="Picture 67"/>
          <p:cNvPicPr>
            <a:picLocks noChangeAspect="1" noChangeArrowheads="1"/>
          </p:cNvPicPr>
          <p:nvPr/>
        </p:nvPicPr>
        <p:blipFill>
          <a:blip r:embed="rId18"/>
          <a:srcRect l="-1353" t="38680"/>
          <a:stretch>
            <a:fillRect/>
          </a:stretch>
        </p:blipFill>
        <p:spPr bwMode="auto">
          <a:xfrm>
            <a:off x="3622675" y="5240338"/>
            <a:ext cx="2116138" cy="312737"/>
          </a:xfrm>
          <a:prstGeom prst="rect">
            <a:avLst/>
          </a:prstGeom>
          <a:noFill/>
          <a:ln w="9525">
            <a:noFill/>
            <a:miter lim="800000"/>
            <a:headEnd/>
            <a:tailEnd/>
          </a:ln>
        </p:spPr>
      </p:pic>
      <p:pic>
        <p:nvPicPr>
          <p:cNvPr id="20505" name="Picture 68"/>
          <p:cNvPicPr>
            <a:picLocks noChangeAspect="1" noChangeArrowheads="1"/>
          </p:cNvPicPr>
          <p:nvPr/>
        </p:nvPicPr>
        <p:blipFill>
          <a:blip r:embed="rId19">
            <a:clrChange>
              <a:clrFrom>
                <a:srgbClr val="FFFFFF"/>
              </a:clrFrom>
              <a:clrTo>
                <a:srgbClr val="FFFFFF">
                  <a:alpha val="0"/>
                </a:srgbClr>
              </a:clrTo>
            </a:clrChange>
          </a:blip>
          <a:srcRect/>
          <a:stretch>
            <a:fillRect/>
          </a:stretch>
        </p:blipFill>
        <p:spPr bwMode="auto">
          <a:xfrm>
            <a:off x="6470650" y="5226050"/>
            <a:ext cx="2084388" cy="350838"/>
          </a:xfrm>
          <a:prstGeom prst="rect">
            <a:avLst/>
          </a:prstGeom>
          <a:noFill/>
          <a:ln w="19050" algn="ctr">
            <a:noFill/>
            <a:miter lim="800000"/>
            <a:headEnd/>
            <a:tailEnd/>
          </a:ln>
        </p:spPr>
      </p:pic>
      <p:pic>
        <p:nvPicPr>
          <p:cNvPr id="20506" name="Picture 23" descr="OA-RAP2wg-horiz-rt-ports"/>
          <p:cNvPicPr>
            <a:picLocks noChangeAspect="1" noChangeArrowheads="1"/>
          </p:cNvPicPr>
          <p:nvPr/>
        </p:nvPicPr>
        <p:blipFill>
          <a:blip r:embed="rId20"/>
          <a:srcRect/>
          <a:stretch>
            <a:fillRect/>
          </a:stretch>
        </p:blipFill>
        <p:spPr bwMode="auto">
          <a:xfrm>
            <a:off x="2139950" y="3687763"/>
            <a:ext cx="508000" cy="404812"/>
          </a:xfrm>
          <a:prstGeom prst="rect">
            <a:avLst/>
          </a:prstGeom>
          <a:noFill/>
          <a:ln w="9525">
            <a:noFill/>
            <a:miter lim="800000"/>
            <a:headEnd/>
            <a:tailEnd/>
          </a:ln>
        </p:spPr>
      </p:pic>
      <p:pic>
        <p:nvPicPr>
          <p:cNvPr id="20507" name="Content Placeholder 3"/>
          <p:cNvPicPr>
            <a:picLocks noGrp="1" noChangeAspect="1" noChangeArrowheads="1"/>
          </p:cNvPicPr>
          <p:nvPr>
            <p:ph idx="1"/>
          </p:nvPr>
        </p:nvPicPr>
        <p:blipFill>
          <a:blip r:embed="rId21">
            <a:clrChange>
              <a:clrFrom>
                <a:srgbClr val="FFFFFF"/>
              </a:clrFrom>
              <a:clrTo>
                <a:srgbClr val="FFFFFF">
                  <a:alpha val="0"/>
                </a:srgbClr>
              </a:clrTo>
            </a:clrChange>
          </a:blip>
          <a:srcRect/>
          <a:stretch>
            <a:fillRect/>
          </a:stretch>
        </p:blipFill>
        <p:spPr>
          <a:xfrm>
            <a:off x="3343275" y="2555875"/>
            <a:ext cx="741363" cy="1311275"/>
          </a:xfrm>
        </p:spPr>
      </p:pic>
      <p:pic>
        <p:nvPicPr>
          <p:cNvPr id="20508" name="Picture 2"/>
          <p:cNvPicPr>
            <a:picLocks noChangeAspect="1" noChangeArrowheads="1"/>
          </p:cNvPicPr>
          <p:nvPr/>
        </p:nvPicPr>
        <p:blipFill>
          <a:blip r:embed="rId22">
            <a:clrChange>
              <a:clrFrom>
                <a:srgbClr val="FFFFFF"/>
              </a:clrFrom>
              <a:clrTo>
                <a:srgbClr val="FFFFFF">
                  <a:alpha val="0"/>
                </a:srgbClr>
              </a:clrTo>
            </a:clrChange>
          </a:blip>
          <a:srcRect/>
          <a:stretch>
            <a:fillRect/>
          </a:stretch>
        </p:blipFill>
        <p:spPr bwMode="auto">
          <a:xfrm>
            <a:off x="4159250" y="2714625"/>
            <a:ext cx="693738" cy="1057275"/>
          </a:xfrm>
          <a:prstGeom prst="rect">
            <a:avLst/>
          </a:prstGeom>
          <a:noFill/>
          <a:ln w="9525">
            <a:noFill/>
            <a:miter lim="800000"/>
            <a:headEnd/>
            <a:tailEnd/>
          </a:ln>
        </p:spPr>
      </p:pic>
      <p:sp>
        <p:nvSpPr>
          <p:cNvPr id="78" name="TextBox 77"/>
          <p:cNvSpPr txBox="1"/>
          <p:nvPr/>
        </p:nvSpPr>
        <p:spPr>
          <a:xfrm>
            <a:off x="2090738" y="1717675"/>
            <a:ext cx="5972175" cy="307975"/>
          </a:xfrm>
          <a:prstGeom prst="rect">
            <a:avLst/>
          </a:prstGeom>
          <a:noFill/>
        </p:spPr>
        <p:txBody>
          <a:bodyPr wrap="none">
            <a:spAutoFit/>
          </a:bodyPr>
          <a:lstStyle/>
          <a:p>
            <a:pPr>
              <a:defRPr/>
            </a:pPr>
            <a:r>
              <a:rPr lang="en-US" sz="1400" dirty="0">
                <a:solidFill>
                  <a:schemeClr val="tx1"/>
                </a:solidFill>
                <a:latin typeface="+mn-lt"/>
                <a:cs typeface="Arial" pitchFamily="34" charset="0"/>
              </a:rPr>
              <a:t>IP address, data center, network, security and performance management</a:t>
            </a:r>
          </a:p>
        </p:txBody>
      </p:sp>
      <p:pic>
        <p:nvPicPr>
          <p:cNvPr id="20510" name="Picture 17" descr="OS6900-X40-frnt-rt_32.png"/>
          <p:cNvPicPr>
            <a:picLocks noChangeAspect="1"/>
          </p:cNvPicPr>
          <p:nvPr/>
        </p:nvPicPr>
        <p:blipFill>
          <a:blip r:embed="rId23"/>
          <a:srcRect/>
          <a:stretch>
            <a:fillRect/>
          </a:stretch>
        </p:blipFill>
        <p:spPr bwMode="auto">
          <a:xfrm>
            <a:off x="3189288" y="3854450"/>
            <a:ext cx="969962" cy="211138"/>
          </a:xfrm>
          <a:prstGeom prst="rect">
            <a:avLst/>
          </a:prstGeom>
          <a:noFill/>
          <a:ln w="9525">
            <a:noFill/>
            <a:miter lim="800000"/>
            <a:headEnd/>
            <a:tailEnd/>
          </a:ln>
        </p:spPr>
      </p:pic>
      <p:pic>
        <p:nvPicPr>
          <p:cNvPr id="20511" name="Picture 3"/>
          <p:cNvPicPr>
            <a:picLocks noChangeAspect="1" noChangeArrowheads="1"/>
          </p:cNvPicPr>
          <p:nvPr/>
        </p:nvPicPr>
        <p:blipFill>
          <a:blip r:embed="rId24">
            <a:clrChange>
              <a:clrFrom>
                <a:srgbClr val="FFFFFF"/>
              </a:clrFrom>
              <a:clrTo>
                <a:srgbClr val="FFFFFF">
                  <a:alpha val="0"/>
                </a:srgbClr>
              </a:clrTo>
            </a:clrChange>
          </a:blip>
          <a:srcRect/>
          <a:stretch>
            <a:fillRect/>
          </a:stretch>
        </p:blipFill>
        <p:spPr bwMode="auto">
          <a:xfrm>
            <a:off x="4978400" y="2714625"/>
            <a:ext cx="661988" cy="658813"/>
          </a:xfrm>
          <a:prstGeom prst="rect">
            <a:avLst/>
          </a:prstGeom>
          <a:noFill/>
          <a:ln w="9525">
            <a:noFill/>
            <a:miter lim="800000"/>
            <a:headEnd/>
            <a:tailEnd/>
          </a:ln>
        </p:spPr>
      </p:pic>
      <p:pic>
        <p:nvPicPr>
          <p:cNvPr id="20512" name="Picture 4"/>
          <p:cNvPicPr>
            <a:picLocks noChangeAspect="1" noChangeArrowheads="1"/>
          </p:cNvPicPr>
          <p:nvPr/>
        </p:nvPicPr>
        <p:blipFill>
          <a:blip r:embed="rId25">
            <a:clrChange>
              <a:clrFrom>
                <a:srgbClr val="FFFFFF"/>
              </a:clrFrom>
              <a:clrTo>
                <a:srgbClr val="FFFFFF">
                  <a:alpha val="0"/>
                </a:srgbClr>
              </a:clrTo>
            </a:clrChange>
          </a:blip>
          <a:srcRect/>
          <a:stretch>
            <a:fillRect/>
          </a:stretch>
        </p:blipFill>
        <p:spPr bwMode="auto">
          <a:xfrm>
            <a:off x="4970463" y="3457575"/>
            <a:ext cx="768350" cy="314325"/>
          </a:xfrm>
          <a:prstGeom prst="rect">
            <a:avLst/>
          </a:prstGeom>
          <a:noFill/>
          <a:ln w="9525">
            <a:noFill/>
            <a:miter lim="800000"/>
            <a:headEnd/>
            <a:tailEnd/>
          </a:ln>
        </p:spPr>
      </p:pic>
      <p:sp>
        <p:nvSpPr>
          <p:cNvPr id="85" name="TextBox 84"/>
          <p:cNvSpPr txBox="1"/>
          <p:nvPr/>
        </p:nvSpPr>
        <p:spPr>
          <a:xfrm>
            <a:off x="708025" y="4246563"/>
            <a:ext cx="7494588" cy="307975"/>
          </a:xfrm>
          <a:prstGeom prst="rect">
            <a:avLst/>
          </a:prstGeom>
          <a:noFill/>
        </p:spPr>
        <p:txBody>
          <a:bodyPr wrap="none">
            <a:spAutoFit/>
          </a:bodyPr>
          <a:lstStyle/>
          <a:p>
            <a:pPr>
              <a:defRPr/>
            </a:pPr>
            <a:r>
              <a:rPr lang="en-US" sz="1400" dirty="0">
                <a:solidFill>
                  <a:schemeClr val="tx1"/>
                </a:solidFill>
                <a:latin typeface="+mn-lt"/>
                <a:cs typeface="Arial" pitchFamily="34" charset="0"/>
              </a:rPr>
              <a:t>WLAN Switching 		LAN and Data Center switching               MPLS Switching</a:t>
            </a:r>
          </a:p>
        </p:txBody>
      </p:sp>
      <p:sp>
        <p:nvSpPr>
          <p:cNvPr id="86" name="TextBox 85"/>
          <p:cNvSpPr txBox="1"/>
          <p:nvPr/>
        </p:nvSpPr>
        <p:spPr>
          <a:xfrm>
            <a:off x="993775" y="5597525"/>
            <a:ext cx="7980363" cy="307975"/>
          </a:xfrm>
          <a:prstGeom prst="rect">
            <a:avLst/>
          </a:prstGeom>
          <a:noFill/>
        </p:spPr>
        <p:txBody>
          <a:bodyPr wrap="none">
            <a:spAutoFit/>
          </a:bodyPr>
          <a:lstStyle/>
          <a:p>
            <a:pPr>
              <a:defRPr/>
            </a:pPr>
            <a:r>
              <a:rPr lang="en-US" sz="1400" dirty="0">
                <a:solidFill>
                  <a:schemeClr val="tx1"/>
                </a:solidFill>
                <a:latin typeface="+mn-lt"/>
                <a:cs typeface="Arial" pitchFamily="34" charset="0"/>
              </a:rPr>
              <a:t>Embedded security                        Host Integrity Check                 Unified Threat Management</a:t>
            </a: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Content Placeholder 1"/>
          <p:cNvSpPr>
            <a:spLocks noGrp="1"/>
          </p:cNvSpPr>
          <p:nvPr>
            <p:ph idx="4294967295"/>
          </p:nvPr>
        </p:nvSpPr>
        <p:spPr>
          <a:xfrm>
            <a:off x="374650" y="1095375"/>
            <a:ext cx="5376863" cy="5184775"/>
          </a:xfrm>
        </p:spPr>
        <p:txBody>
          <a:bodyPr/>
          <a:lstStyle/>
          <a:p>
            <a:pPr marL="69850">
              <a:spcBef>
                <a:spcPts val="1200"/>
              </a:spcBef>
              <a:spcAft>
                <a:spcPct val="0"/>
              </a:spcAft>
              <a:buFont typeface="Arial" charset="0"/>
              <a:buNone/>
            </a:pPr>
            <a:r>
              <a:rPr lang="en-US" sz="1800" smtClean="0"/>
              <a:t>Meets Diverse Customer Needs</a:t>
            </a:r>
          </a:p>
          <a:p>
            <a:pPr marL="69850">
              <a:spcAft>
                <a:spcPct val="0"/>
              </a:spcAft>
            </a:pPr>
            <a:r>
              <a:rPr lang="en-GB" sz="1400" smtClean="0"/>
              <a:t>IT consumerization,  mobility,  OT convergence, Cloud adoption</a:t>
            </a:r>
            <a:endParaRPr lang="en-US" sz="1400" smtClean="0"/>
          </a:p>
          <a:p>
            <a:pPr marL="69850">
              <a:spcBef>
                <a:spcPts val="200"/>
              </a:spcBef>
              <a:spcAft>
                <a:spcPct val="0"/>
              </a:spcAft>
              <a:buFont typeface="Arial" charset="0"/>
              <a:buNone/>
            </a:pPr>
            <a:r>
              <a:rPr lang="en-US" sz="1800" smtClean="0"/>
              <a:t>New Network Requirements</a:t>
            </a:r>
          </a:p>
          <a:p>
            <a:pPr marL="69850">
              <a:spcBef>
                <a:spcPct val="0"/>
              </a:spcBef>
              <a:spcAft>
                <a:spcPct val="0"/>
              </a:spcAft>
            </a:pPr>
            <a:r>
              <a:rPr lang="en-GB" sz="1400" smtClean="0"/>
              <a:t>More bandwidth, core &amp; access</a:t>
            </a:r>
            <a:endParaRPr lang="en-US" sz="1400" smtClean="0"/>
          </a:p>
          <a:p>
            <a:pPr marL="69850">
              <a:spcBef>
                <a:spcPct val="0"/>
              </a:spcBef>
              <a:spcAft>
                <a:spcPct val="0"/>
              </a:spcAft>
            </a:pPr>
            <a:r>
              <a:rPr lang="en-GB" sz="1400" smtClean="0"/>
              <a:t>Better quality of service controls</a:t>
            </a:r>
            <a:endParaRPr lang="en-US" sz="1400" smtClean="0"/>
          </a:p>
          <a:p>
            <a:pPr marL="69850">
              <a:spcBef>
                <a:spcPct val="0"/>
              </a:spcBef>
              <a:spcAft>
                <a:spcPts val="200"/>
              </a:spcAft>
            </a:pPr>
            <a:r>
              <a:rPr lang="en-GB" sz="1400" smtClean="0"/>
              <a:t>Fortified security</a:t>
            </a:r>
          </a:p>
          <a:p>
            <a:pPr marL="69850">
              <a:spcBef>
                <a:spcPts val="200"/>
              </a:spcBef>
              <a:spcAft>
                <a:spcPct val="0"/>
              </a:spcAft>
              <a:buFont typeface="Arial" charset="0"/>
              <a:buNone/>
            </a:pPr>
            <a:r>
              <a:rPr lang="en-US" sz="1800" smtClean="0"/>
              <a:t>10 &amp; 40 GigE Core</a:t>
            </a:r>
          </a:p>
          <a:p>
            <a:pPr marL="69850">
              <a:spcBef>
                <a:spcPct val="0"/>
              </a:spcBef>
              <a:spcAft>
                <a:spcPts val="200"/>
              </a:spcAft>
            </a:pPr>
            <a:r>
              <a:rPr lang="en-US" sz="1400" smtClean="0"/>
              <a:t>Wire rate,  high density </a:t>
            </a:r>
          </a:p>
          <a:p>
            <a:pPr marL="69850">
              <a:spcBef>
                <a:spcPts val="200"/>
              </a:spcBef>
              <a:spcAft>
                <a:spcPct val="0"/>
              </a:spcAft>
              <a:buFont typeface="Arial" charset="0"/>
              <a:buNone/>
            </a:pPr>
            <a:r>
              <a:rPr lang="en-US" sz="1800" smtClean="0"/>
              <a:t>Enhanced Access Layer</a:t>
            </a:r>
          </a:p>
          <a:p>
            <a:pPr marL="396875" lvl="1" indent="-165100">
              <a:spcBef>
                <a:spcPct val="0"/>
              </a:spcBef>
              <a:spcAft>
                <a:spcPct val="0"/>
              </a:spcAft>
              <a:buFont typeface="Arial" charset="0"/>
              <a:buNone/>
            </a:pPr>
            <a:r>
              <a:rPr lang="en-US" sz="1200" b="1" smtClean="0"/>
              <a:t>Performance</a:t>
            </a:r>
          </a:p>
          <a:p>
            <a:pPr marL="396875" lvl="1" indent="-165100">
              <a:spcBef>
                <a:spcPct val="0"/>
              </a:spcBef>
              <a:spcAft>
                <a:spcPct val="0"/>
              </a:spcAft>
            </a:pPr>
            <a:r>
              <a:rPr lang="en-US" sz="1200" smtClean="0"/>
              <a:t>GigE, wire rate,  10 GigE uplinks</a:t>
            </a:r>
          </a:p>
          <a:p>
            <a:pPr marL="396875" lvl="1" indent="-165100">
              <a:spcBef>
                <a:spcPct val="0"/>
              </a:spcBef>
              <a:spcAft>
                <a:spcPts val="300"/>
              </a:spcAft>
            </a:pPr>
            <a:r>
              <a:rPr lang="en-US" sz="1200" smtClean="0"/>
              <a:t>PoE and PoE</a:t>
            </a:r>
            <a:r>
              <a:rPr lang="en-US" sz="1200" baseline="30000" smtClean="0"/>
              <a:t>+</a:t>
            </a:r>
            <a:r>
              <a:rPr lang="en-US" sz="1200" smtClean="0"/>
              <a:t> for new devices</a:t>
            </a:r>
          </a:p>
          <a:p>
            <a:pPr marL="396875" lvl="1" indent="-165100">
              <a:spcBef>
                <a:spcPct val="0"/>
              </a:spcBef>
              <a:spcAft>
                <a:spcPts val="300"/>
              </a:spcAft>
            </a:pPr>
            <a:r>
              <a:rPr lang="en-US" sz="1200" smtClean="0"/>
              <a:t>802.11n</a:t>
            </a:r>
          </a:p>
          <a:p>
            <a:pPr marL="396875" lvl="1" indent="-165100">
              <a:spcBef>
                <a:spcPct val="0"/>
              </a:spcBef>
              <a:spcAft>
                <a:spcPct val="0"/>
              </a:spcAft>
              <a:buFont typeface="Arial" charset="0"/>
              <a:buNone/>
            </a:pPr>
            <a:r>
              <a:rPr lang="en-US" sz="1200" b="1" smtClean="0"/>
              <a:t>Application Fluency</a:t>
            </a:r>
          </a:p>
          <a:p>
            <a:pPr marL="396875" lvl="1" indent="-165100">
              <a:spcBef>
                <a:spcPct val="0"/>
              </a:spcBef>
              <a:spcAft>
                <a:spcPts val="300"/>
              </a:spcAft>
            </a:pPr>
            <a:r>
              <a:rPr lang="en-US" sz="1200" smtClean="0"/>
              <a:t>uNP extended to all switches</a:t>
            </a:r>
          </a:p>
          <a:p>
            <a:pPr marL="396875" lvl="1" indent="-165100">
              <a:spcBef>
                <a:spcPct val="0"/>
              </a:spcBef>
              <a:spcAft>
                <a:spcPts val="200"/>
              </a:spcAft>
            </a:pPr>
            <a:r>
              <a:rPr lang="en-US" sz="1200" smtClean="0"/>
              <a:t>Multi-Media Fluency for OS6850E</a:t>
            </a:r>
          </a:p>
          <a:p>
            <a:pPr marL="69850">
              <a:spcBef>
                <a:spcPts val="200"/>
              </a:spcBef>
              <a:spcAft>
                <a:spcPct val="0"/>
              </a:spcAft>
              <a:buFont typeface="Arial" charset="0"/>
              <a:buNone/>
            </a:pPr>
            <a:r>
              <a:rPr lang="en-US" sz="1800" smtClean="0"/>
              <a:t>Converged Management Portal</a:t>
            </a:r>
          </a:p>
          <a:p>
            <a:pPr marL="69850">
              <a:spcBef>
                <a:spcPct val="0"/>
              </a:spcBef>
              <a:spcAft>
                <a:spcPct val="0"/>
              </a:spcAft>
            </a:pPr>
            <a:r>
              <a:rPr lang="en-US" sz="1400" smtClean="0"/>
              <a:t>Provisioning of network services</a:t>
            </a:r>
          </a:p>
          <a:p>
            <a:pPr marL="69850">
              <a:spcBef>
                <a:spcPct val="0"/>
              </a:spcBef>
              <a:spcAft>
                <a:spcPts val="200"/>
              </a:spcAft>
            </a:pPr>
            <a:r>
              <a:rPr lang="en-US" sz="1400" smtClean="0"/>
              <a:t>Dashboarding for visibility</a:t>
            </a:r>
          </a:p>
          <a:p>
            <a:pPr marL="69850">
              <a:spcBef>
                <a:spcPts val="200"/>
              </a:spcBef>
              <a:spcAft>
                <a:spcPct val="0"/>
              </a:spcAft>
              <a:buFont typeface="Arial" charset="0"/>
              <a:buNone/>
            </a:pPr>
            <a:r>
              <a:rPr lang="en-US" sz="1800" smtClean="0"/>
              <a:t>Integrated WAN Option</a:t>
            </a:r>
          </a:p>
          <a:p>
            <a:pPr marL="69850">
              <a:spcBef>
                <a:spcPct val="0"/>
              </a:spcBef>
              <a:spcAft>
                <a:spcPct val="0"/>
              </a:spcAft>
            </a:pPr>
            <a:r>
              <a:rPr lang="en-US" sz="1400" smtClean="0"/>
              <a:t>Market leading service routers</a:t>
            </a:r>
          </a:p>
          <a:p>
            <a:pPr marL="69850">
              <a:spcBef>
                <a:spcPct val="0"/>
              </a:spcBef>
              <a:spcAft>
                <a:spcPct val="0"/>
              </a:spcAft>
            </a:pPr>
            <a:r>
              <a:rPr lang="en-US" sz="1400" smtClean="0"/>
              <a:t>End to end management</a:t>
            </a:r>
          </a:p>
        </p:txBody>
      </p:sp>
      <p:sp>
        <p:nvSpPr>
          <p:cNvPr id="21506" name="Title 2"/>
          <p:cNvSpPr>
            <a:spLocks noGrp="1"/>
          </p:cNvSpPr>
          <p:nvPr>
            <p:ph type="title" idx="4294967295"/>
          </p:nvPr>
        </p:nvSpPr>
        <p:spPr>
          <a:xfrm>
            <a:off x="223838" y="241300"/>
            <a:ext cx="8615362" cy="812800"/>
          </a:xfrm>
        </p:spPr>
        <p:txBody>
          <a:bodyPr/>
          <a:lstStyle/>
          <a:p>
            <a:pPr eaLnBrk="1" hangingPunct="1">
              <a:lnSpc>
                <a:spcPct val="100000"/>
              </a:lnSpc>
            </a:pPr>
            <a:r>
              <a:rPr smtClean="0"/>
              <a:t>Converged Network Solution</a:t>
            </a:r>
            <a:br>
              <a:rPr smtClean="0"/>
            </a:br>
            <a:r>
              <a:rPr sz="2600" b="0" smtClean="0"/>
              <a:t>Meeting Needs Of The Modern Enterprise</a:t>
            </a:r>
          </a:p>
        </p:txBody>
      </p:sp>
      <p:pic>
        <p:nvPicPr>
          <p:cNvPr id="21507" name="Picture 2"/>
          <p:cNvPicPr>
            <a:picLocks noChangeAspect="1" noChangeArrowheads="1"/>
          </p:cNvPicPr>
          <p:nvPr/>
        </p:nvPicPr>
        <p:blipFill>
          <a:blip r:embed="rId2"/>
          <a:srcRect/>
          <a:stretch>
            <a:fillRect/>
          </a:stretch>
        </p:blipFill>
        <p:spPr bwMode="auto">
          <a:xfrm>
            <a:off x="3503613" y="1968500"/>
            <a:ext cx="5475287" cy="384333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p:cNvSpPr>
          <p:nvPr>
            <p:ph type="title" idx="4294967295"/>
          </p:nvPr>
        </p:nvSpPr>
        <p:spPr>
          <a:xfrm>
            <a:off x="263525" y="4343400"/>
            <a:ext cx="8645525" cy="1143000"/>
          </a:xfrm>
        </p:spPr>
        <p:txBody>
          <a:bodyPr/>
          <a:lstStyle/>
          <a:p>
            <a:r>
              <a:rPr lang="de-AT" smtClean="0"/>
              <a:t>WLAN Lösung mit „Instant Access Points“</a:t>
            </a: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8"/>
          <p:cNvSpPr>
            <a:spLocks noGrp="1"/>
          </p:cNvSpPr>
          <p:nvPr>
            <p:ph type="title" idx="4294967295"/>
          </p:nvPr>
        </p:nvSpPr>
        <p:spPr>
          <a:xfrm>
            <a:off x="230188" y="233363"/>
            <a:ext cx="8645525" cy="819150"/>
          </a:xfrm>
        </p:spPr>
        <p:txBody>
          <a:bodyPr lIns="0" tIns="0" rIns="0" bIns="0" anchor="b"/>
          <a:lstStyle/>
          <a:p>
            <a:pPr eaLnBrk="1" hangingPunct="1"/>
            <a:r>
              <a:rPr sz="3400" smtClean="0">
                <a:cs typeface="Tahoma" pitchFamily="34" charset="0"/>
              </a:rPr>
              <a:t>Was können iAPs ???</a:t>
            </a:r>
          </a:p>
        </p:txBody>
      </p:sp>
      <p:sp>
        <p:nvSpPr>
          <p:cNvPr id="23554" name="Text Placeholder 2"/>
          <p:cNvSpPr txBox="1">
            <a:spLocks/>
          </p:cNvSpPr>
          <p:nvPr/>
        </p:nvSpPr>
        <p:spPr bwMode="auto">
          <a:xfrm>
            <a:off x="3957638" y="1141413"/>
            <a:ext cx="4935537" cy="5095875"/>
          </a:xfrm>
          <a:prstGeom prst="rect">
            <a:avLst/>
          </a:prstGeom>
          <a:noFill/>
          <a:ln w="9525">
            <a:noFill/>
            <a:miter lim="800000"/>
            <a:headEnd/>
            <a:tailEnd/>
          </a:ln>
        </p:spPr>
        <p:txBody>
          <a:bodyPr/>
          <a:lstStyle/>
          <a:p>
            <a:pPr marL="342900" indent="-342900">
              <a:lnSpc>
                <a:spcPct val="95000"/>
              </a:lnSpc>
              <a:spcBef>
                <a:spcPts val="1000"/>
              </a:spcBef>
              <a:buClr>
                <a:srgbClr val="9850B2"/>
              </a:buClr>
              <a:buFont typeface="Wingdings" pitchFamily="2" charset="2"/>
              <a:buChar char="Ø"/>
            </a:pPr>
            <a:r>
              <a:rPr lang="en-US" sz="1600" b="1">
                <a:solidFill>
                  <a:srgbClr val="404040"/>
                </a:solidFill>
                <a:latin typeface="Tahoma" pitchFamily="34" charset="0"/>
              </a:rPr>
              <a:t>Virtual Controller Technology</a:t>
            </a:r>
          </a:p>
          <a:p>
            <a:pPr marL="473075" lvl="1" indent="-227013">
              <a:lnSpc>
                <a:spcPct val="95000"/>
              </a:lnSpc>
              <a:spcBef>
                <a:spcPts val="300"/>
              </a:spcBef>
              <a:buClr>
                <a:srgbClr val="9850B2"/>
              </a:buClr>
              <a:buFont typeface="Wingdings" pitchFamily="2" charset="2"/>
              <a:buChar char="Ø"/>
            </a:pPr>
            <a:r>
              <a:rPr lang="en-US" sz="1600">
                <a:solidFill>
                  <a:srgbClr val="404040"/>
                </a:solidFill>
                <a:latin typeface="Tahoma" pitchFamily="34" charset="0"/>
              </a:rPr>
              <a:t>Adaptive Radio Management </a:t>
            </a:r>
          </a:p>
          <a:p>
            <a:pPr marL="473075" lvl="1" indent="-227013">
              <a:lnSpc>
                <a:spcPct val="95000"/>
              </a:lnSpc>
              <a:spcBef>
                <a:spcPts val="300"/>
              </a:spcBef>
              <a:buClr>
                <a:srgbClr val="9850B2"/>
              </a:buClr>
              <a:buFont typeface="Wingdings" pitchFamily="2" charset="2"/>
              <a:buChar char="Ø"/>
            </a:pPr>
            <a:r>
              <a:rPr lang="en-US" sz="1600">
                <a:solidFill>
                  <a:srgbClr val="404040"/>
                </a:solidFill>
                <a:latin typeface="Tahoma" pitchFamily="34" charset="0"/>
              </a:rPr>
              <a:t>Stateful Firewall &amp; rogue AP protection</a:t>
            </a:r>
          </a:p>
          <a:p>
            <a:pPr marL="473075" lvl="1" indent="-227013">
              <a:lnSpc>
                <a:spcPct val="95000"/>
              </a:lnSpc>
              <a:spcBef>
                <a:spcPts val="300"/>
              </a:spcBef>
              <a:buClr>
                <a:srgbClr val="9850B2"/>
              </a:buClr>
              <a:buFont typeface="Wingdings" pitchFamily="2" charset="2"/>
              <a:buChar char="Ø"/>
            </a:pPr>
            <a:r>
              <a:rPr lang="en-US" sz="1600">
                <a:solidFill>
                  <a:srgbClr val="404040"/>
                </a:solidFill>
                <a:latin typeface="Tahoma" pitchFamily="34" charset="0"/>
              </a:rPr>
              <a:t>Stateful QoS für Voice &amp; Video</a:t>
            </a:r>
          </a:p>
          <a:p>
            <a:pPr marL="473075" lvl="1" indent="-227013">
              <a:lnSpc>
                <a:spcPct val="95000"/>
              </a:lnSpc>
              <a:spcBef>
                <a:spcPts val="300"/>
              </a:spcBef>
              <a:buClr>
                <a:srgbClr val="9850B2"/>
              </a:buClr>
              <a:buFont typeface="Wingdings" pitchFamily="2" charset="2"/>
              <a:buChar char="Ø"/>
            </a:pPr>
            <a:endParaRPr lang="en-US" sz="1600">
              <a:solidFill>
                <a:srgbClr val="404040"/>
              </a:solidFill>
              <a:latin typeface="Tahoma" pitchFamily="34" charset="0"/>
            </a:endParaRPr>
          </a:p>
          <a:p>
            <a:pPr marL="342900" indent="-342900">
              <a:lnSpc>
                <a:spcPct val="95000"/>
              </a:lnSpc>
              <a:spcBef>
                <a:spcPts val="300"/>
              </a:spcBef>
              <a:buClr>
                <a:srgbClr val="9850B2"/>
              </a:buClr>
              <a:buFont typeface="Wingdings" pitchFamily="2" charset="2"/>
              <a:buChar char="Ø"/>
            </a:pPr>
            <a:r>
              <a:rPr lang="en-US" sz="1600" b="1">
                <a:solidFill>
                  <a:srgbClr val="404040"/>
                </a:solidFill>
                <a:latin typeface="Tahoma" pitchFamily="34" charset="0"/>
              </a:rPr>
              <a:t>MESH Netzwerke ( + Bridge ab SW 3.1 ! )</a:t>
            </a:r>
          </a:p>
          <a:p>
            <a:pPr marL="342900" indent="-342900">
              <a:lnSpc>
                <a:spcPct val="95000"/>
              </a:lnSpc>
              <a:spcBef>
                <a:spcPts val="1000"/>
              </a:spcBef>
              <a:buClr>
                <a:srgbClr val="9850B2"/>
              </a:buClr>
              <a:buFont typeface="Wingdings" pitchFamily="2" charset="2"/>
              <a:buChar char="Ø"/>
            </a:pPr>
            <a:r>
              <a:rPr lang="en-US" sz="1600" b="1">
                <a:solidFill>
                  <a:srgbClr val="404040"/>
                </a:solidFill>
                <a:latin typeface="Tahoma" pitchFamily="34" charset="0"/>
              </a:rPr>
              <a:t>5-Minuten WLAN Installation</a:t>
            </a:r>
          </a:p>
          <a:p>
            <a:pPr marL="473075" lvl="1" indent="-227013">
              <a:lnSpc>
                <a:spcPct val="95000"/>
              </a:lnSpc>
              <a:spcBef>
                <a:spcPts val="300"/>
              </a:spcBef>
              <a:buClr>
                <a:srgbClr val="9850B2"/>
              </a:buClr>
              <a:buFont typeface="Wingdings" pitchFamily="2" charset="2"/>
              <a:buChar char="Ø"/>
            </a:pPr>
            <a:r>
              <a:rPr lang="en-US" sz="1600">
                <a:solidFill>
                  <a:srgbClr val="404040"/>
                </a:solidFill>
                <a:latin typeface="Tahoma" pitchFamily="34" charset="0"/>
              </a:rPr>
              <a:t>“Over the air provisioning”</a:t>
            </a:r>
          </a:p>
          <a:p>
            <a:pPr marL="473075" lvl="1" indent="-227013">
              <a:lnSpc>
                <a:spcPct val="95000"/>
              </a:lnSpc>
              <a:spcBef>
                <a:spcPts val="300"/>
              </a:spcBef>
              <a:buClr>
                <a:srgbClr val="9850B2"/>
              </a:buClr>
              <a:buFont typeface="Wingdings" pitchFamily="2" charset="2"/>
              <a:buChar char="Ø"/>
            </a:pPr>
            <a:r>
              <a:rPr lang="en-US" sz="1600">
                <a:solidFill>
                  <a:srgbClr val="404040"/>
                </a:solidFill>
                <a:latin typeface="Tahoma" pitchFamily="34" charset="0"/>
              </a:rPr>
              <a:t>Single screen user interface ( Web-GUI )</a:t>
            </a:r>
          </a:p>
          <a:p>
            <a:pPr marL="342900" indent="-342900">
              <a:lnSpc>
                <a:spcPct val="95000"/>
              </a:lnSpc>
              <a:spcBef>
                <a:spcPts val="1000"/>
              </a:spcBef>
              <a:buClr>
                <a:srgbClr val="9850B2"/>
              </a:buClr>
              <a:buFont typeface="Wingdings" pitchFamily="2" charset="2"/>
              <a:buChar char="Ø"/>
            </a:pPr>
            <a:r>
              <a:rPr lang="en-US" sz="1600" b="1">
                <a:solidFill>
                  <a:srgbClr val="404040"/>
                </a:solidFill>
                <a:latin typeface="Tahoma" pitchFamily="34" charset="0"/>
              </a:rPr>
              <a:t>Optionales “Cloud-based Management”</a:t>
            </a:r>
          </a:p>
          <a:p>
            <a:pPr marL="473075" lvl="1" indent="-227013">
              <a:lnSpc>
                <a:spcPct val="95000"/>
              </a:lnSpc>
              <a:spcBef>
                <a:spcPts val="300"/>
              </a:spcBef>
              <a:buClr>
                <a:srgbClr val="9850B2"/>
              </a:buClr>
              <a:buFont typeface="Wingdings" pitchFamily="2" charset="2"/>
              <a:buChar char="Ø"/>
            </a:pPr>
            <a:r>
              <a:rPr lang="en-US" sz="1600">
                <a:solidFill>
                  <a:srgbClr val="404040"/>
                </a:solidFill>
                <a:latin typeface="Tahoma" pitchFamily="34" charset="0"/>
              </a:rPr>
              <a:t>Netzwerk Management mit</a:t>
            </a:r>
          </a:p>
          <a:p>
            <a:pPr marL="473075" lvl="1" indent="-227013">
              <a:lnSpc>
                <a:spcPct val="95000"/>
              </a:lnSpc>
              <a:spcBef>
                <a:spcPts val="300"/>
              </a:spcBef>
              <a:buClr>
                <a:srgbClr val="9850B2"/>
              </a:buClr>
              <a:buFont typeface="Wingdings" pitchFamily="2" charset="2"/>
              <a:buNone/>
            </a:pPr>
            <a:r>
              <a:rPr lang="en-US" sz="1600">
                <a:solidFill>
                  <a:srgbClr val="404040"/>
                </a:solidFill>
                <a:latin typeface="Tahoma" pitchFamily="34" charset="0"/>
              </a:rPr>
              <a:t>“OmniVista 3600 Air Manager”</a:t>
            </a:r>
          </a:p>
          <a:p>
            <a:pPr marL="342900" indent="-342900">
              <a:lnSpc>
                <a:spcPct val="95000"/>
              </a:lnSpc>
              <a:spcBef>
                <a:spcPts val="1000"/>
              </a:spcBef>
              <a:buClr>
                <a:srgbClr val="9850B2"/>
              </a:buClr>
              <a:buFont typeface="Wingdings" pitchFamily="2" charset="2"/>
              <a:buChar char="Ø"/>
            </a:pPr>
            <a:r>
              <a:rPr lang="en-US" sz="1600" b="1">
                <a:solidFill>
                  <a:srgbClr val="404040"/>
                </a:solidFill>
                <a:latin typeface="Tahoma" pitchFamily="34" charset="0"/>
              </a:rPr>
              <a:t>Software Upgrade via Internet</a:t>
            </a:r>
          </a:p>
          <a:p>
            <a:pPr marL="342900" indent="-342900">
              <a:lnSpc>
                <a:spcPct val="95000"/>
              </a:lnSpc>
              <a:spcBef>
                <a:spcPts val="1000"/>
              </a:spcBef>
              <a:buClr>
                <a:srgbClr val="9850B2"/>
              </a:buClr>
              <a:buFont typeface="Wingdings" pitchFamily="2" charset="2"/>
              <a:buChar char="Ø"/>
            </a:pPr>
            <a:r>
              <a:rPr lang="en-US" sz="1600" b="1">
                <a:solidFill>
                  <a:srgbClr val="404040"/>
                </a:solidFill>
                <a:latin typeface="Tahoma" pitchFamily="34" charset="0"/>
              </a:rPr>
              <a:t>Umstieg mit iAPs auf AP-Betrieb+Controller ist möglich !!                 ( ROI/TCO)</a:t>
            </a:r>
          </a:p>
          <a:p>
            <a:pPr marL="342900" indent="-342900">
              <a:lnSpc>
                <a:spcPct val="95000"/>
              </a:lnSpc>
              <a:spcBef>
                <a:spcPts val="1000"/>
              </a:spcBef>
              <a:buClr>
                <a:srgbClr val="9850B2"/>
              </a:buClr>
              <a:buFont typeface="Wingdings" pitchFamily="2" charset="2"/>
              <a:buChar char="Ø"/>
            </a:pPr>
            <a:r>
              <a:rPr lang="en-US" sz="1600" b="1">
                <a:solidFill>
                  <a:srgbClr val="404040"/>
                </a:solidFill>
                <a:latin typeface="Tahoma" pitchFamily="34" charset="0"/>
              </a:rPr>
              <a:t>Rückstieg auf iAP Betrieb möglich !</a:t>
            </a:r>
          </a:p>
        </p:txBody>
      </p:sp>
      <p:sp>
        <p:nvSpPr>
          <p:cNvPr id="23555" name="TextBox 6"/>
          <p:cNvSpPr txBox="1">
            <a:spLocks noChangeArrowheads="1"/>
          </p:cNvSpPr>
          <p:nvPr/>
        </p:nvSpPr>
        <p:spPr bwMode="auto">
          <a:xfrm>
            <a:off x="492125" y="3630613"/>
            <a:ext cx="3206750" cy="2535237"/>
          </a:xfrm>
          <a:prstGeom prst="rect">
            <a:avLst/>
          </a:prstGeom>
          <a:noFill/>
          <a:ln w="9525">
            <a:noFill/>
            <a:miter lim="800000"/>
            <a:headEnd/>
            <a:tailEnd/>
          </a:ln>
        </p:spPr>
        <p:txBody>
          <a:bodyPr>
            <a:spAutoFit/>
          </a:bodyPr>
          <a:lstStyle/>
          <a:p>
            <a:pPr marL="342900" indent="-342900" eaLnBrk="0" hangingPunct="0">
              <a:lnSpc>
                <a:spcPct val="90000"/>
              </a:lnSpc>
              <a:spcAft>
                <a:spcPts val="1200"/>
              </a:spcAft>
              <a:buClr>
                <a:srgbClr val="9850B2"/>
              </a:buClr>
              <a:buFont typeface="Wingdings" pitchFamily="2" charset="2"/>
              <a:buChar char="Ø"/>
            </a:pPr>
            <a:r>
              <a:rPr lang="en-US" sz="1600" b="1">
                <a:solidFill>
                  <a:srgbClr val="404040"/>
                </a:solidFill>
                <a:latin typeface="Tahoma" pitchFamily="34" charset="0"/>
                <a:cs typeface="Tahoma" pitchFamily="34" charset="0"/>
              </a:rPr>
              <a:t>OAW IAP104/105/1</a:t>
            </a:r>
            <a:r>
              <a:rPr lang="de-AT" sz="1600" b="1">
                <a:solidFill>
                  <a:srgbClr val="404040"/>
                </a:solidFill>
                <a:latin typeface="Tahoma" pitchFamily="34" charset="0"/>
                <a:cs typeface="Tahoma" pitchFamily="34" charset="0"/>
              </a:rPr>
              <a:t>34</a:t>
            </a:r>
            <a:r>
              <a:rPr lang="en-US" sz="1600" b="1">
                <a:solidFill>
                  <a:srgbClr val="404040"/>
                </a:solidFill>
                <a:latin typeface="Tahoma" pitchFamily="34" charset="0"/>
                <a:cs typeface="Tahoma" pitchFamily="34" charset="0"/>
              </a:rPr>
              <a:t>/135/</a:t>
            </a:r>
            <a:r>
              <a:rPr lang="de-AT" sz="1600" b="1">
                <a:solidFill>
                  <a:srgbClr val="404040"/>
                </a:solidFill>
                <a:latin typeface="Tahoma" pitchFamily="34" charset="0"/>
                <a:cs typeface="Tahoma" pitchFamily="34" charset="0"/>
              </a:rPr>
              <a:t> </a:t>
            </a:r>
            <a:r>
              <a:rPr lang="en-US" sz="1600" b="1">
                <a:solidFill>
                  <a:srgbClr val="404040"/>
                </a:solidFill>
                <a:latin typeface="Tahoma" pitchFamily="34" charset="0"/>
                <a:cs typeface="Tahoma" pitchFamily="34" charset="0"/>
              </a:rPr>
              <a:t>175: </a:t>
            </a:r>
            <a:r>
              <a:rPr lang="en-US" sz="1600">
                <a:solidFill>
                  <a:srgbClr val="404040"/>
                </a:solidFill>
                <a:latin typeface="Tahoma" pitchFamily="34" charset="0"/>
                <a:cs typeface="Tahoma" pitchFamily="34" charset="0"/>
              </a:rPr>
              <a:t>Dual Radio, interne/exteren Antennen</a:t>
            </a:r>
          </a:p>
          <a:p>
            <a:pPr marL="342900" indent="-342900" eaLnBrk="0" hangingPunct="0">
              <a:lnSpc>
                <a:spcPct val="90000"/>
              </a:lnSpc>
              <a:spcAft>
                <a:spcPts val="1200"/>
              </a:spcAft>
              <a:buClr>
                <a:srgbClr val="9850B2"/>
              </a:buClr>
              <a:buFont typeface="Wingdings" pitchFamily="2" charset="2"/>
              <a:buChar char="Ø"/>
            </a:pPr>
            <a:r>
              <a:rPr lang="en-US" sz="1600" b="1">
                <a:solidFill>
                  <a:srgbClr val="404040"/>
                </a:solidFill>
                <a:latin typeface="Tahoma" pitchFamily="34" charset="0"/>
                <a:cs typeface="Tahoma" pitchFamily="34" charset="0"/>
              </a:rPr>
              <a:t>OAW-IAP92/93: </a:t>
            </a:r>
            <a:r>
              <a:rPr lang="en-US" sz="1600">
                <a:solidFill>
                  <a:srgbClr val="404040"/>
                </a:solidFill>
                <a:latin typeface="Tahoma" pitchFamily="34" charset="0"/>
                <a:cs typeface="Tahoma" pitchFamily="34" charset="0"/>
              </a:rPr>
              <a:t>Single Radio externe/integrierte Antennen</a:t>
            </a:r>
          </a:p>
          <a:p>
            <a:pPr marL="342900" indent="-342900" eaLnBrk="0" hangingPunct="0">
              <a:lnSpc>
                <a:spcPct val="90000"/>
              </a:lnSpc>
              <a:spcAft>
                <a:spcPts val="1200"/>
              </a:spcAft>
              <a:buClr>
                <a:srgbClr val="9850B2"/>
              </a:buClr>
              <a:buFont typeface="Wingdings" pitchFamily="2" charset="2"/>
              <a:buChar char="Ø"/>
            </a:pPr>
            <a:r>
              <a:rPr lang="en-US" sz="1600" b="1">
                <a:solidFill>
                  <a:srgbClr val="404040"/>
                </a:solidFill>
                <a:latin typeface="Tahoma" pitchFamily="34" charset="0"/>
                <a:cs typeface="Tahoma" pitchFamily="34" charset="0"/>
              </a:rPr>
              <a:t>16/64 IAPs per Gruppe</a:t>
            </a:r>
          </a:p>
          <a:p>
            <a:pPr marL="342900" indent="-342900" eaLnBrk="0" hangingPunct="0">
              <a:lnSpc>
                <a:spcPct val="90000"/>
              </a:lnSpc>
              <a:spcAft>
                <a:spcPts val="1200"/>
              </a:spcAft>
              <a:buClr>
                <a:srgbClr val="9850B2"/>
              </a:buClr>
              <a:buFont typeface="Wingdings" pitchFamily="2" charset="2"/>
              <a:buChar char="Ø"/>
            </a:pPr>
            <a:r>
              <a:rPr lang="en-US" sz="1600" b="1">
                <a:solidFill>
                  <a:srgbClr val="404040"/>
                </a:solidFill>
                <a:latin typeface="Tahoma" pitchFamily="34" charset="0"/>
                <a:cs typeface="Tahoma" pitchFamily="34" charset="0"/>
              </a:rPr>
              <a:t>Bis 250/1000 Endgeräte</a:t>
            </a:r>
          </a:p>
        </p:txBody>
      </p:sp>
      <p:pic>
        <p:nvPicPr>
          <p:cNvPr id="8" name="Picture 2" descr="C:\Users\Julie\Desktop\Graphics\PPT_Elements\Chart_18_ArubaInstant_v01.png"/>
          <p:cNvPicPr>
            <a:picLocks noChangeAspect="1" noChangeArrowheads="1"/>
          </p:cNvPicPr>
          <p:nvPr/>
        </p:nvPicPr>
        <p:blipFill rotWithShape="1">
          <a:blip r:embed="rId3" cstate="print">
            <a:duotone>
              <a:prstClr val="black"/>
              <a:schemeClr val="bg1">
                <a:lumMod val="95000"/>
                <a:tint val="45000"/>
                <a:satMod val="400000"/>
              </a:schemeClr>
            </a:duotone>
            <a:extLst>
              <a:ext uri="{28A0092B-C50C-407E-A947-70E740481C1C}"/>
            </a:extLst>
          </a:blip>
          <a:srcRect l="6826" t="22943" r="57155" b="38529"/>
          <a:stretch/>
        </p:blipFill>
        <p:spPr bwMode="auto">
          <a:xfrm>
            <a:off x="415636" y="1262954"/>
            <a:ext cx="2905507" cy="2479852"/>
          </a:xfrm>
          <a:prstGeom prst="rect">
            <a:avLst/>
          </a:prstGeom>
          <a:noFill/>
          <a:effectLst>
            <a:glow rad="101600">
              <a:schemeClr val="accent1">
                <a:satMod val="175000"/>
                <a:alpha val="40000"/>
              </a:schemeClr>
            </a:glow>
          </a:effectLst>
          <a:extLst>
            <a:ext uri="{909E8E84-426E-40DD-AFC4-6F175D3DCCD1}"/>
          </a:extLst>
        </p:spPr>
      </p:pic>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ALUE_Tmplate_v8_released_update">
  <a:themeElements>
    <a:clrScheme name="ALUE_2011_v3.1">
      <a:dk1>
        <a:srgbClr val="000000"/>
      </a:dk1>
      <a:lt1>
        <a:srgbClr val="FFFFFF"/>
      </a:lt1>
      <a:dk2>
        <a:srgbClr val="00549F"/>
      </a:dk2>
      <a:lt2>
        <a:srgbClr val="AA9C8F"/>
      </a:lt2>
      <a:accent1>
        <a:srgbClr val="00B9E1"/>
      </a:accent1>
      <a:accent2>
        <a:srgbClr val="C30041"/>
      </a:accent2>
      <a:accent3>
        <a:srgbClr val="34B233"/>
      </a:accent3>
      <a:accent4>
        <a:srgbClr val="6639B7"/>
      </a:accent4>
      <a:accent5>
        <a:srgbClr val="FFC828"/>
      </a:accent5>
      <a:accent6>
        <a:srgbClr val="AA9C8F"/>
      </a:accent6>
      <a:hlink>
        <a:srgbClr val="412D5D"/>
      </a:hlink>
      <a:folHlink>
        <a:srgbClr val="00747A"/>
      </a:folHlink>
    </a:clrScheme>
    <a:fontScheme name="ALUE_font_theme2011">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solidFill>
            <a:schemeClr val="tx1">
              <a:lumMod val="50000"/>
              <a:lumOff val="50000"/>
            </a:schemeClr>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alu 2011">
      <a:dk1>
        <a:srgbClr val="000000"/>
      </a:dk1>
      <a:lt1>
        <a:srgbClr val="FFFFFF"/>
      </a:lt1>
      <a:dk2>
        <a:srgbClr val="00747A"/>
      </a:dk2>
      <a:lt2>
        <a:srgbClr val="CF0072"/>
      </a:lt2>
      <a:accent1>
        <a:srgbClr val="34B4E4"/>
      </a:accent1>
      <a:accent2>
        <a:srgbClr val="AA9C8F"/>
      </a:accent2>
      <a:accent3>
        <a:srgbClr val="34B233"/>
      </a:accent3>
      <a:accent4>
        <a:srgbClr val="00549F"/>
      </a:accent4>
      <a:accent5>
        <a:srgbClr val="FFC828"/>
      </a:accent5>
      <a:accent6>
        <a:srgbClr val="A51140"/>
      </a:accent6>
      <a:hlink>
        <a:srgbClr val="412D5D"/>
      </a:hlink>
      <a:folHlink>
        <a:srgbClr val="00B2A9"/>
      </a:folHlink>
    </a:clrScheme>
    <a:fontScheme name="ALU Wireles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alu 2011">
      <a:dk1>
        <a:srgbClr val="000000"/>
      </a:dk1>
      <a:lt1>
        <a:srgbClr val="FFFFFF"/>
      </a:lt1>
      <a:dk2>
        <a:srgbClr val="00747A"/>
      </a:dk2>
      <a:lt2>
        <a:srgbClr val="CF0072"/>
      </a:lt2>
      <a:accent1>
        <a:srgbClr val="34B4E4"/>
      </a:accent1>
      <a:accent2>
        <a:srgbClr val="AA9C8F"/>
      </a:accent2>
      <a:accent3>
        <a:srgbClr val="34B233"/>
      </a:accent3>
      <a:accent4>
        <a:srgbClr val="00549F"/>
      </a:accent4>
      <a:accent5>
        <a:srgbClr val="FFC828"/>
      </a:accent5>
      <a:accent6>
        <a:srgbClr val="A51140"/>
      </a:accent6>
      <a:hlink>
        <a:srgbClr val="412D5D"/>
      </a:hlink>
      <a:folHlink>
        <a:srgbClr val="00B2A9"/>
      </a:folHlink>
    </a:clrScheme>
    <a:fontScheme name="ALU Wireles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ALUE_Tmplate_v8_released_update</Template>
  <TotalTime>0</TotalTime>
  <Words>1315</Words>
  <Application>Microsoft Office PowerPoint</Application>
  <PresentationFormat>On-screen Show (4:3)</PresentationFormat>
  <Paragraphs>245</Paragraphs>
  <Slides>21</Slides>
  <Notes>5</Notes>
  <HiddenSlides>0</HiddenSlides>
  <MMClips>0</MMClips>
  <ScaleCrop>false</ScaleCrop>
  <HeadingPairs>
    <vt:vector size="8" baseType="variant">
      <vt:variant>
        <vt:lpstr>Fonts Used</vt:lpstr>
      </vt:variant>
      <vt:variant>
        <vt:i4>11</vt:i4>
      </vt:variant>
      <vt:variant>
        <vt:lpstr>Design Template</vt:lpstr>
      </vt:variant>
      <vt:variant>
        <vt:i4>8</vt:i4>
      </vt:variant>
      <vt:variant>
        <vt:lpstr>Embedded OLE Servers</vt:lpstr>
      </vt:variant>
      <vt:variant>
        <vt:i4>1</vt:i4>
      </vt:variant>
      <vt:variant>
        <vt:lpstr>Slide Titles</vt:lpstr>
      </vt:variant>
      <vt:variant>
        <vt:i4>21</vt:i4>
      </vt:variant>
    </vt:vector>
  </HeadingPairs>
  <TitlesOfParts>
    <vt:vector size="41" baseType="lpstr">
      <vt:lpstr>Verdana</vt:lpstr>
      <vt:lpstr>Arial</vt:lpstr>
      <vt:lpstr>Tahoma</vt:lpstr>
      <vt:lpstr>Trebuchet MS</vt:lpstr>
      <vt:lpstr>Wingdings</vt:lpstr>
      <vt:lpstr>ＭＳ Ｐゴシック</vt:lpstr>
      <vt:lpstr>Times New Roman</vt:lpstr>
      <vt:lpstr>Japanese Gothic</vt:lpstr>
      <vt:lpstr>Geneva</vt:lpstr>
      <vt:lpstr>FuturaA Bk BT</vt:lpstr>
      <vt:lpstr>Calibri</vt:lpstr>
      <vt:lpstr>ALUE_Tmplate_v8_released_update</vt:lpstr>
      <vt:lpstr>ALUE_Tmplate_v8_released_update</vt:lpstr>
      <vt:lpstr>ALUE_Tmplate_v8_released_update</vt:lpstr>
      <vt:lpstr>ALUE_Tmplate_v8_released_update</vt:lpstr>
      <vt:lpstr>ALUE_Tmplate_v8_released_update</vt:lpstr>
      <vt:lpstr>ALUE_Tmplate_v8_released_update</vt:lpstr>
      <vt:lpstr>ALUE_Tmplate_v8_released_update</vt:lpstr>
      <vt:lpstr>ALUE_Tmplate_v8_released_update</vt:lpstr>
      <vt:lpstr>Photo Editor Photo</vt:lpstr>
      <vt:lpstr>VAD Event November 2012 Enterprise Netzwerkprodukte für SMB Kunden</vt:lpstr>
      <vt:lpstr>Was geschieht alle 60 Sekunden im Internet ?</vt:lpstr>
      <vt:lpstr>Slide 3</vt:lpstr>
      <vt:lpstr>Slide 4</vt:lpstr>
      <vt:lpstr>APPLICATION FLUENT NETWORKS A UNIQUE VISION</vt:lpstr>
      <vt:lpstr>PORTFOLIO Alcatel-Lucent</vt:lpstr>
      <vt:lpstr>Converged Network Solution Meeting Needs Of The Modern Enterprise</vt:lpstr>
      <vt:lpstr>WLAN Lösung mit „Instant Access Points“</vt:lpstr>
      <vt:lpstr>Was können iAPs ???</vt:lpstr>
      <vt:lpstr>Instant Access Points</vt:lpstr>
      <vt:lpstr>Anwendungsbeispiele im SMB Markt</vt:lpstr>
      <vt:lpstr>WLAN Lösung mit WLAN Controllern</vt:lpstr>
      <vt:lpstr>“Ein WLAN-Netzwerk”</vt:lpstr>
      <vt:lpstr>iAP und Kontroller-basierende Lösungen</vt:lpstr>
      <vt:lpstr>LAN Lösung mit OmniSwitch OS6450</vt:lpstr>
      <vt:lpstr>OMNISWITCH 6450 – 10 </vt:lpstr>
      <vt:lpstr>OMNISWITCH 6450 – 24/48 </vt:lpstr>
      <vt:lpstr>OMNISWITCH 6855 </vt:lpstr>
      <vt:lpstr>OMNISWITCH 6850E </vt:lpstr>
      <vt:lpstr>Kundenprojekt „California State University“</vt:lpstr>
      <vt:lpstr>Slide 21</vt:lpstr>
    </vt:vector>
  </TitlesOfParts>
  <Company>Alcatel-Lucent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Subtitle Here</dc:title>
  <dc:creator>jdegoede</dc:creator>
  <cp:lastModifiedBy>Robert Baumgartner</cp:lastModifiedBy>
  <cp:revision>37</cp:revision>
  <dcterms:created xsi:type="dcterms:W3CDTF">2012-04-12T11:44:22Z</dcterms:created>
  <dcterms:modified xsi:type="dcterms:W3CDTF">2012-11-08T12:29:39Z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UniqueId">
    <vt:lpwstr>96250</vt:lpwstr>
  </property>
  <property fmtid="{D5CDD505-2E9C-101B-9397-08002B2CF9AE}" pid="3" name="Offisync_IsFrozen">
    <vt:lpwstr>False</vt:lpwstr>
  </property>
  <property fmtid="{D5CDD505-2E9C-101B-9397-08002B2CF9AE}" pid="4" name="Offisync_UserID">
    <vt:lpwstr>44508</vt:lpwstr>
  </property>
  <property fmtid="{D5CDD505-2E9C-101B-9397-08002B2CF9AE}" pid="5" name="Offisync_Username">
    <vt:lpwstr>rbaumgar</vt:lpwstr>
  </property>
  <property fmtid="{D5CDD505-2E9C-101B-9397-08002B2CF9AE}" pid="6" name="Offisync_ProviderInitializationData">
    <vt:lpwstr>https://engage.alcatel-lucent.com</vt:lpwstr>
  </property>
  <property fmtid="{D5CDD505-2E9C-101B-9397-08002B2CF9AE}" pid="7" name="Offisync_FolderId">
    <vt:lpwstr/>
  </property>
  <property fmtid="{D5CDD505-2E9C-101B-9397-08002B2CF9AE}" pid="8" name="Offisync_IsSaved">
    <vt:lpwstr>False</vt:lpwstr>
  </property>
  <property fmtid="{D5CDD505-2E9C-101B-9397-08002B2CF9AE}" pid="9" name="Offisync_FileTitle">
    <vt:lpwstr/>
  </property>
  <property fmtid="{D5CDD505-2E9C-101B-9397-08002B2CF9AE}" pid="10" name="Offisync_UpdateToken">
    <vt:lpwstr>2</vt:lpwstr>
  </property>
  <property fmtid="{D5CDD505-2E9C-101B-9397-08002B2CF9AE}" pid="11" name="Offisync_ProviderName">
    <vt:lpwstr>Jive</vt:lpwstr>
  </property>
  <property fmtid="{D5CDD505-2E9C-101B-9397-08002B2CF9AE}" pid="12" name="Offisync_SaveTime">
    <vt:lpwstr/>
  </property>
</Properties>
</file>