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customXml/itemProps2.xml" ContentType="application/vnd.openxmlformats-officedocument.customXmlPropertie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31.xml" ContentType="application/vnd.openxmlformats-officedocument.presentationml.notes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Default Extension="tiff" ContentType="image/tiff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422" r:id="rId2"/>
    <p:sldId id="423" r:id="rId3"/>
    <p:sldId id="424" r:id="rId4"/>
    <p:sldId id="425" r:id="rId5"/>
    <p:sldId id="432" r:id="rId6"/>
    <p:sldId id="353" r:id="rId7"/>
    <p:sldId id="355" r:id="rId8"/>
    <p:sldId id="356" r:id="rId9"/>
    <p:sldId id="357" r:id="rId10"/>
    <p:sldId id="435" r:id="rId11"/>
    <p:sldId id="437" r:id="rId12"/>
    <p:sldId id="427" r:id="rId13"/>
    <p:sldId id="360" r:id="rId14"/>
    <p:sldId id="433" r:id="rId15"/>
    <p:sldId id="434" r:id="rId16"/>
    <p:sldId id="361" r:id="rId17"/>
    <p:sldId id="443" r:id="rId18"/>
    <p:sldId id="362" r:id="rId19"/>
    <p:sldId id="429" r:id="rId20"/>
    <p:sldId id="364" r:id="rId21"/>
    <p:sldId id="365" r:id="rId22"/>
    <p:sldId id="366" r:id="rId23"/>
    <p:sldId id="367" r:id="rId24"/>
    <p:sldId id="371" r:id="rId25"/>
    <p:sldId id="372" r:id="rId26"/>
    <p:sldId id="442" r:id="rId27"/>
    <p:sldId id="439" r:id="rId28"/>
    <p:sldId id="440" r:id="rId29"/>
    <p:sldId id="441" r:id="rId30"/>
    <p:sldId id="373" r:id="rId31"/>
    <p:sldId id="428" r:id="rId32"/>
    <p:sldId id="374" r:id="rId33"/>
    <p:sldId id="375" r:id="rId34"/>
    <p:sldId id="376" r:id="rId35"/>
    <p:sldId id="411" r:id="rId36"/>
    <p:sldId id="378" r:id="rId37"/>
    <p:sldId id="380" r:id="rId38"/>
    <p:sldId id="426" r:id="rId39"/>
    <p:sldId id="381" r:id="rId40"/>
    <p:sldId id="384" r:id="rId41"/>
    <p:sldId id="385" r:id="rId42"/>
    <p:sldId id="388" r:id="rId43"/>
    <p:sldId id="389" r:id="rId44"/>
    <p:sldId id="419" r:id="rId45"/>
    <p:sldId id="391" r:id="rId46"/>
    <p:sldId id="393" r:id="rId47"/>
    <p:sldId id="394" r:id="rId48"/>
    <p:sldId id="395" r:id="rId49"/>
    <p:sldId id="396" r:id="rId50"/>
    <p:sldId id="417" r:id="rId51"/>
    <p:sldId id="397" r:id="rId52"/>
    <p:sldId id="398" r:id="rId53"/>
    <p:sldId id="399" r:id="rId54"/>
    <p:sldId id="400" r:id="rId55"/>
    <p:sldId id="401" r:id="rId56"/>
    <p:sldId id="402" r:id="rId57"/>
    <p:sldId id="403" r:id="rId58"/>
    <p:sldId id="405" r:id="rId59"/>
    <p:sldId id="406" r:id="rId60"/>
    <p:sldId id="420" r:id="rId61"/>
    <p:sldId id="421" r:id="rId62"/>
    <p:sldId id="410" r:id="rId63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D6F2"/>
    <a:srgbClr val="6639B7"/>
    <a:srgbClr val="AA9C8F"/>
    <a:srgbClr val="00B2A9"/>
    <a:srgbClr val="41225D"/>
    <a:srgbClr val="C1ADE5"/>
    <a:srgbClr val="A283D9"/>
    <a:srgbClr val="A5114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581" autoAdjust="0"/>
    <p:restoredTop sz="84635" autoAdjust="0"/>
  </p:normalViewPr>
  <p:slideViewPr>
    <p:cSldViewPr snapToGrid="0">
      <p:cViewPr>
        <p:scale>
          <a:sx n="100" d="100"/>
          <a:sy n="100" d="100"/>
        </p:scale>
        <p:origin x="-810" y="432"/>
      </p:cViewPr>
      <p:guideLst>
        <p:guide orient="horz" pos="3744"/>
        <p:guide orient="horz" pos="795"/>
        <p:guide orient="horz" pos="1385"/>
        <p:guide orient="horz" pos="2570"/>
        <p:guide orient="horz" pos="3160"/>
        <p:guide orient="horz" pos="3458"/>
        <p:guide orient="horz" pos="205"/>
        <p:guide orient="horz" pos="1979"/>
        <p:guide pos="196"/>
        <p:guide pos="5567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-2664" y="-84"/>
      </p:cViewPr>
      <p:guideLst>
        <p:guide orient="horz" pos="3224"/>
        <p:guide pos="2236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customXml" Target="../customXml/item3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CC110E32-6239-4495-A4B0-18D1DA9CD99A}" type="datetimeFigureOut">
              <a:rPr lang="en-US"/>
              <a:pPr>
                <a:defRPr/>
              </a:pPr>
              <a:t>4/30/2013</a:t>
            </a:fld>
            <a:endParaRPr lang="en-US" dirty="0"/>
          </a:p>
        </p:txBody>
      </p:sp>
      <p:grpSp>
        <p:nvGrpSpPr>
          <p:cNvPr id="139268" name="Group 5"/>
          <p:cNvGrpSpPr>
            <a:grpSpLocks/>
          </p:cNvGrpSpPr>
          <p:nvPr/>
        </p:nvGrpSpPr>
        <p:grpSpPr bwMode="auto">
          <a:xfrm>
            <a:off x="322099" y="9552305"/>
            <a:ext cx="6453461" cy="341154"/>
            <a:chOff x="2811192" y="6484973"/>
            <a:chExt cx="6234106" cy="304046"/>
          </a:xfrm>
        </p:grpSpPr>
        <p:pic>
          <p:nvPicPr>
            <p:cNvPr id="139271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39272" name="Straight Connector 7"/>
            <p:cNvCxnSpPr>
              <a:cxnSpLocks noChangeShapeType="1"/>
            </p:cNvCxnSpPr>
            <p:nvPr/>
          </p:nvCxnSpPr>
          <p:spPr bwMode="auto">
            <a:xfrm rot="10800000">
              <a:off x="2811192" y="6628605"/>
              <a:ext cx="4730543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9" name="Footer Placeholder 2"/>
          <p:cNvSpPr txBox="1">
            <a:spLocks/>
          </p:cNvSpPr>
          <p:nvPr/>
        </p:nvSpPr>
        <p:spPr>
          <a:xfrm>
            <a:off x="177483" y="9731767"/>
            <a:ext cx="499580" cy="268303"/>
          </a:xfrm>
          <a:prstGeom prst="rect">
            <a:avLst/>
          </a:prstGeom>
        </p:spPr>
        <p:txBody>
          <a:bodyPr lIns="99048" tIns="49524" rIns="99048" bIns="49524"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fld id="{B1DB4060-5F2A-4219-B8BE-5E1244F8E9CF}" type="slidenum">
              <a:rPr lang="en-US" sz="600" b="0" i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n-ea"/>
                <a:cs typeface="+mn-cs"/>
              </a:rPr>
              <a:pPr algn="l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 lang="en-US" sz="600" b="0" i="0">
              <a:solidFill>
                <a:schemeClr val="tx1">
                  <a:lumMod val="75000"/>
                  <a:lumOff val="25000"/>
                </a:scheme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088707" y="9745982"/>
            <a:ext cx="2921888" cy="255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9035" tIns="49517" rIns="99035" bIns="49517" anchor="b"/>
          <a:lstStyle/>
          <a:p>
            <a:pPr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en-GB" sz="600" b="0" i="0">
                <a:solidFill>
                  <a:schemeClr val="tx1">
                    <a:lumMod val="50000"/>
                    <a:lumOff val="50000"/>
                  </a:schemeClr>
                </a:solidFill>
                <a:latin typeface="Tahoma"/>
                <a:ea typeface="+mn-ea"/>
                <a:cs typeface="+mn-cs"/>
              </a:rPr>
              <a:t>COPYRIGHT © 2011 ALCATEL-LUCENT.</a:t>
            </a:r>
            <a:r>
              <a:rPr lang="en-GB" sz="600" b="0" i="0">
                <a:solidFill>
                  <a:schemeClr val="tx1">
                    <a:lumMod val="50000"/>
                    <a:lumOff val="50000"/>
                  </a:schemeClr>
                </a:solidFill>
                <a:latin typeface="Tahoma"/>
                <a:ea typeface="Geneva"/>
                <a:cs typeface="Arial"/>
              </a:rPr>
              <a:t>  ALLE RECHTE VORBEHALTEN.</a:t>
            </a:r>
            <a:r>
              <a:rPr lang="en-GB" sz="600" b="0" i="0">
                <a:solidFill>
                  <a:schemeClr val="tx1">
                    <a:lumMod val="50000"/>
                    <a:lumOff val="50000"/>
                  </a:schemeClr>
                </a:solidFill>
                <a:latin typeface="Tahoma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4319245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F2BA09A7-80CB-4A7A-B51F-A65205647D9A}" type="datetimeFigureOut">
              <a:rPr lang="en-US"/>
              <a:pPr>
                <a:defRPr/>
              </a:pPr>
              <a:t>4/30/2013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2"/>
            <a:ext cx="5679440" cy="4360372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grpSp>
        <p:nvGrpSpPr>
          <p:cNvPr id="75782" name="Group 7"/>
          <p:cNvGrpSpPr>
            <a:grpSpLocks/>
          </p:cNvGrpSpPr>
          <p:nvPr/>
        </p:nvGrpSpPr>
        <p:grpSpPr bwMode="auto">
          <a:xfrm>
            <a:off x="322099" y="9552305"/>
            <a:ext cx="6453461" cy="341154"/>
            <a:chOff x="2811192" y="6484973"/>
            <a:chExt cx="6234106" cy="304046"/>
          </a:xfrm>
        </p:grpSpPr>
        <p:pic>
          <p:nvPicPr>
            <p:cNvPr id="75785" name="Picture 2"/>
            <p:cNvPicPr>
              <a:picLocks noChangeAspect="1" noChangeArrowheads="1"/>
            </p:cNvPicPr>
            <p:nvPr/>
          </p:nvPicPr>
          <p:blipFill>
            <a:blip r:embed="rId2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5786" name="Straight Connector 9"/>
            <p:cNvCxnSpPr>
              <a:cxnSpLocks noChangeShapeType="1"/>
            </p:cNvCxnSpPr>
            <p:nvPr/>
          </p:nvCxnSpPr>
          <p:spPr bwMode="auto">
            <a:xfrm rot="10800000">
              <a:off x="2811192" y="6628605"/>
              <a:ext cx="4730543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11" name="Footer Placeholder 2"/>
          <p:cNvSpPr txBox="1">
            <a:spLocks/>
          </p:cNvSpPr>
          <p:nvPr/>
        </p:nvSpPr>
        <p:spPr>
          <a:xfrm>
            <a:off x="177483" y="9731767"/>
            <a:ext cx="499580" cy="268303"/>
          </a:xfrm>
          <a:prstGeom prst="rect">
            <a:avLst/>
          </a:prstGeom>
        </p:spPr>
        <p:txBody>
          <a:bodyPr lIns="99048" tIns="49524" rIns="99048" bIns="49524"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fld id="{01144FB4-0815-4D5D-978A-9ACD73F28EC3}" type="slidenum">
              <a:rPr lang="en-US" sz="600" b="0" i="0">
                <a:solidFill>
                  <a:srgbClr val="000000">
                    <a:lumMod val="75000"/>
                    <a:lumOff val="25000"/>
                  </a:srgbClr>
                </a:solidFill>
                <a:latin typeface="Arial"/>
                <a:ea typeface="+mn-ea"/>
                <a:cs typeface="+mn-cs"/>
              </a:rPr>
              <a:pPr algn="l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 lang="en-US" sz="600" b="0" i="0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088707" y="9745982"/>
            <a:ext cx="2921888" cy="255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9035" tIns="49517" rIns="99035" bIns="49517" anchor="b"/>
          <a:lstStyle/>
          <a:p>
            <a:pPr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+mn-ea"/>
                <a:cs typeface="+mn-cs"/>
              </a:rPr>
              <a:t>COPYRIGHT © 2011 ALCATEL-LUCENT.</a:t>
            </a: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Geneva"/>
                <a:cs typeface="Arial"/>
              </a:rPr>
              <a:t>  ALLE RECHTE VORBEHALTEN.</a:t>
            </a: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058106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370013" y="6562725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en-US" sz="600" b="0" i="0">
                <a:solidFill>
                  <a:srgbClr val="7F7F7F"/>
                </a:solidFill>
                <a:latin typeface="Tahoma"/>
                <a:ea typeface="+mn-ea"/>
                <a:cs typeface="Tahoma"/>
              </a:rPr>
              <a:t>COPYRIGHT © 2011 ALCATEL-LUCENT ENTERPRISE.  ALLE RECHTE VORBEHALTEN. </a:t>
            </a:r>
            <a:br>
              <a:rPr lang="en-US" sz="600" b="0" i="0">
                <a:solidFill>
                  <a:srgbClr val="7F7F7F"/>
                </a:solidFill>
                <a:latin typeface="Tahoma"/>
                <a:ea typeface="+mn-ea"/>
                <a:cs typeface="Tahoma"/>
              </a:rPr>
            </a:br>
            <a:endParaRPr lang="en-US" sz="600" b="0" i="0">
              <a:solidFill>
                <a:srgbClr val="7F7F7F"/>
              </a:solidFill>
              <a:latin typeface="Tahoma"/>
              <a:ea typeface="+mn-ea"/>
              <a:cs typeface="Tahom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6735" y="5657525"/>
            <a:ext cx="8660877" cy="400110"/>
          </a:xfrm>
          <a:noFill/>
        </p:spPr>
        <p:txBody>
          <a:bodyPr lIns="0" tIns="45720" rIns="91440" bIns="45720" rtlCol="0">
            <a:spAutoFit/>
          </a:bodyPr>
          <a:lstStyle>
            <a:lvl1pPr marL="114300" indent="-1588" algn="l">
              <a:buNone/>
              <a:def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>
          <a:xfrm>
            <a:off x="191726" y="654017"/>
            <a:ext cx="8645887" cy="114300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C265EBC-65C1-41AB-90C7-F38A6F58C40A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81037C4-0941-4862-BF62-B32EC2E7A4B8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4BF8A02-F7B1-44CA-8303-158BB6B4A34B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8ADA3C1-8F35-4114-9E77-F88A74E08D91}" type="slidenum">
              <a:rPr lang="de-DE"/>
              <a:pPr/>
              <a:t>‹N°›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E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Connector 9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3163888" y="6583363"/>
            <a:ext cx="2822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+mn-ea"/>
                <a:cs typeface="+mn-cs"/>
              </a:rPr>
              <a:t>COPYRIGHT © 2011 ALCATEL-LUCENT.</a:t>
            </a: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Geneva"/>
                <a:cs typeface="Arial"/>
              </a:rPr>
              <a:t>  ALLE RECHTE VORBEHALTEN.</a:t>
            </a: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+mn-ea"/>
                <a:cs typeface="+mn-cs"/>
              </a:rPr>
              <a:t>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6735" y="1314450"/>
            <a:ext cx="8660877" cy="400110"/>
          </a:xfrm>
          <a:noFill/>
        </p:spPr>
        <p:txBody>
          <a:bodyPr lIns="0" tIns="45720" rIns="91440" bIns="45720" rtlCol="0">
            <a:spAutoFit/>
          </a:bodyPr>
          <a:lstStyle>
            <a:lvl1pPr marL="114300" indent="-1588" algn="l">
              <a:buNone/>
              <a:def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>
          <a:xfrm>
            <a:off x="191726" y="237744"/>
            <a:ext cx="8645887" cy="11430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/>
          <p:cNvSpPr txBox="1">
            <a:spLocks/>
          </p:cNvSpPr>
          <p:nvPr userDrawn="1"/>
        </p:nvSpPr>
        <p:spPr>
          <a:xfrm>
            <a:off x="4333875" y="6354763"/>
            <a:ext cx="484188" cy="241300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fld id="{86E6136D-EA8C-4B1B-8E9B-EF0736E8ACFC}" type="slidenum">
              <a:rPr lang="en-US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  <a:ea typeface="+mn-ea"/>
                <a:cs typeface="+mn-cs"/>
              </a:rPr>
              <a:pPr algn="ctr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 lang="en-US" sz="600" b="0" i="0">
              <a:solidFill>
                <a:srgbClr val="000000">
                  <a:lumMod val="50000"/>
                  <a:lumOff val="5000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3163888" y="6583363"/>
            <a:ext cx="2822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+mn-ea"/>
                <a:cs typeface="+mn-cs"/>
              </a:rPr>
              <a:t>COPYRIGHT © 2011 ALCATEL-LUCENT.</a:t>
            </a: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Geneva"/>
                <a:cs typeface="Arial"/>
              </a:rPr>
              <a:t>  ALLE RECHTE VORBEHALTEN.</a:t>
            </a: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+mn-ea"/>
                <a:cs typeface="+mn-cs"/>
              </a:rPr>
              <a:t> </a:t>
            </a:r>
          </a:p>
        </p:txBody>
      </p:sp>
      <p:sp>
        <p:nvSpPr>
          <p:cNvPr id="10" name="Picture 2"/>
          <p:cNvSpPr>
            <a:spLocks noChangeAspect="1" noChangeArrowheads="1"/>
          </p:cNvSpPr>
          <p:nvPr userDrawn="1"/>
        </p:nvSpPr>
        <p:spPr bwMode="auto">
          <a:xfrm>
            <a:off x="292100" y="6491288"/>
            <a:ext cx="15271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888" y="1370552"/>
            <a:ext cx="8587723" cy="4525963"/>
          </a:xfrm>
        </p:spPr>
        <p:txBody>
          <a:bodyPr/>
          <a:lstStyle>
            <a:lvl1pPr>
              <a:buClr>
                <a:srgbClr val="6639B7"/>
              </a:buClr>
              <a:defRPr>
                <a:solidFill>
                  <a:schemeClr val="tx1"/>
                </a:solidFill>
              </a:defRPr>
            </a:lvl1pPr>
            <a:lvl2pPr marL="396875" indent="-165100">
              <a:buClr>
                <a:srgbClr val="6639B7"/>
              </a:buClr>
              <a:defRPr>
                <a:solidFill>
                  <a:schemeClr val="tx1"/>
                </a:solidFill>
              </a:defRPr>
            </a:lvl2pPr>
            <a:lvl3pPr marL="517525" indent="-120650">
              <a:buClr>
                <a:srgbClr val="6639B7"/>
              </a:buClr>
              <a:defRPr>
                <a:solidFill>
                  <a:schemeClr val="tx1"/>
                </a:solidFill>
              </a:defRPr>
            </a:lvl3pPr>
            <a:lvl4pPr marL="692150" indent="-122238">
              <a:buClr>
                <a:srgbClr val="6639B7"/>
              </a:buClr>
              <a:defRPr>
                <a:solidFill>
                  <a:schemeClr val="tx1"/>
                </a:solidFill>
              </a:defRPr>
            </a:lvl4pPr>
            <a:lvl5pPr marL="854075" indent="-104775">
              <a:buClr>
                <a:srgbClr val="6639B7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92375" y="241450"/>
            <a:ext cx="8645237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n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52958" y="1365690"/>
            <a:ext cx="8680450" cy="4719638"/>
          </a:xfrm>
        </p:spPr>
        <p:txBody>
          <a:bodyPr/>
          <a:lstStyle>
            <a:lvl2pPr marL="398463" indent="-166688">
              <a:defRPr/>
            </a:lvl2pPr>
            <a:lvl3pPr marL="514350" indent="-117475">
              <a:defRPr/>
            </a:lvl3pPr>
            <a:lvl4pPr marL="682625" indent="-114300">
              <a:defRPr/>
            </a:lvl4pPr>
            <a:lvl5pPr marL="914400" indent="-165100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Connector 16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7" name="Footer Placeholder 2"/>
          <p:cNvSpPr txBox="1">
            <a:spLocks/>
          </p:cNvSpPr>
          <p:nvPr userDrawn="1"/>
        </p:nvSpPr>
        <p:spPr>
          <a:xfrm>
            <a:off x="4333875" y="6354763"/>
            <a:ext cx="484188" cy="241300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fld id="{EDF2D5E4-FC4C-4EE0-B5E1-AE5A05E855EB}" type="slidenum">
              <a:rPr lang="en-US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  <a:ea typeface="+mn-ea"/>
                <a:cs typeface="+mn-cs"/>
              </a:rPr>
              <a:pPr algn="ctr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 lang="en-US" sz="600" b="0" i="0">
              <a:solidFill>
                <a:srgbClr val="000000">
                  <a:lumMod val="50000"/>
                  <a:lumOff val="5000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3163888" y="6583363"/>
            <a:ext cx="2822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+mn-ea"/>
                <a:cs typeface="+mn-cs"/>
              </a:rPr>
              <a:t>COPYRIGHT © 2011 ALCATEL-LUCENT.</a:t>
            </a: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Geneva"/>
                <a:cs typeface="Arial"/>
              </a:rPr>
              <a:t>  ALLE RECHTE VORBEHALTEN.</a:t>
            </a: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+mn-ea"/>
                <a:cs typeface="+mn-cs"/>
              </a:rPr>
              <a:t> </a:t>
            </a:r>
          </a:p>
        </p:txBody>
      </p:sp>
      <p:sp>
        <p:nvSpPr>
          <p:cNvPr id="10" name="Picture 2"/>
          <p:cNvSpPr>
            <a:spLocks noChangeAspect="1" noChangeArrowheads="1"/>
          </p:cNvSpPr>
          <p:nvPr userDrawn="1"/>
        </p:nvSpPr>
        <p:spPr bwMode="auto">
          <a:xfrm>
            <a:off x="292100" y="6491288"/>
            <a:ext cx="15271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636" y="1495425"/>
            <a:ext cx="8613976" cy="4525963"/>
          </a:xfrm>
        </p:spPr>
        <p:txBody>
          <a:bodyPr rtlCol="0">
            <a:normAutofit/>
          </a:bodyPr>
          <a:lstStyle>
            <a:lvl1pPr marL="457200" indent="-457200" algn="l" defTabSz="914400" rtl="0" eaLnBrk="1" latinLnBrk="0" hangingPunct="1">
              <a:spcBef>
                <a:spcPts val="1200"/>
              </a:spcBef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 lang="en-US" sz="2800" kern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ts val="300"/>
              </a:spcBef>
              <a:buClrTx/>
              <a:buFontTx/>
              <a:buNone/>
              <a:defRPr lang="en-US" sz="2000" kern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92375" y="237744"/>
            <a:ext cx="8645237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4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Straight Connector 36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9" name="Footer Placeholder 2"/>
          <p:cNvSpPr txBox="1">
            <a:spLocks/>
          </p:cNvSpPr>
          <p:nvPr userDrawn="1"/>
        </p:nvSpPr>
        <p:spPr>
          <a:xfrm>
            <a:off x="4333875" y="6354763"/>
            <a:ext cx="484188" cy="241300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fld id="{F1361897-B087-42F1-A7AC-FF99B8A76E4F}" type="slidenum">
              <a:rPr lang="en-US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  <a:ea typeface="+mn-ea"/>
                <a:cs typeface="+mn-cs"/>
              </a:rPr>
              <a:pPr algn="ctr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 lang="en-US" sz="600" b="0" i="0">
              <a:solidFill>
                <a:srgbClr val="000000">
                  <a:lumMod val="50000"/>
                  <a:lumOff val="5000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3163888" y="6583363"/>
            <a:ext cx="2822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+mn-ea"/>
                <a:cs typeface="+mn-cs"/>
              </a:rPr>
              <a:t>COPYRIGHT © 2011 ALCATEL-LUCENT.</a:t>
            </a: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Geneva"/>
                <a:cs typeface="Arial"/>
              </a:rPr>
              <a:t>  ALLE RECHTE VORBEHALTEN.</a:t>
            </a: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+mn-ea"/>
                <a:cs typeface="+mn-cs"/>
              </a:rPr>
              <a:t> </a:t>
            </a:r>
          </a:p>
        </p:txBody>
      </p:sp>
      <p:sp>
        <p:nvSpPr>
          <p:cNvPr id="11" name="Picture 2"/>
          <p:cNvSpPr>
            <a:spLocks noChangeAspect="1" noChangeArrowheads="1"/>
          </p:cNvSpPr>
          <p:nvPr userDrawn="1"/>
        </p:nvSpPr>
        <p:spPr bwMode="auto">
          <a:xfrm>
            <a:off x="292100" y="6491288"/>
            <a:ext cx="15271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CA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92375" y="241450"/>
            <a:ext cx="8645237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250825" y="1446213"/>
            <a:ext cx="4038600" cy="45259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648200" y="1446213"/>
            <a:ext cx="4038600" cy="45259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4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" name="Straight Connector 36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9" name="Footer Placeholder 2"/>
          <p:cNvSpPr txBox="1">
            <a:spLocks/>
          </p:cNvSpPr>
          <p:nvPr userDrawn="1"/>
        </p:nvSpPr>
        <p:spPr>
          <a:xfrm>
            <a:off x="4333875" y="6354763"/>
            <a:ext cx="484188" cy="241300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fld id="{7E91342A-9D94-4B4B-9E66-2C9801AFCC48}" type="slidenum">
              <a:rPr lang="en-US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  <a:ea typeface="+mn-ea"/>
                <a:cs typeface="+mn-cs"/>
              </a:rPr>
              <a:pPr algn="ctr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 lang="en-US" sz="600" b="0" i="0">
              <a:solidFill>
                <a:srgbClr val="000000">
                  <a:lumMod val="50000"/>
                  <a:lumOff val="5000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3163888" y="6583363"/>
            <a:ext cx="2822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+mn-ea"/>
                <a:cs typeface="+mn-cs"/>
              </a:rPr>
              <a:t>COPYRIGHT © 2011 ALCATEL-LUCENT.</a:t>
            </a: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Geneva"/>
                <a:cs typeface="Arial"/>
              </a:rPr>
              <a:t>  ALLE RECHTE VORBEHALTEN.</a:t>
            </a: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+mn-ea"/>
                <a:cs typeface="+mn-cs"/>
              </a:rPr>
              <a:t> </a:t>
            </a:r>
          </a:p>
        </p:txBody>
      </p:sp>
      <p:sp>
        <p:nvSpPr>
          <p:cNvPr id="11" name="Picture 2"/>
          <p:cNvSpPr>
            <a:spLocks noChangeAspect="1" noChangeArrowheads="1"/>
          </p:cNvSpPr>
          <p:nvPr userDrawn="1"/>
        </p:nvSpPr>
        <p:spPr bwMode="auto">
          <a:xfrm>
            <a:off x="292100" y="6491288"/>
            <a:ext cx="15271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CA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96656" y="2119884"/>
            <a:ext cx="8296847" cy="11430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91726" y="3288963"/>
            <a:ext cx="6210065" cy="400110"/>
          </a:xfrm>
          <a:noFill/>
        </p:spPr>
        <p:txBody>
          <a:bodyPr lIns="91440" tIns="45720" rIns="91440" bIns="45720" rtlCol="0">
            <a:spAutoFit/>
          </a:bodyPr>
          <a:lstStyle>
            <a:lvl1pPr marL="0" indent="0">
              <a:buNone/>
              <a:def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6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" name="Straight Connector 38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7" name="Footer Placeholder 2"/>
          <p:cNvSpPr txBox="1">
            <a:spLocks/>
          </p:cNvSpPr>
          <p:nvPr userDrawn="1"/>
        </p:nvSpPr>
        <p:spPr>
          <a:xfrm>
            <a:off x="4333875" y="6354763"/>
            <a:ext cx="484188" cy="241300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fld id="{BDF9C248-6FEB-4255-909F-91EBBBABA1D8}" type="slidenum">
              <a:rPr lang="en-US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Arial"/>
                <a:ea typeface="+mn-ea"/>
                <a:cs typeface="+mn-cs"/>
              </a:rPr>
              <a:pPr algn="ctr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 lang="en-US" sz="600" b="0" i="0">
              <a:solidFill>
                <a:srgbClr val="000000">
                  <a:lumMod val="50000"/>
                  <a:lumOff val="50000"/>
                </a:srgbClr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3163888" y="6583363"/>
            <a:ext cx="2822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+mn-ea"/>
                <a:cs typeface="+mn-cs"/>
              </a:rPr>
              <a:t>COPYRIGHT © 2011 ALCATEL-LUCENT.</a:t>
            </a: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Geneva"/>
                <a:cs typeface="Arial"/>
              </a:rPr>
              <a:t>  ALLE RECHTE VORBEHALTEN.</a:t>
            </a:r>
            <a:r>
              <a:rPr lang="en-GB" sz="600" b="0" i="0">
                <a:solidFill>
                  <a:srgbClr val="000000">
                    <a:lumMod val="50000"/>
                    <a:lumOff val="50000"/>
                  </a:srgbClr>
                </a:solidFill>
                <a:latin typeface="Tahoma"/>
                <a:ea typeface="+mn-ea"/>
                <a:cs typeface="+mn-cs"/>
              </a:rPr>
              <a:t> </a:t>
            </a:r>
          </a:p>
        </p:txBody>
      </p:sp>
      <p:sp>
        <p:nvSpPr>
          <p:cNvPr id="9" name="Picture 2"/>
          <p:cNvSpPr>
            <a:spLocks noChangeAspect="1" noChangeArrowheads="1"/>
          </p:cNvSpPr>
          <p:nvPr userDrawn="1"/>
        </p:nvSpPr>
        <p:spPr bwMode="auto">
          <a:xfrm>
            <a:off x="292100" y="6491288"/>
            <a:ext cx="15271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CA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2375" y="241450"/>
            <a:ext cx="8645237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N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4000" y="1360488"/>
            <a:ext cx="85836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Title Placeholder 10"/>
          <p:cNvSpPr>
            <a:spLocks noGrp="1"/>
          </p:cNvSpPr>
          <p:nvPr>
            <p:ph type="title"/>
          </p:nvPr>
        </p:nvSpPr>
        <p:spPr bwMode="auto">
          <a:xfrm>
            <a:off x="192088" y="233363"/>
            <a:ext cx="8645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87" r:id="rId4"/>
    <p:sldLayoutId id="2147483691" r:id="rId5"/>
    <p:sldLayoutId id="2147483692" r:id="rId6"/>
    <p:sldLayoutId id="2147483693" r:id="rId7"/>
    <p:sldLayoutId id="2147483694" r:id="rId8"/>
    <p:sldLayoutId id="2147483686" r:id="rId9"/>
    <p:sldLayoutId id="2147483685" r:id="rId10"/>
    <p:sldLayoutId id="2147483695" r:id="rId11"/>
    <p:sldLayoutId id="2147483696" r:id="rId12"/>
    <p:sldLayoutId id="2147483697" r:id="rId13"/>
    <p:sldLayoutId id="2147483698" r:id="rId14"/>
    <p:sldLayoutId id="2147483699" r:id="rId15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2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Tahoma" pitchFamily="34" charset="0"/>
        </a:defRPr>
      </a:lvl9pPr>
    </p:titleStyle>
    <p:bodyStyle>
      <a:lvl1pPr marL="171450" indent="-171450" algn="l" rtl="0" eaLnBrk="0" fontAlgn="base" hangingPunct="0">
        <a:spcBef>
          <a:spcPct val="20000"/>
        </a:spcBef>
        <a:spcAft>
          <a:spcPts val="600"/>
        </a:spcAft>
        <a:buClr>
          <a:srgbClr val="6639B7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92100" indent="-177800" algn="l" rtl="0" eaLnBrk="0" fontAlgn="base" hangingPunct="0">
        <a:spcBef>
          <a:spcPct val="20000"/>
        </a:spcBef>
        <a:spcAft>
          <a:spcPts val="600"/>
        </a:spcAft>
        <a:buClr>
          <a:srgbClr val="6639B7"/>
        </a:buClr>
        <a:buFont typeface="Tahoma" pitchFamily="34" charset="0"/>
        <a:buChar char="­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520700" indent="-228600" algn="l" rtl="0" eaLnBrk="0" fontAlgn="base" hangingPunct="0">
        <a:spcBef>
          <a:spcPct val="20000"/>
        </a:spcBef>
        <a:spcAft>
          <a:spcPts val="600"/>
        </a:spcAft>
        <a:buClr>
          <a:srgbClr val="6639B7"/>
        </a:buClr>
        <a:buFont typeface="Tahoma" pitchFamily="34" charset="0"/>
        <a:buChar char="­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44538" indent="-228600" algn="l" rtl="0" eaLnBrk="0" fontAlgn="base" hangingPunct="0">
        <a:spcBef>
          <a:spcPct val="20000"/>
        </a:spcBef>
        <a:spcAft>
          <a:spcPts val="600"/>
        </a:spcAft>
        <a:buClr>
          <a:srgbClr val="6639B7"/>
        </a:buClr>
        <a:buFont typeface="Tahoma" pitchFamily="34" charset="0"/>
        <a:buChar char="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77900" indent="-228600" algn="l" rtl="0" eaLnBrk="0" fontAlgn="base" hangingPunct="0">
        <a:spcBef>
          <a:spcPct val="20000"/>
        </a:spcBef>
        <a:spcAft>
          <a:spcPts val="600"/>
        </a:spcAft>
        <a:buClr>
          <a:srgbClr val="6639B7"/>
        </a:buClr>
        <a:buFont typeface="Tahoma" pitchFamily="34" charset="0"/>
        <a:buChar char="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6.xml"/><Relationship Id="rId7" Type="http://schemas.openxmlformats.org/officeDocument/2006/relationships/slide" Target="slide3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image" Target="../media/image27.tiff"/><Relationship Id="rId5" Type="http://schemas.openxmlformats.org/officeDocument/2006/relationships/slide" Target="slide54.xml"/><Relationship Id="rId10" Type="http://schemas.openxmlformats.org/officeDocument/2006/relationships/slide" Target="slide25.xml"/><Relationship Id="rId4" Type="http://schemas.openxmlformats.org/officeDocument/2006/relationships/slide" Target="slide16.xml"/><Relationship Id="rId9" Type="http://schemas.openxmlformats.org/officeDocument/2006/relationships/slide" Target="slide3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6.xml"/><Relationship Id="rId7" Type="http://schemas.openxmlformats.org/officeDocument/2006/relationships/slide" Target="slide3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5" Type="http://schemas.openxmlformats.org/officeDocument/2006/relationships/slide" Target="slide54.xml"/><Relationship Id="rId10" Type="http://schemas.openxmlformats.org/officeDocument/2006/relationships/slide" Target="slide25.xml"/><Relationship Id="rId4" Type="http://schemas.openxmlformats.org/officeDocument/2006/relationships/slide" Target="slide16.xml"/><Relationship Id="rId9" Type="http://schemas.openxmlformats.org/officeDocument/2006/relationships/slide" Target="slide3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6.xml"/><Relationship Id="rId7" Type="http://schemas.openxmlformats.org/officeDocument/2006/relationships/slide" Target="slide37.xml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image" Target="../media/image28.png"/><Relationship Id="rId5" Type="http://schemas.openxmlformats.org/officeDocument/2006/relationships/slide" Target="slide54.xml"/><Relationship Id="rId10" Type="http://schemas.openxmlformats.org/officeDocument/2006/relationships/slide" Target="slide25.xml"/><Relationship Id="rId4" Type="http://schemas.openxmlformats.org/officeDocument/2006/relationships/slide" Target="slide16.xml"/><Relationship Id="rId9" Type="http://schemas.openxmlformats.org/officeDocument/2006/relationships/slide" Target="slide3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13" Type="http://schemas.openxmlformats.org/officeDocument/2006/relationships/image" Target="../media/image32.png"/><Relationship Id="rId3" Type="http://schemas.openxmlformats.org/officeDocument/2006/relationships/image" Target="../media/image30.jpeg"/><Relationship Id="rId7" Type="http://schemas.openxmlformats.org/officeDocument/2006/relationships/slide" Target="slide52.xml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4.xml"/><Relationship Id="rId11" Type="http://schemas.openxmlformats.org/officeDocument/2006/relationships/slide" Target="slide25.xml"/><Relationship Id="rId5" Type="http://schemas.openxmlformats.org/officeDocument/2006/relationships/slide" Target="slide16.xml"/><Relationship Id="rId10" Type="http://schemas.openxmlformats.org/officeDocument/2006/relationships/slide" Target="slide33.xml"/><Relationship Id="rId4" Type="http://schemas.openxmlformats.org/officeDocument/2006/relationships/slide" Target="slide6.xml"/><Relationship Id="rId9" Type="http://schemas.openxmlformats.org/officeDocument/2006/relationships/slide" Target="slide4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3.tiff"/><Relationship Id="rId7" Type="http://schemas.openxmlformats.org/officeDocument/2006/relationships/slide" Target="slide5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4.xml"/><Relationship Id="rId11" Type="http://schemas.openxmlformats.org/officeDocument/2006/relationships/slide" Target="slide25.xml"/><Relationship Id="rId5" Type="http://schemas.openxmlformats.org/officeDocument/2006/relationships/slide" Target="slide16.xml"/><Relationship Id="rId10" Type="http://schemas.openxmlformats.org/officeDocument/2006/relationships/slide" Target="slide33.xml"/><Relationship Id="rId4" Type="http://schemas.openxmlformats.org/officeDocument/2006/relationships/slide" Target="slide6.xml"/><Relationship Id="rId9" Type="http://schemas.openxmlformats.org/officeDocument/2006/relationships/slide" Target="slide4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34.png"/><Relationship Id="rId7" Type="http://schemas.openxmlformats.org/officeDocument/2006/relationships/slide" Target="slide5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4.xml"/><Relationship Id="rId11" Type="http://schemas.openxmlformats.org/officeDocument/2006/relationships/slide" Target="slide25.xml"/><Relationship Id="rId5" Type="http://schemas.openxmlformats.org/officeDocument/2006/relationships/slide" Target="slide16.xml"/><Relationship Id="rId10" Type="http://schemas.openxmlformats.org/officeDocument/2006/relationships/slide" Target="slide33.xml"/><Relationship Id="rId4" Type="http://schemas.openxmlformats.org/officeDocument/2006/relationships/slide" Target="slide6.xml"/><Relationship Id="rId9" Type="http://schemas.openxmlformats.org/officeDocument/2006/relationships/slide" Target="slide4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16.xml"/><Relationship Id="rId7" Type="http://schemas.openxmlformats.org/officeDocument/2006/relationships/slide" Target="slide3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image" Target="../media/image35.jpeg"/><Relationship Id="rId5" Type="http://schemas.openxmlformats.org/officeDocument/2006/relationships/slide" Target="slide54.xml"/><Relationship Id="rId10" Type="http://schemas.openxmlformats.org/officeDocument/2006/relationships/slide" Target="slide25.xml"/><Relationship Id="rId4" Type="http://schemas.openxmlformats.org/officeDocument/2006/relationships/slide" Target="slide6.xml"/><Relationship Id="rId9" Type="http://schemas.openxmlformats.org/officeDocument/2006/relationships/slide" Target="slide3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13" Type="http://schemas.openxmlformats.org/officeDocument/2006/relationships/image" Target="../media/image38.jpeg"/><Relationship Id="rId3" Type="http://schemas.openxmlformats.org/officeDocument/2006/relationships/image" Target="../media/image36.jpeg"/><Relationship Id="rId7" Type="http://schemas.openxmlformats.org/officeDocument/2006/relationships/slide" Target="slide52.xml"/><Relationship Id="rId12" Type="http://schemas.openxmlformats.org/officeDocument/2006/relationships/image" Target="../media/image37.jpe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41.jpeg"/><Relationship Id="rId1" Type="http://schemas.openxmlformats.org/officeDocument/2006/relationships/slideLayout" Target="../slideLayouts/slideLayout9.xml"/><Relationship Id="rId6" Type="http://schemas.openxmlformats.org/officeDocument/2006/relationships/slide" Target="slide54.xml"/><Relationship Id="rId11" Type="http://schemas.openxmlformats.org/officeDocument/2006/relationships/slide" Target="slide25.xml"/><Relationship Id="rId5" Type="http://schemas.openxmlformats.org/officeDocument/2006/relationships/slide" Target="slide6.xml"/><Relationship Id="rId15" Type="http://schemas.openxmlformats.org/officeDocument/2006/relationships/image" Target="../media/image40.jpeg"/><Relationship Id="rId10" Type="http://schemas.openxmlformats.org/officeDocument/2006/relationships/slide" Target="slide33.xml"/><Relationship Id="rId4" Type="http://schemas.openxmlformats.org/officeDocument/2006/relationships/slide" Target="slide16.xml"/><Relationship Id="rId9" Type="http://schemas.openxmlformats.org/officeDocument/2006/relationships/slide" Target="slide46.xml"/><Relationship Id="rId1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16.xml"/><Relationship Id="rId7" Type="http://schemas.openxmlformats.org/officeDocument/2006/relationships/slide" Target="slide37.xml"/><Relationship Id="rId12" Type="http://schemas.openxmlformats.org/officeDocument/2006/relationships/image" Target="../media/image4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image" Target="../media/image42.jpeg"/><Relationship Id="rId5" Type="http://schemas.openxmlformats.org/officeDocument/2006/relationships/slide" Target="slide54.xml"/><Relationship Id="rId10" Type="http://schemas.openxmlformats.org/officeDocument/2006/relationships/slide" Target="slide25.xml"/><Relationship Id="rId4" Type="http://schemas.openxmlformats.org/officeDocument/2006/relationships/slide" Target="slide6.xml"/><Relationship Id="rId9" Type="http://schemas.openxmlformats.org/officeDocument/2006/relationships/slide" Target="slide3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16.xml"/><Relationship Id="rId7" Type="http://schemas.openxmlformats.org/officeDocument/2006/relationships/slide" Target="slide37.xml"/><Relationship Id="rId12" Type="http://schemas.openxmlformats.org/officeDocument/2006/relationships/image" Target="../media/image4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image" Target="../media/image17.jpeg"/><Relationship Id="rId5" Type="http://schemas.openxmlformats.org/officeDocument/2006/relationships/slide" Target="slide54.xml"/><Relationship Id="rId10" Type="http://schemas.openxmlformats.org/officeDocument/2006/relationships/slide" Target="slide25.xml"/><Relationship Id="rId4" Type="http://schemas.openxmlformats.org/officeDocument/2006/relationships/slide" Target="slide6.xml"/><Relationship Id="rId9" Type="http://schemas.openxmlformats.org/officeDocument/2006/relationships/slide" Target="slide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slide" Target="slide37.xml"/><Relationship Id="rId3" Type="http://schemas.openxmlformats.org/officeDocument/2006/relationships/image" Target="../media/image39.jpeg"/><Relationship Id="rId7" Type="http://schemas.openxmlformats.org/officeDocument/2006/relationships/image" Target="../media/image48.jpeg"/><Relationship Id="rId12" Type="http://schemas.openxmlformats.org/officeDocument/2006/relationships/slide" Target="slide52.xml"/><Relationship Id="rId2" Type="http://schemas.openxmlformats.org/officeDocument/2006/relationships/notesSlide" Target="../notesSlides/notesSlide20.xml"/><Relationship Id="rId16" Type="http://schemas.openxmlformats.org/officeDocument/2006/relationships/slide" Target="slide2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7.jpeg"/><Relationship Id="rId11" Type="http://schemas.openxmlformats.org/officeDocument/2006/relationships/slide" Target="slide54.xml"/><Relationship Id="rId5" Type="http://schemas.openxmlformats.org/officeDocument/2006/relationships/image" Target="../media/image46.jpeg"/><Relationship Id="rId15" Type="http://schemas.openxmlformats.org/officeDocument/2006/relationships/slide" Target="slide33.xml"/><Relationship Id="rId10" Type="http://schemas.openxmlformats.org/officeDocument/2006/relationships/slide" Target="slide6.xml"/><Relationship Id="rId4" Type="http://schemas.openxmlformats.org/officeDocument/2006/relationships/image" Target="../media/image45.jpeg"/><Relationship Id="rId9" Type="http://schemas.openxmlformats.org/officeDocument/2006/relationships/slide" Target="slide16.xml"/><Relationship Id="rId14" Type="http://schemas.openxmlformats.org/officeDocument/2006/relationships/slide" Target="slide4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46.xml"/><Relationship Id="rId3" Type="http://schemas.openxmlformats.org/officeDocument/2006/relationships/image" Target="../media/image40.jpeg"/><Relationship Id="rId7" Type="http://schemas.openxmlformats.org/officeDocument/2006/relationships/image" Target="../media/image53.jpeg"/><Relationship Id="rId12" Type="http://schemas.openxmlformats.org/officeDocument/2006/relationships/slide" Target="slide37.xml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54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2.jpeg"/><Relationship Id="rId11" Type="http://schemas.openxmlformats.org/officeDocument/2006/relationships/slide" Target="slide52.xml"/><Relationship Id="rId5" Type="http://schemas.openxmlformats.org/officeDocument/2006/relationships/image" Target="../media/image51.jpeg"/><Relationship Id="rId15" Type="http://schemas.openxmlformats.org/officeDocument/2006/relationships/slide" Target="slide25.xml"/><Relationship Id="rId10" Type="http://schemas.openxmlformats.org/officeDocument/2006/relationships/slide" Target="slide54.xml"/><Relationship Id="rId4" Type="http://schemas.openxmlformats.org/officeDocument/2006/relationships/image" Target="../media/image50.jpeg"/><Relationship Id="rId9" Type="http://schemas.openxmlformats.org/officeDocument/2006/relationships/slide" Target="slide6.xml"/><Relationship Id="rId14" Type="http://schemas.openxmlformats.org/officeDocument/2006/relationships/slide" Target="slide3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46.xml"/><Relationship Id="rId3" Type="http://schemas.openxmlformats.org/officeDocument/2006/relationships/image" Target="../media/image36.jpeg"/><Relationship Id="rId7" Type="http://schemas.openxmlformats.org/officeDocument/2006/relationships/image" Target="../media/image58.jpeg"/><Relationship Id="rId12" Type="http://schemas.openxmlformats.org/officeDocument/2006/relationships/slide" Target="slide3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7.jpeg"/><Relationship Id="rId11" Type="http://schemas.openxmlformats.org/officeDocument/2006/relationships/slide" Target="slide52.xml"/><Relationship Id="rId5" Type="http://schemas.openxmlformats.org/officeDocument/2006/relationships/image" Target="../media/image56.jpeg"/><Relationship Id="rId15" Type="http://schemas.openxmlformats.org/officeDocument/2006/relationships/slide" Target="slide25.xml"/><Relationship Id="rId10" Type="http://schemas.openxmlformats.org/officeDocument/2006/relationships/slide" Target="slide54.xml"/><Relationship Id="rId4" Type="http://schemas.openxmlformats.org/officeDocument/2006/relationships/image" Target="../media/image55.jpeg"/><Relationship Id="rId9" Type="http://schemas.openxmlformats.org/officeDocument/2006/relationships/slide" Target="slide6.xml"/><Relationship Id="rId14" Type="http://schemas.openxmlformats.org/officeDocument/2006/relationships/slide" Target="slide3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33.xml"/><Relationship Id="rId3" Type="http://schemas.openxmlformats.org/officeDocument/2006/relationships/image" Target="../media/image41.jpeg"/><Relationship Id="rId7" Type="http://schemas.openxmlformats.org/officeDocument/2006/relationships/slide" Target="slide16.xml"/><Relationship Id="rId12" Type="http://schemas.openxmlformats.org/officeDocument/2006/relationships/slide" Target="slide4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1.jpeg"/><Relationship Id="rId11" Type="http://schemas.openxmlformats.org/officeDocument/2006/relationships/slide" Target="slide37.xml"/><Relationship Id="rId5" Type="http://schemas.openxmlformats.org/officeDocument/2006/relationships/image" Target="../media/image60.jpeg"/><Relationship Id="rId10" Type="http://schemas.openxmlformats.org/officeDocument/2006/relationships/slide" Target="slide52.xml"/><Relationship Id="rId4" Type="http://schemas.openxmlformats.org/officeDocument/2006/relationships/image" Target="../media/image59.jpeg"/><Relationship Id="rId9" Type="http://schemas.openxmlformats.org/officeDocument/2006/relationships/slide" Target="slide54.xml"/><Relationship Id="rId1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13" Type="http://schemas.openxmlformats.org/officeDocument/2006/relationships/slide" Target="slide25.xml"/><Relationship Id="rId3" Type="http://schemas.openxmlformats.org/officeDocument/2006/relationships/image" Target="../media/image62.jpeg"/><Relationship Id="rId7" Type="http://schemas.openxmlformats.org/officeDocument/2006/relationships/slide" Target="slide6.xml"/><Relationship Id="rId12" Type="http://schemas.openxmlformats.org/officeDocument/2006/relationships/slide" Target="slide3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6.xml"/><Relationship Id="rId11" Type="http://schemas.openxmlformats.org/officeDocument/2006/relationships/slide" Target="slide46.xml"/><Relationship Id="rId5" Type="http://schemas.openxmlformats.org/officeDocument/2006/relationships/image" Target="../media/image64.jpeg"/><Relationship Id="rId10" Type="http://schemas.openxmlformats.org/officeDocument/2006/relationships/slide" Target="slide37.xml"/><Relationship Id="rId4" Type="http://schemas.openxmlformats.org/officeDocument/2006/relationships/image" Target="../media/image63.jpeg"/><Relationship Id="rId9" Type="http://schemas.openxmlformats.org/officeDocument/2006/relationships/slide" Target="slide5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16.xml"/><Relationship Id="rId7" Type="http://schemas.openxmlformats.org/officeDocument/2006/relationships/slide" Target="slide37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image" Target="../media/image65.jpeg"/><Relationship Id="rId5" Type="http://schemas.openxmlformats.org/officeDocument/2006/relationships/slide" Target="slide54.xml"/><Relationship Id="rId10" Type="http://schemas.openxmlformats.org/officeDocument/2006/relationships/slide" Target="slide6.xml"/><Relationship Id="rId4" Type="http://schemas.openxmlformats.org/officeDocument/2006/relationships/slide" Target="slide25.xml"/><Relationship Id="rId9" Type="http://schemas.openxmlformats.org/officeDocument/2006/relationships/slide" Target="slide3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13" Type="http://schemas.openxmlformats.org/officeDocument/2006/relationships/image" Target="../media/image68.jpeg"/><Relationship Id="rId18" Type="http://schemas.openxmlformats.org/officeDocument/2006/relationships/image" Target="../media/image73.png"/><Relationship Id="rId3" Type="http://schemas.openxmlformats.org/officeDocument/2006/relationships/slide" Target="slide16.xml"/><Relationship Id="rId7" Type="http://schemas.openxmlformats.org/officeDocument/2006/relationships/slide" Target="slide37.xml"/><Relationship Id="rId12" Type="http://schemas.openxmlformats.org/officeDocument/2006/relationships/image" Target="../media/image67.jpeg"/><Relationship Id="rId17" Type="http://schemas.openxmlformats.org/officeDocument/2006/relationships/image" Target="../media/image72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71.gif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image" Target="../media/image66.jpeg"/><Relationship Id="rId5" Type="http://schemas.openxmlformats.org/officeDocument/2006/relationships/slide" Target="slide54.xml"/><Relationship Id="rId15" Type="http://schemas.openxmlformats.org/officeDocument/2006/relationships/image" Target="../media/image70.jpeg"/><Relationship Id="rId10" Type="http://schemas.openxmlformats.org/officeDocument/2006/relationships/slide" Target="slide25.xml"/><Relationship Id="rId19" Type="http://schemas.openxmlformats.org/officeDocument/2006/relationships/image" Target="../media/image74.png"/><Relationship Id="rId4" Type="http://schemas.openxmlformats.org/officeDocument/2006/relationships/slide" Target="slide6.xml"/><Relationship Id="rId9" Type="http://schemas.openxmlformats.org/officeDocument/2006/relationships/slide" Target="slide33.xml"/><Relationship Id="rId14" Type="http://schemas.openxmlformats.org/officeDocument/2006/relationships/image" Target="../media/image6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13" Type="http://schemas.openxmlformats.org/officeDocument/2006/relationships/image" Target="../media/image77.jpeg"/><Relationship Id="rId3" Type="http://schemas.openxmlformats.org/officeDocument/2006/relationships/slide" Target="slide16.xml"/><Relationship Id="rId7" Type="http://schemas.openxmlformats.org/officeDocument/2006/relationships/slide" Target="slide37.xml"/><Relationship Id="rId12" Type="http://schemas.openxmlformats.org/officeDocument/2006/relationships/image" Target="../media/image7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image" Target="../media/image75.png"/><Relationship Id="rId5" Type="http://schemas.openxmlformats.org/officeDocument/2006/relationships/slide" Target="slide54.xml"/><Relationship Id="rId15" Type="http://schemas.openxmlformats.org/officeDocument/2006/relationships/image" Target="../media/image79.jpeg"/><Relationship Id="rId10" Type="http://schemas.openxmlformats.org/officeDocument/2006/relationships/slide" Target="slide25.xml"/><Relationship Id="rId4" Type="http://schemas.openxmlformats.org/officeDocument/2006/relationships/slide" Target="slide6.xml"/><Relationship Id="rId9" Type="http://schemas.openxmlformats.org/officeDocument/2006/relationships/slide" Target="slide33.xml"/><Relationship Id="rId14" Type="http://schemas.openxmlformats.org/officeDocument/2006/relationships/image" Target="../media/image78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13" Type="http://schemas.openxmlformats.org/officeDocument/2006/relationships/image" Target="../media/image82.png"/><Relationship Id="rId3" Type="http://schemas.openxmlformats.org/officeDocument/2006/relationships/slide" Target="slide16.xml"/><Relationship Id="rId7" Type="http://schemas.openxmlformats.org/officeDocument/2006/relationships/slide" Target="slide37.xml"/><Relationship Id="rId12" Type="http://schemas.openxmlformats.org/officeDocument/2006/relationships/image" Target="../media/image8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image" Target="../media/image80.png"/><Relationship Id="rId5" Type="http://schemas.openxmlformats.org/officeDocument/2006/relationships/slide" Target="slide54.xml"/><Relationship Id="rId10" Type="http://schemas.openxmlformats.org/officeDocument/2006/relationships/slide" Target="slide25.xml"/><Relationship Id="rId4" Type="http://schemas.openxmlformats.org/officeDocument/2006/relationships/slide" Target="slide6.xml"/><Relationship Id="rId9" Type="http://schemas.openxmlformats.org/officeDocument/2006/relationships/slide" Target="slide3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slide" Target="slide37.xml"/><Relationship Id="rId3" Type="http://schemas.openxmlformats.org/officeDocument/2006/relationships/image" Target="../media/image83.png"/><Relationship Id="rId7" Type="http://schemas.openxmlformats.org/officeDocument/2006/relationships/image" Target="../media/image87.jpeg"/><Relationship Id="rId12" Type="http://schemas.openxmlformats.org/officeDocument/2006/relationships/slide" Target="slide52.xml"/><Relationship Id="rId2" Type="http://schemas.openxmlformats.org/officeDocument/2006/relationships/notesSlide" Target="../notesSlides/notesSlide29.xml"/><Relationship Id="rId16" Type="http://schemas.openxmlformats.org/officeDocument/2006/relationships/slide" Target="slide2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6.jpeg"/><Relationship Id="rId11" Type="http://schemas.openxmlformats.org/officeDocument/2006/relationships/slide" Target="slide54.xml"/><Relationship Id="rId5" Type="http://schemas.openxmlformats.org/officeDocument/2006/relationships/image" Target="../media/image85.png"/><Relationship Id="rId15" Type="http://schemas.openxmlformats.org/officeDocument/2006/relationships/slide" Target="slide33.xml"/><Relationship Id="rId10" Type="http://schemas.openxmlformats.org/officeDocument/2006/relationships/slide" Target="slide6.xml"/><Relationship Id="rId4" Type="http://schemas.openxmlformats.org/officeDocument/2006/relationships/image" Target="../media/image84.png"/><Relationship Id="rId9" Type="http://schemas.openxmlformats.org/officeDocument/2006/relationships/slide" Target="slide16.xml"/><Relationship Id="rId14" Type="http://schemas.openxmlformats.org/officeDocument/2006/relationships/slide" Target="slide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image" Target="../media/image89.png"/><Relationship Id="rId7" Type="http://schemas.openxmlformats.org/officeDocument/2006/relationships/slide" Target="slide54.xml"/><Relationship Id="rId12" Type="http://schemas.openxmlformats.org/officeDocument/2006/relationships/slide" Target="slide6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5.xml"/><Relationship Id="rId11" Type="http://schemas.openxmlformats.org/officeDocument/2006/relationships/slide" Target="slide33.xml"/><Relationship Id="rId5" Type="http://schemas.openxmlformats.org/officeDocument/2006/relationships/slide" Target="slide16.xml"/><Relationship Id="rId10" Type="http://schemas.openxmlformats.org/officeDocument/2006/relationships/slide" Target="slide46.xml"/><Relationship Id="rId4" Type="http://schemas.openxmlformats.org/officeDocument/2006/relationships/image" Target="../media/image90.jpeg"/><Relationship Id="rId9" Type="http://schemas.openxmlformats.org/officeDocument/2006/relationships/slide" Target="slide3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16.xml"/><Relationship Id="rId7" Type="http://schemas.openxmlformats.org/officeDocument/2006/relationships/slide" Target="slide37.xml"/><Relationship Id="rId12" Type="http://schemas.openxmlformats.org/officeDocument/2006/relationships/image" Target="../media/image9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image" Target="../media/image91.png"/><Relationship Id="rId5" Type="http://schemas.openxmlformats.org/officeDocument/2006/relationships/slide" Target="slide54.xml"/><Relationship Id="rId10" Type="http://schemas.openxmlformats.org/officeDocument/2006/relationships/slide" Target="slide6.xml"/><Relationship Id="rId4" Type="http://schemas.openxmlformats.org/officeDocument/2006/relationships/slide" Target="slide25.xml"/><Relationship Id="rId9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openxmlformats.org/officeDocument/2006/relationships/slide" Target="slide37.xml"/><Relationship Id="rId3" Type="http://schemas.openxmlformats.org/officeDocument/2006/relationships/image" Target="../media/image93.wmf"/><Relationship Id="rId7" Type="http://schemas.openxmlformats.org/officeDocument/2006/relationships/image" Target="../media/image68.jpeg"/><Relationship Id="rId12" Type="http://schemas.openxmlformats.org/officeDocument/2006/relationships/slide" Target="slide52.xml"/><Relationship Id="rId17" Type="http://schemas.openxmlformats.org/officeDocument/2006/relationships/image" Target="../media/image97.png"/><Relationship Id="rId2" Type="http://schemas.openxmlformats.org/officeDocument/2006/relationships/notesSlide" Target="../notesSlides/notesSlide32.xml"/><Relationship Id="rId16" Type="http://schemas.openxmlformats.org/officeDocument/2006/relationships/slide" Target="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6.png"/><Relationship Id="rId11" Type="http://schemas.openxmlformats.org/officeDocument/2006/relationships/slide" Target="slide54.xml"/><Relationship Id="rId5" Type="http://schemas.openxmlformats.org/officeDocument/2006/relationships/image" Target="../media/image95.png"/><Relationship Id="rId15" Type="http://schemas.openxmlformats.org/officeDocument/2006/relationships/slide" Target="slide33.xml"/><Relationship Id="rId10" Type="http://schemas.openxmlformats.org/officeDocument/2006/relationships/slide" Target="slide25.xml"/><Relationship Id="rId4" Type="http://schemas.openxmlformats.org/officeDocument/2006/relationships/image" Target="../media/image94.png"/><Relationship Id="rId9" Type="http://schemas.openxmlformats.org/officeDocument/2006/relationships/slide" Target="slide16.xml"/><Relationship Id="rId14" Type="http://schemas.openxmlformats.org/officeDocument/2006/relationships/slide" Target="slide4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slide" Target="slide33.xml"/><Relationship Id="rId7" Type="http://schemas.openxmlformats.org/officeDocument/2006/relationships/slide" Target="slide52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4.xml"/><Relationship Id="rId11" Type="http://schemas.openxmlformats.org/officeDocument/2006/relationships/image" Target="../media/image98.jpeg"/><Relationship Id="rId5" Type="http://schemas.openxmlformats.org/officeDocument/2006/relationships/slide" Target="slide16.xml"/><Relationship Id="rId10" Type="http://schemas.openxmlformats.org/officeDocument/2006/relationships/slide" Target="slide6.xml"/><Relationship Id="rId4" Type="http://schemas.openxmlformats.org/officeDocument/2006/relationships/slide" Target="slide25.xml"/><Relationship Id="rId9" Type="http://schemas.openxmlformats.org/officeDocument/2006/relationships/slide" Target="slide4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13" Type="http://schemas.openxmlformats.org/officeDocument/2006/relationships/image" Target="../media/image101.png"/><Relationship Id="rId3" Type="http://schemas.openxmlformats.org/officeDocument/2006/relationships/slide" Target="slide33.xml"/><Relationship Id="rId7" Type="http://schemas.openxmlformats.org/officeDocument/2006/relationships/slide" Target="slide52.xml"/><Relationship Id="rId12" Type="http://schemas.openxmlformats.org/officeDocument/2006/relationships/image" Target="../media/image10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4.xml"/><Relationship Id="rId11" Type="http://schemas.openxmlformats.org/officeDocument/2006/relationships/image" Target="../media/image99.png"/><Relationship Id="rId5" Type="http://schemas.openxmlformats.org/officeDocument/2006/relationships/slide" Target="slide16.xml"/><Relationship Id="rId10" Type="http://schemas.openxmlformats.org/officeDocument/2006/relationships/slide" Target="slide6.xml"/><Relationship Id="rId4" Type="http://schemas.openxmlformats.org/officeDocument/2006/relationships/slide" Target="slide25.xml"/><Relationship Id="rId9" Type="http://schemas.openxmlformats.org/officeDocument/2006/relationships/slide" Target="slide46.xml"/><Relationship Id="rId14" Type="http://schemas.openxmlformats.org/officeDocument/2006/relationships/image" Target="../media/image102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13" Type="http://schemas.openxmlformats.org/officeDocument/2006/relationships/image" Target="../media/image105.png"/><Relationship Id="rId3" Type="http://schemas.openxmlformats.org/officeDocument/2006/relationships/slide" Target="slide33.xml"/><Relationship Id="rId7" Type="http://schemas.openxmlformats.org/officeDocument/2006/relationships/slide" Target="slide52.xml"/><Relationship Id="rId12" Type="http://schemas.openxmlformats.org/officeDocument/2006/relationships/image" Target="../media/image10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4.xml"/><Relationship Id="rId11" Type="http://schemas.openxmlformats.org/officeDocument/2006/relationships/image" Target="../media/image103.png"/><Relationship Id="rId5" Type="http://schemas.openxmlformats.org/officeDocument/2006/relationships/slide" Target="slide16.xml"/><Relationship Id="rId10" Type="http://schemas.openxmlformats.org/officeDocument/2006/relationships/slide" Target="slide6.xml"/><Relationship Id="rId4" Type="http://schemas.openxmlformats.org/officeDocument/2006/relationships/slide" Target="slide25.xml"/><Relationship Id="rId9" Type="http://schemas.openxmlformats.org/officeDocument/2006/relationships/slide" Target="slide4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image" Target="../media/image106.png"/><Relationship Id="rId7" Type="http://schemas.openxmlformats.org/officeDocument/2006/relationships/slide" Target="slide54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6.xml"/><Relationship Id="rId11" Type="http://schemas.openxmlformats.org/officeDocument/2006/relationships/slide" Target="slide6.xml"/><Relationship Id="rId5" Type="http://schemas.openxmlformats.org/officeDocument/2006/relationships/slide" Target="slide25.xml"/><Relationship Id="rId10" Type="http://schemas.openxmlformats.org/officeDocument/2006/relationships/slide" Target="slide46.xml"/><Relationship Id="rId4" Type="http://schemas.openxmlformats.org/officeDocument/2006/relationships/slide" Target="slide33.xml"/><Relationship Id="rId9" Type="http://schemas.openxmlformats.org/officeDocument/2006/relationships/slide" Target="slide3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slide" Target="slide37.xml"/><Relationship Id="rId7" Type="http://schemas.openxmlformats.org/officeDocument/2006/relationships/slide" Target="slide54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6.xml"/><Relationship Id="rId11" Type="http://schemas.openxmlformats.org/officeDocument/2006/relationships/image" Target="../media/image107.jpeg"/><Relationship Id="rId5" Type="http://schemas.openxmlformats.org/officeDocument/2006/relationships/slide" Target="slide25.xml"/><Relationship Id="rId10" Type="http://schemas.openxmlformats.org/officeDocument/2006/relationships/slide" Target="slide6.xml"/><Relationship Id="rId4" Type="http://schemas.openxmlformats.org/officeDocument/2006/relationships/slide" Target="slide33.xml"/><Relationship Id="rId9" Type="http://schemas.openxmlformats.org/officeDocument/2006/relationships/slide" Target="slide4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slide" Target="slide37.xml"/><Relationship Id="rId7" Type="http://schemas.openxmlformats.org/officeDocument/2006/relationships/slide" Target="slide54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6.xml"/><Relationship Id="rId11" Type="http://schemas.openxmlformats.org/officeDocument/2006/relationships/image" Target="../media/image18.png"/><Relationship Id="rId5" Type="http://schemas.openxmlformats.org/officeDocument/2006/relationships/slide" Target="slide25.xml"/><Relationship Id="rId10" Type="http://schemas.openxmlformats.org/officeDocument/2006/relationships/slide" Target="slide6.xml"/><Relationship Id="rId4" Type="http://schemas.openxmlformats.org/officeDocument/2006/relationships/slide" Target="slide33.xml"/><Relationship Id="rId9" Type="http://schemas.openxmlformats.org/officeDocument/2006/relationships/slide" Target="slide4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13" Type="http://schemas.openxmlformats.org/officeDocument/2006/relationships/image" Target="../media/image109.jpeg"/><Relationship Id="rId3" Type="http://schemas.openxmlformats.org/officeDocument/2006/relationships/slide" Target="slide37.xml"/><Relationship Id="rId7" Type="http://schemas.openxmlformats.org/officeDocument/2006/relationships/slide" Target="slide54.xml"/><Relationship Id="rId12" Type="http://schemas.openxmlformats.org/officeDocument/2006/relationships/image" Target="../media/image1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6.xml"/><Relationship Id="rId11" Type="http://schemas.openxmlformats.org/officeDocument/2006/relationships/image" Target="../media/image108.jpeg"/><Relationship Id="rId5" Type="http://schemas.openxmlformats.org/officeDocument/2006/relationships/slide" Target="slide25.xml"/><Relationship Id="rId15" Type="http://schemas.openxmlformats.org/officeDocument/2006/relationships/image" Target="../media/image111.png"/><Relationship Id="rId10" Type="http://schemas.openxmlformats.org/officeDocument/2006/relationships/slide" Target="slide6.xml"/><Relationship Id="rId4" Type="http://schemas.openxmlformats.org/officeDocument/2006/relationships/slide" Target="slide33.xml"/><Relationship Id="rId9" Type="http://schemas.openxmlformats.org/officeDocument/2006/relationships/slide" Target="slide46.xml"/><Relationship Id="rId14" Type="http://schemas.openxmlformats.org/officeDocument/2006/relationships/image" Target="../media/image1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13" Type="http://schemas.openxmlformats.org/officeDocument/2006/relationships/slide" Target="slide46.xml"/><Relationship Id="rId3" Type="http://schemas.openxmlformats.org/officeDocument/2006/relationships/image" Target="../media/image112.jpeg"/><Relationship Id="rId7" Type="http://schemas.openxmlformats.org/officeDocument/2006/relationships/slide" Target="slide37.xml"/><Relationship Id="rId12" Type="http://schemas.openxmlformats.org/officeDocument/2006/relationships/slide" Target="slide52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5.jpeg"/><Relationship Id="rId11" Type="http://schemas.openxmlformats.org/officeDocument/2006/relationships/slide" Target="slide54.xml"/><Relationship Id="rId5" Type="http://schemas.openxmlformats.org/officeDocument/2006/relationships/image" Target="../media/image114.jpeg"/><Relationship Id="rId10" Type="http://schemas.openxmlformats.org/officeDocument/2006/relationships/slide" Target="slide16.xml"/><Relationship Id="rId4" Type="http://schemas.openxmlformats.org/officeDocument/2006/relationships/image" Target="../media/image113.jpeg"/><Relationship Id="rId9" Type="http://schemas.openxmlformats.org/officeDocument/2006/relationships/slide" Target="slide25.xml"/><Relationship Id="rId14" Type="http://schemas.openxmlformats.org/officeDocument/2006/relationships/slide" Target="slide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3" Type="http://schemas.openxmlformats.org/officeDocument/2006/relationships/image" Target="../media/image116.jpeg"/><Relationship Id="rId7" Type="http://schemas.openxmlformats.org/officeDocument/2006/relationships/slide" Target="slide16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5.xml"/><Relationship Id="rId11" Type="http://schemas.openxmlformats.org/officeDocument/2006/relationships/slide" Target="slide6.xml"/><Relationship Id="rId5" Type="http://schemas.openxmlformats.org/officeDocument/2006/relationships/slide" Target="slide33.xml"/><Relationship Id="rId10" Type="http://schemas.openxmlformats.org/officeDocument/2006/relationships/slide" Target="slide46.xml"/><Relationship Id="rId4" Type="http://schemas.openxmlformats.org/officeDocument/2006/relationships/slide" Target="slide37.xml"/><Relationship Id="rId9" Type="http://schemas.openxmlformats.org/officeDocument/2006/relationships/slide" Target="slide5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3" Type="http://schemas.openxmlformats.org/officeDocument/2006/relationships/image" Target="../media/image117.jpeg"/><Relationship Id="rId7" Type="http://schemas.openxmlformats.org/officeDocument/2006/relationships/slide" Target="slide16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5.xml"/><Relationship Id="rId11" Type="http://schemas.openxmlformats.org/officeDocument/2006/relationships/slide" Target="slide6.xml"/><Relationship Id="rId5" Type="http://schemas.openxmlformats.org/officeDocument/2006/relationships/slide" Target="slide33.xml"/><Relationship Id="rId10" Type="http://schemas.openxmlformats.org/officeDocument/2006/relationships/slide" Target="slide46.xml"/><Relationship Id="rId4" Type="http://schemas.openxmlformats.org/officeDocument/2006/relationships/slide" Target="slide37.xml"/><Relationship Id="rId9" Type="http://schemas.openxmlformats.org/officeDocument/2006/relationships/slide" Target="slide5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3" Type="http://schemas.openxmlformats.org/officeDocument/2006/relationships/image" Target="../media/image118.jpeg"/><Relationship Id="rId7" Type="http://schemas.openxmlformats.org/officeDocument/2006/relationships/slide" Target="slide16.xml"/><Relationship Id="rId12" Type="http://schemas.openxmlformats.org/officeDocument/2006/relationships/image" Target="../media/image11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5.xml"/><Relationship Id="rId11" Type="http://schemas.openxmlformats.org/officeDocument/2006/relationships/slide" Target="slide6.xml"/><Relationship Id="rId5" Type="http://schemas.openxmlformats.org/officeDocument/2006/relationships/slide" Target="slide33.xml"/><Relationship Id="rId10" Type="http://schemas.openxmlformats.org/officeDocument/2006/relationships/slide" Target="slide46.xml"/><Relationship Id="rId4" Type="http://schemas.openxmlformats.org/officeDocument/2006/relationships/slide" Target="slide37.xml"/><Relationship Id="rId9" Type="http://schemas.openxmlformats.org/officeDocument/2006/relationships/slide" Target="slide5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13" Type="http://schemas.openxmlformats.org/officeDocument/2006/relationships/image" Target="../media/image122.png"/><Relationship Id="rId18" Type="http://schemas.openxmlformats.org/officeDocument/2006/relationships/image" Target="../media/image127.jpeg"/><Relationship Id="rId3" Type="http://schemas.openxmlformats.org/officeDocument/2006/relationships/slide" Target="slide37.xml"/><Relationship Id="rId7" Type="http://schemas.openxmlformats.org/officeDocument/2006/relationships/slide" Target="slide54.xml"/><Relationship Id="rId12" Type="http://schemas.openxmlformats.org/officeDocument/2006/relationships/image" Target="../media/image121.png"/><Relationship Id="rId17" Type="http://schemas.openxmlformats.org/officeDocument/2006/relationships/image" Target="../media/image126.png"/><Relationship Id="rId2" Type="http://schemas.openxmlformats.org/officeDocument/2006/relationships/notesSlide" Target="../notesSlides/notesSlide44.xml"/><Relationship Id="rId16" Type="http://schemas.openxmlformats.org/officeDocument/2006/relationships/image" Target="../media/image125.png"/><Relationship Id="rId20" Type="http://schemas.openxmlformats.org/officeDocument/2006/relationships/image" Target="../media/image129.png"/><Relationship Id="rId1" Type="http://schemas.openxmlformats.org/officeDocument/2006/relationships/slideLayout" Target="../slideLayouts/slideLayout9.xml"/><Relationship Id="rId6" Type="http://schemas.openxmlformats.org/officeDocument/2006/relationships/slide" Target="slide16.xml"/><Relationship Id="rId11" Type="http://schemas.openxmlformats.org/officeDocument/2006/relationships/image" Target="../media/image120.png"/><Relationship Id="rId5" Type="http://schemas.openxmlformats.org/officeDocument/2006/relationships/slide" Target="slide25.xml"/><Relationship Id="rId15" Type="http://schemas.openxmlformats.org/officeDocument/2006/relationships/image" Target="../media/image124.jpeg"/><Relationship Id="rId10" Type="http://schemas.openxmlformats.org/officeDocument/2006/relationships/slide" Target="slide6.xml"/><Relationship Id="rId19" Type="http://schemas.openxmlformats.org/officeDocument/2006/relationships/image" Target="../media/image128.jpeg"/><Relationship Id="rId4" Type="http://schemas.openxmlformats.org/officeDocument/2006/relationships/slide" Target="slide33.xml"/><Relationship Id="rId9" Type="http://schemas.openxmlformats.org/officeDocument/2006/relationships/slide" Target="slide46.xml"/><Relationship Id="rId14" Type="http://schemas.openxmlformats.org/officeDocument/2006/relationships/image" Target="../media/image123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slide" Target="slide37.xml"/><Relationship Id="rId7" Type="http://schemas.openxmlformats.org/officeDocument/2006/relationships/slide" Target="slide54.xml"/><Relationship Id="rId12" Type="http://schemas.openxmlformats.org/officeDocument/2006/relationships/image" Target="../media/image13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6.xml"/><Relationship Id="rId11" Type="http://schemas.openxmlformats.org/officeDocument/2006/relationships/image" Target="../media/image130.jpeg"/><Relationship Id="rId5" Type="http://schemas.openxmlformats.org/officeDocument/2006/relationships/slide" Target="slide25.xml"/><Relationship Id="rId10" Type="http://schemas.openxmlformats.org/officeDocument/2006/relationships/slide" Target="slide6.xml"/><Relationship Id="rId4" Type="http://schemas.openxmlformats.org/officeDocument/2006/relationships/slide" Target="slide33.xml"/><Relationship Id="rId9" Type="http://schemas.openxmlformats.org/officeDocument/2006/relationships/slide" Target="slide4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3" Type="http://schemas.openxmlformats.org/officeDocument/2006/relationships/slide" Target="slide37.xml"/><Relationship Id="rId7" Type="http://schemas.openxmlformats.org/officeDocument/2006/relationships/slide" Target="slide16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5.xml"/><Relationship Id="rId11" Type="http://schemas.openxmlformats.org/officeDocument/2006/relationships/image" Target="../media/image132.jpeg"/><Relationship Id="rId5" Type="http://schemas.openxmlformats.org/officeDocument/2006/relationships/slide" Target="slide33.xml"/><Relationship Id="rId10" Type="http://schemas.openxmlformats.org/officeDocument/2006/relationships/slide" Target="slide6.xml"/><Relationship Id="rId4" Type="http://schemas.openxmlformats.org/officeDocument/2006/relationships/slide" Target="slide46.xml"/><Relationship Id="rId9" Type="http://schemas.openxmlformats.org/officeDocument/2006/relationships/slide" Target="slide5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image" Target="../media/image17.jpeg"/><Relationship Id="rId3" Type="http://schemas.openxmlformats.org/officeDocument/2006/relationships/image" Target="../media/image133.jpeg"/><Relationship Id="rId7" Type="http://schemas.openxmlformats.org/officeDocument/2006/relationships/slide" Target="slide33.xml"/><Relationship Id="rId12" Type="http://schemas.openxmlformats.org/officeDocument/2006/relationships/slide" Target="slide6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6.xml"/><Relationship Id="rId11" Type="http://schemas.openxmlformats.org/officeDocument/2006/relationships/slide" Target="slide52.xml"/><Relationship Id="rId5" Type="http://schemas.openxmlformats.org/officeDocument/2006/relationships/slide" Target="slide37.xml"/><Relationship Id="rId10" Type="http://schemas.openxmlformats.org/officeDocument/2006/relationships/slide" Target="slide54.xml"/><Relationship Id="rId4" Type="http://schemas.openxmlformats.org/officeDocument/2006/relationships/image" Target="../media/image134.jpeg"/><Relationship Id="rId9" Type="http://schemas.openxmlformats.org/officeDocument/2006/relationships/slide" Target="slide16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image" Target="../media/image136.png"/><Relationship Id="rId3" Type="http://schemas.openxmlformats.org/officeDocument/2006/relationships/image" Target="../media/image135.tiff"/><Relationship Id="rId7" Type="http://schemas.openxmlformats.org/officeDocument/2006/relationships/slide" Target="slide33.xml"/><Relationship Id="rId12" Type="http://schemas.openxmlformats.org/officeDocument/2006/relationships/slide" Target="slide6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6.xml"/><Relationship Id="rId11" Type="http://schemas.openxmlformats.org/officeDocument/2006/relationships/slide" Target="slide52.xml"/><Relationship Id="rId5" Type="http://schemas.openxmlformats.org/officeDocument/2006/relationships/slide" Target="slide37.xml"/><Relationship Id="rId10" Type="http://schemas.openxmlformats.org/officeDocument/2006/relationships/slide" Target="slide54.xml"/><Relationship Id="rId4" Type="http://schemas.openxmlformats.org/officeDocument/2006/relationships/image" Target="../media/image134.jpeg"/><Relationship Id="rId9" Type="http://schemas.openxmlformats.org/officeDocument/2006/relationships/slide" Target="slide16.xml"/><Relationship Id="rId14" Type="http://schemas.openxmlformats.org/officeDocument/2006/relationships/image" Target="../media/image17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image" Target="../media/image13.png"/><Relationship Id="rId3" Type="http://schemas.openxmlformats.org/officeDocument/2006/relationships/image" Target="../media/image137.jpeg"/><Relationship Id="rId7" Type="http://schemas.openxmlformats.org/officeDocument/2006/relationships/slide" Target="slide33.xml"/><Relationship Id="rId12" Type="http://schemas.openxmlformats.org/officeDocument/2006/relationships/slide" Target="slide6.xml"/><Relationship Id="rId2" Type="http://schemas.openxmlformats.org/officeDocument/2006/relationships/notesSlide" Target="../notesSlides/notesSlide49.xml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6" Type="http://schemas.openxmlformats.org/officeDocument/2006/relationships/slide" Target="slide46.xml"/><Relationship Id="rId11" Type="http://schemas.openxmlformats.org/officeDocument/2006/relationships/slide" Target="slide52.xml"/><Relationship Id="rId5" Type="http://schemas.openxmlformats.org/officeDocument/2006/relationships/slide" Target="slide37.xml"/><Relationship Id="rId15" Type="http://schemas.openxmlformats.org/officeDocument/2006/relationships/image" Target="../media/image140.jpeg"/><Relationship Id="rId10" Type="http://schemas.openxmlformats.org/officeDocument/2006/relationships/slide" Target="slide54.xml"/><Relationship Id="rId4" Type="http://schemas.openxmlformats.org/officeDocument/2006/relationships/image" Target="../media/image138.png"/><Relationship Id="rId9" Type="http://schemas.openxmlformats.org/officeDocument/2006/relationships/slide" Target="slide16.xml"/><Relationship Id="rId14" Type="http://schemas.openxmlformats.org/officeDocument/2006/relationships/image" Target="../media/image13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33.xml"/><Relationship Id="rId18" Type="http://schemas.openxmlformats.org/officeDocument/2006/relationships/image" Target="../media/image12.jpeg"/><Relationship Id="rId26" Type="http://schemas.openxmlformats.org/officeDocument/2006/relationships/image" Target="../media/image20.png"/><Relationship Id="rId3" Type="http://schemas.openxmlformats.org/officeDocument/2006/relationships/slide" Target="slide6.xml"/><Relationship Id="rId21" Type="http://schemas.openxmlformats.org/officeDocument/2006/relationships/image" Target="../media/image15.jpeg"/><Relationship Id="rId7" Type="http://schemas.openxmlformats.org/officeDocument/2006/relationships/image" Target="../media/image8.png"/><Relationship Id="rId12" Type="http://schemas.openxmlformats.org/officeDocument/2006/relationships/slide" Target="slide46.xml"/><Relationship Id="rId17" Type="http://schemas.openxmlformats.org/officeDocument/2006/relationships/image" Target="../media/image11.jpeg"/><Relationship Id="rId25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0.png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11" Type="http://schemas.openxmlformats.org/officeDocument/2006/relationships/slide" Target="slide37.xml"/><Relationship Id="rId24" Type="http://schemas.openxmlformats.org/officeDocument/2006/relationships/image" Target="../media/image18.png"/><Relationship Id="rId5" Type="http://schemas.openxmlformats.org/officeDocument/2006/relationships/image" Target="../media/image6.png"/><Relationship Id="rId15" Type="http://schemas.openxmlformats.org/officeDocument/2006/relationships/image" Target="../media/image9.png"/><Relationship Id="rId23" Type="http://schemas.openxmlformats.org/officeDocument/2006/relationships/image" Target="../media/image17.jpeg"/><Relationship Id="rId10" Type="http://schemas.openxmlformats.org/officeDocument/2006/relationships/slide" Target="slide52.xml"/><Relationship Id="rId19" Type="http://schemas.openxmlformats.org/officeDocument/2006/relationships/image" Target="../media/image13.png"/><Relationship Id="rId4" Type="http://schemas.openxmlformats.org/officeDocument/2006/relationships/image" Target="../media/image5.jpeg"/><Relationship Id="rId9" Type="http://schemas.openxmlformats.org/officeDocument/2006/relationships/slide" Target="slide54.xml"/><Relationship Id="rId14" Type="http://schemas.openxmlformats.org/officeDocument/2006/relationships/slide" Target="slide25.xml"/><Relationship Id="rId22" Type="http://schemas.openxmlformats.org/officeDocument/2006/relationships/image" Target="../media/image16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13" Type="http://schemas.openxmlformats.org/officeDocument/2006/relationships/image" Target="../media/image143.png"/><Relationship Id="rId3" Type="http://schemas.openxmlformats.org/officeDocument/2006/relationships/slide" Target="slide37.xml"/><Relationship Id="rId7" Type="http://schemas.openxmlformats.org/officeDocument/2006/relationships/slide" Target="slide16.xml"/><Relationship Id="rId12" Type="http://schemas.openxmlformats.org/officeDocument/2006/relationships/image" Target="../media/image14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5.xml"/><Relationship Id="rId11" Type="http://schemas.openxmlformats.org/officeDocument/2006/relationships/image" Target="../media/image141.jpeg"/><Relationship Id="rId5" Type="http://schemas.openxmlformats.org/officeDocument/2006/relationships/slide" Target="slide33.xml"/><Relationship Id="rId15" Type="http://schemas.openxmlformats.org/officeDocument/2006/relationships/image" Target="../media/image145.png"/><Relationship Id="rId10" Type="http://schemas.openxmlformats.org/officeDocument/2006/relationships/slide" Target="slide6.xml"/><Relationship Id="rId4" Type="http://schemas.openxmlformats.org/officeDocument/2006/relationships/slide" Target="slide46.xml"/><Relationship Id="rId9" Type="http://schemas.openxmlformats.org/officeDocument/2006/relationships/slide" Target="slide52.xml"/><Relationship Id="rId14" Type="http://schemas.openxmlformats.org/officeDocument/2006/relationships/image" Target="../media/image144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image" Target="../media/image13.png"/><Relationship Id="rId3" Type="http://schemas.openxmlformats.org/officeDocument/2006/relationships/image" Target="../media/image146.jpeg"/><Relationship Id="rId7" Type="http://schemas.openxmlformats.org/officeDocument/2006/relationships/slide" Target="slide33.xml"/><Relationship Id="rId12" Type="http://schemas.openxmlformats.org/officeDocument/2006/relationships/slide" Target="slide6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6.xml"/><Relationship Id="rId11" Type="http://schemas.openxmlformats.org/officeDocument/2006/relationships/slide" Target="slide52.xml"/><Relationship Id="rId5" Type="http://schemas.openxmlformats.org/officeDocument/2006/relationships/slide" Target="slide37.xml"/><Relationship Id="rId10" Type="http://schemas.openxmlformats.org/officeDocument/2006/relationships/slide" Target="slide54.xml"/><Relationship Id="rId4" Type="http://schemas.openxmlformats.org/officeDocument/2006/relationships/image" Target="../media/image147.jpeg"/><Relationship Id="rId9" Type="http://schemas.openxmlformats.org/officeDocument/2006/relationships/slide" Target="slide16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52.xml"/><Relationship Id="rId7" Type="http://schemas.openxmlformats.org/officeDocument/2006/relationships/slide" Target="slide25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3.xml"/><Relationship Id="rId11" Type="http://schemas.openxmlformats.org/officeDocument/2006/relationships/image" Target="../media/image148.jpeg"/><Relationship Id="rId5" Type="http://schemas.openxmlformats.org/officeDocument/2006/relationships/slide" Target="slide37.xml"/><Relationship Id="rId10" Type="http://schemas.openxmlformats.org/officeDocument/2006/relationships/slide" Target="slide6.xml"/><Relationship Id="rId4" Type="http://schemas.openxmlformats.org/officeDocument/2006/relationships/slide" Target="slide46.xml"/><Relationship Id="rId9" Type="http://schemas.openxmlformats.org/officeDocument/2006/relationships/slide" Target="slide54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image" Target="../media/image151.png"/><Relationship Id="rId3" Type="http://schemas.openxmlformats.org/officeDocument/2006/relationships/image" Target="../media/image149.jpeg"/><Relationship Id="rId7" Type="http://schemas.openxmlformats.org/officeDocument/2006/relationships/slide" Target="slide33.xml"/><Relationship Id="rId12" Type="http://schemas.openxmlformats.org/officeDocument/2006/relationships/image" Target="../media/image15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7.xml"/><Relationship Id="rId11" Type="http://schemas.openxmlformats.org/officeDocument/2006/relationships/slide" Target="slide6.xml"/><Relationship Id="rId5" Type="http://schemas.openxmlformats.org/officeDocument/2006/relationships/slide" Target="slide46.xml"/><Relationship Id="rId10" Type="http://schemas.openxmlformats.org/officeDocument/2006/relationships/slide" Target="slide54.xml"/><Relationship Id="rId4" Type="http://schemas.openxmlformats.org/officeDocument/2006/relationships/slide" Target="slide52.xml"/><Relationship Id="rId9" Type="http://schemas.openxmlformats.org/officeDocument/2006/relationships/slide" Target="slide16.xml"/><Relationship Id="rId14" Type="http://schemas.openxmlformats.org/officeDocument/2006/relationships/image" Target="../media/image14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54.xml"/><Relationship Id="rId7" Type="http://schemas.openxmlformats.org/officeDocument/2006/relationships/slide" Target="slide33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7.xml"/><Relationship Id="rId11" Type="http://schemas.openxmlformats.org/officeDocument/2006/relationships/image" Target="../media/image152.jpeg"/><Relationship Id="rId5" Type="http://schemas.openxmlformats.org/officeDocument/2006/relationships/slide" Target="slide46.xml"/><Relationship Id="rId10" Type="http://schemas.openxmlformats.org/officeDocument/2006/relationships/slide" Target="slide6.xml"/><Relationship Id="rId4" Type="http://schemas.openxmlformats.org/officeDocument/2006/relationships/slide" Target="slide52.xml"/><Relationship Id="rId9" Type="http://schemas.openxmlformats.org/officeDocument/2006/relationships/slide" Target="slide16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53.jpeg"/><Relationship Id="rId7" Type="http://schemas.openxmlformats.org/officeDocument/2006/relationships/slide" Target="slide37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6.xml"/><Relationship Id="rId11" Type="http://schemas.openxmlformats.org/officeDocument/2006/relationships/slide" Target="slide6.xml"/><Relationship Id="rId5" Type="http://schemas.openxmlformats.org/officeDocument/2006/relationships/slide" Target="slide52.xml"/><Relationship Id="rId10" Type="http://schemas.openxmlformats.org/officeDocument/2006/relationships/slide" Target="slide16.xml"/><Relationship Id="rId4" Type="http://schemas.openxmlformats.org/officeDocument/2006/relationships/slide" Target="slide54.xml"/><Relationship Id="rId9" Type="http://schemas.openxmlformats.org/officeDocument/2006/relationships/slide" Target="slide25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image" Target="../media/image8.png"/><Relationship Id="rId18" Type="http://schemas.openxmlformats.org/officeDocument/2006/relationships/image" Target="../media/image11.jpeg"/><Relationship Id="rId3" Type="http://schemas.openxmlformats.org/officeDocument/2006/relationships/slide" Target="slide54.xml"/><Relationship Id="rId21" Type="http://schemas.openxmlformats.org/officeDocument/2006/relationships/image" Target="../media/image150.png"/><Relationship Id="rId7" Type="http://schemas.openxmlformats.org/officeDocument/2006/relationships/slide" Target="slide33.xml"/><Relationship Id="rId12" Type="http://schemas.openxmlformats.org/officeDocument/2006/relationships/image" Target="../media/image7.png"/><Relationship Id="rId17" Type="http://schemas.openxmlformats.org/officeDocument/2006/relationships/image" Target="../media/image10.png"/><Relationship Id="rId2" Type="http://schemas.openxmlformats.org/officeDocument/2006/relationships/notesSlide" Target="../notesSlides/notesSlide56.xml"/><Relationship Id="rId16" Type="http://schemas.openxmlformats.org/officeDocument/2006/relationships/image" Target="../media/image155.jpeg"/><Relationship Id="rId20" Type="http://schemas.openxmlformats.org/officeDocument/2006/relationships/image" Target="../media/image157.png"/><Relationship Id="rId1" Type="http://schemas.openxmlformats.org/officeDocument/2006/relationships/slideLayout" Target="../slideLayouts/slideLayout9.xml"/><Relationship Id="rId6" Type="http://schemas.openxmlformats.org/officeDocument/2006/relationships/slide" Target="slide37.xml"/><Relationship Id="rId11" Type="http://schemas.openxmlformats.org/officeDocument/2006/relationships/image" Target="../media/image5.jpeg"/><Relationship Id="rId5" Type="http://schemas.openxmlformats.org/officeDocument/2006/relationships/slide" Target="slide46.xml"/><Relationship Id="rId15" Type="http://schemas.openxmlformats.org/officeDocument/2006/relationships/image" Target="../media/image9.png"/><Relationship Id="rId10" Type="http://schemas.openxmlformats.org/officeDocument/2006/relationships/slide" Target="slide6.xml"/><Relationship Id="rId19" Type="http://schemas.openxmlformats.org/officeDocument/2006/relationships/image" Target="../media/image156.png"/><Relationship Id="rId4" Type="http://schemas.openxmlformats.org/officeDocument/2006/relationships/slide" Target="slide52.xml"/><Relationship Id="rId9" Type="http://schemas.openxmlformats.org/officeDocument/2006/relationships/slide" Target="slide16.xml"/><Relationship Id="rId14" Type="http://schemas.openxmlformats.org/officeDocument/2006/relationships/image" Target="../media/image154.png"/><Relationship Id="rId22" Type="http://schemas.openxmlformats.org/officeDocument/2006/relationships/image" Target="../media/image17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image" Target="../media/image160.png"/><Relationship Id="rId18" Type="http://schemas.openxmlformats.org/officeDocument/2006/relationships/image" Target="../media/image164.png"/><Relationship Id="rId3" Type="http://schemas.openxmlformats.org/officeDocument/2006/relationships/slide" Target="slide54.xml"/><Relationship Id="rId21" Type="http://schemas.openxmlformats.org/officeDocument/2006/relationships/image" Target="../media/image167.gif"/><Relationship Id="rId7" Type="http://schemas.openxmlformats.org/officeDocument/2006/relationships/slide" Target="slide33.xml"/><Relationship Id="rId12" Type="http://schemas.openxmlformats.org/officeDocument/2006/relationships/image" Target="../media/image159.png"/><Relationship Id="rId17" Type="http://schemas.openxmlformats.org/officeDocument/2006/relationships/image" Target="../media/image139.png"/><Relationship Id="rId2" Type="http://schemas.openxmlformats.org/officeDocument/2006/relationships/notesSlide" Target="../notesSlides/notesSlide57.xml"/><Relationship Id="rId16" Type="http://schemas.openxmlformats.org/officeDocument/2006/relationships/image" Target="../media/image163.png"/><Relationship Id="rId20" Type="http://schemas.openxmlformats.org/officeDocument/2006/relationships/image" Target="../media/image166.jpeg"/><Relationship Id="rId1" Type="http://schemas.openxmlformats.org/officeDocument/2006/relationships/slideLayout" Target="../slideLayouts/slideLayout9.xml"/><Relationship Id="rId6" Type="http://schemas.openxmlformats.org/officeDocument/2006/relationships/slide" Target="slide37.xml"/><Relationship Id="rId11" Type="http://schemas.openxmlformats.org/officeDocument/2006/relationships/image" Target="../media/image158.png"/><Relationship Id="rId24" Type="http://schemas.openxmlformats.org/officeDocument/2006/relationships/image" Target="../media/image170.png"/><Relationship Id="rId5" Type="http://schemas.openxmlformats.org/officeDocument/2006/relationships/slide" Target="slide46.xml"/><Relationship Id="rId15" Type="http://schemas.openxmlformats.org/officeDocument/2006/relationships/image" Target="../media/image162.png"/><Relationship Id="rId23" Type="http://schemas.openxmlformats.org/officeDocument/2006/relationships/image" Target="../media/image169.gif"/><Relationship Id="rId10" Type="http://schemas.openxmlformats.org/officeDocument/2006/relationships/slide" Target="slide6.xml"/><Relationship Id="rId19" Type="http://schemas.openxmlformats.org/officeDocument/2006/relationships/image" Target="../media/image165.png"/><Relationship Id="rId4" Type="http://schemas.openxmlformats.org/officeDocument/2006/relationships/slide" Target="slide52.xml"/><Relationship Id="rId9" Type="http://schemas.openxmlformats.org/officeDocument/2006/relationships/slide" Target="slide16.xml"/><Relationship Id="rId14" Type="http://schemas.openxmlformats.org/officeDocument/2006/relationships/image" Target="../media/image161.png"/><Relationship Id="rId22" Type="http://schemas.openxmlformats.org/officeDocument/2006/relationships/image" Target="../media/image168.gi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image" Target="../media/image171.jpeg"/><Relationship Id="rId7" Type="http://schemas.openxmlformats.org/officeDocument/2006/relationships/slide" Target="slide37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6.xml"/><Relationship Id="rId11" Type="http://schemas.openxmlformats.org/officeDocument/2006/relationships/slide" Target="slide6.xml"/><Relationship Id="rId5" Type="http://schemas.openxmlformats.org/officeDocument/2006/relationships/slide" Target="slide52.xml"/><Relationship Id="rId10" Type="http://schemas.openxmlformats.org/officeDocument/2006/relationships/slide" Target="slide16.xml"/><Relationship Id="rId4" Type="http://schemas.openxmlformats.org/officeDocument/2006/relationships/slide" Target="slide54.xml"/><Relationship Id="rId9" Type="http://schemas.openxmlformats.org/officeDocument/2006/relationships/slide" Target="slide25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54.xml"/><Relationship Id="rId7" Type="http://schemas.openxmlformats.org/officeDocument/2006/relationships/slide" Target="slide33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7.xml"/><Relationship Id="rId11" Type="http://schemas.openxmlformats.org/officeDocument/2006/relationships/image" Target="../media/image172.png"/><Relationship Id="rId5" Type="http://schemas.openxmlformats.org/officeDocument/2006/relationships/slide" Target="slide46.xml"/><Relationship Id="rId10" Type="http://schemas.openxmlformats.org/officeDocument/2006/relationships/slide" Target="slide6.xml"/><Relationship Id="rId4" Type="http://schemas.openxmlformats.org/officeDocument/2006/relationships/slide" Target="slide52.xml"/><Relationship Id="rId9" Type="http://schemas.openxmlformats.org/officeDocument/2006/relationships/slide" Target="slide1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16.xml"/><Relationship Id="rId7" Type="http://schemas.openxmlformats.org/officeDocument/2006/relationships/slide" Target="slide3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image" Target="../media/image21.jpeg"/><Relationship Id="rId5" Type="http://schemas.openxmlformats.org/officeDocument/2006/relationships/slide" Target="slide54.xml"/><Relationship Id="rId10" Type="http://schemas.openxmlformats.org/officeDocument/2006/relationships/slide" Target="slide25.xml"/><Relationship Id="rId4" Type="http://schemas.openxmlformats.org/officeDocument/2006/relationships/slide" Target="slide6.xml"/><Relationship Id="rId9" Type="http://schemas.openxmlformats.org/officeDocument/2006/relationships/slide" Target="slide3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54.xml"/><Relationship Id="rId7" Type="http://schemas.openxmlformats.org/officeDocument/2006/relationships/slide" Target="slide33.xml"/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15.xml"/><Relationship Id="rId6" Type="http://schemas.openxmlformats.org/officeDocument/2006/relationships/slide" Target="slide37.xml"/><Relationship Id="rId11" Type="http://schemas.openxmlformats.org/officeDocument/2006/relationships/image" Target="../media/image174.png"/><Relationship Id="rId5" Type="http://schemas.openxmlformats.org/officeDocument/2006/relationships/slide" Target="slide46.xml"/><Relationship Id="rId10" Type="http://schemas.openxmlformats.org/officeDocument/2006/relationships/slide" Target="slide6.xml"/><Relationship Id="rId4" Type="http://schemas.openxmlformats.org/officeDocument/2006/relationships/slide" Target="slide52.xml"/><Relationship Id="rId9" Type="http://schemas.openxmlformats.org/officeDocument/2006/relationships/slide" Target="slide16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image" Target="../media/image177.jpeg"/><Relationship Id="rId18" Type="http://schemas.openxmlformats.org/officeDocument/2006/relationships/image" Target="../media/image181.png"/><Relationship Id="rId26" Type="http://schemas.openxmlformats.org/officeDocument/2006/relationships/image" Target="../media/image189.jpeg"/><Relationship Id="rId3" Type="http://schemas.openxmlformats.org/officeDocument/2006/relationships/slide" Target="slide54.xml"/><Relationship Id="rId21" Type="http://schemas.openxmlformats.org/officeDocument/2006/relationships/image" Target="../media/image184.png"/><Relationship Id="rId7" Type="http://schemas.openxmlformats.org/officeDocument/2006/relationships/slide" Target="slide33.xml"/><Relationship Id="rId12" Type="http://schemas.openxmlformats.org/officeDocument/2006/relationships/image" Target="../media/image176.png"/><Relationship Id="rId17" Type="http://schemas.openxmlformats.org/officeDocument/2006/relationships/image" Target="http://www.mymtw.com/img/image.php?image_id=274" TargetMode="External"/><Relationship Id="rId25" Type="http://schemas.openxmlformats.org/officeDocument/2006/relationships/image" Target="../media/image188.png"/><Relationship Id="rId33" Type="http://schemas.openxmlformats.org/officeDocument/2006/relationships/image" Target="../media/image196.png"/><Relationship Id="rId2" Type="http://schemas.openxmlformats.org/officeDocument/2006/relationships/notesSlide" Target="../notesSlides/notesSlide60.xml"/><Relationship Id="rId16" Type="http://schemas.openxmlformats.org/officeDocument/2006/relationships/image" Target="../media/image180.jpeg"/><Relationship Id="rId20" Type="http://schemas.openxmlformats.org/officeDocument/2006/relationships/image" Target="../media/image183.jpeg"/><Relationship Id="rId29" Type="http://schemas.openxmlformats.org/officeDocument/2006/relationships/image" Target="../media/image192.png"/><Relationship Id="rId1" Type="http://schemas.openxmlformats.org/officeDocument/2006/relationships/slideLayout" Target="../slideLayouts/slideLayout8.xml"/><Relationship Id="rId6" Type="http://schemas.openxmlformats.org/officeDocument/2006/relationships/slide" Target="slide37.xml"/><Relationship Id="rId11" Type="http://schemas.openxmlformats.org/officeDocument/2006/relationships/image" Target="../media/image175.png"/><Relationship Id="rId24" Type="http://schemas.openxmlformats.org/officeDocument/2006/relationships/image" Target="../media/image187.jpeg"/><Relationship Id="rId32" Type="http://schemas.openxmlformats.org/officeDocument/2006/relationships/image" Target="../media/image195.png"/><Relationship Id="rId5" Type="http://schemas.openxmlformats.org/officeDocument/2006/relationships/slide" Target="slide46.xml"/><Relationship Id="rId15" Type="http://schemas.openxmlformats.org/officeDocument/2006/relationships/image" Target="../media/image179.png"/><Relationship Id="rId23" Type="http://schemas.openxmlformats.org/officeDocument/2006/relationships/image" Target="../media/image186.jpeg"/><Relationship Id="rId28" Type="http://schemas.openxmlformats.org/officeDocument/2006/relationships/image" Target="../media/image191.png"/><Relationship Id="rId10" Type="http://schemas.openxmlformats.org/officeDocument/2006/relationships/slide" Target="slide6.xml"/><Relationship Id="rId19" Type="http://schemas.openxmlformats.org/officeDocument/2006/relationships/image" Target="../media/image182.png"/><Relationship Id="rId31" Type="http://schemas.openxmlformats.org/officeDocument/2006/relationships/image" Target="../media/image194.png"/><Relationship Id="rId4" Type="http://schemas.openxmlformats.org/officeDocument/2006/relationships/slide" Target="slide52.xml"/><Relationship Id="rId9" Type="http://schemas.openxmlformats.org/officeDocument/2006/relationships/slide" Target="slide16.xml"/><Relationship Id="rId14" Type="http://schemas.openxmlformats.org/officeDocument/2006/relationships/image" Target="../media/image178.png"/><Relationship Id="rId22" Type="http://schemas.openxmlformats.org/officeDocument/2006/relationships/image" Target="../media/image185.jpeg"/><Relationship Id="rId27" Type="http://schemas.openxmlformats.org/officeDocument/2006/relationships/image" Target="../media/image190.png"/><Relationship Id="rId30" Type="http://schemas.openxmlformats.org/officeDocument/2006/relationships/image" Target="../media/image193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lcatel-lucent.com/enterprise" TargetMode="External"/><Relationship Id="rId3" Type="http://schemas.openxmlformats.org/officeDocument/2006/relationships/image" Target="../media/image197.png"/><Relationship Id="rId7" Type="http://schemas.openxmlformats.org/officeDocument/2006/relationships/image" Target="../media/image199.png"/><Relationship Id="rId2" Type="http://schemas.openxmlformats.org/officeDocument/2006/relationships/hyperlink" Target="http://twitter.com/ALUEnterprise" TargetMode="Externa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8.png"/><Relationship Id="rId5" Type="http://schemas.openxmlformats.org/officeDocument/2006/relationships/hyperlink" Target="http://www.youtube.com/user/AlcatelLucentCorp" TargetMode="External"/><Relationship Id="rId4" Type="http://schemas.openxmlformats.org/officeDocument/2006/relationships/hyperlink" Target="http://www.facebook.com/ALUEnterprise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image" Target="../media/image22.jpeg"/><Relationship Id="rId7" Type="http://schemas.openxmlformats.org/officeDocument/2006/relationships/slide" Target="slide5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4.xml"/><Relationship Id="rId11" Type="http://schemas.openxmlformats.org/officeDocument/2006/relationships/slide" Target="slide25.xml"/><Relationship Id="rId5" Type="http://schemas.openxmlformats.org/officeDocument/2006/relationships/slide" Target="slide16.xml"/><Relationship Id="rId10" Type="http://schemas.openxmlformats.org/officeDocument/2006/relationships/slide" Target="slide33.xml"/><Relationship Id="rId4" Type="http://schemas.openxmlformats.org/officeDocument/2006/relationships/slide" Target="slide6.xml"/><Relationship Id="rId9" Type="http://schemas.openxmlformats.org/officeDocument/2006/relationships/slide" Target="slide4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image" Target="../media/image23.jpeg"/><Relationship Id="rId7" Type="http://schemas.openxmlformats.org/officeDocument/2006/relationships/slide" Target="slide54.xml"/><Relationship Id="rId12" Type="http://schemas.openxmlformats.org/officeDocument/2006/relationships/slide" Target="slide2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6.xml"/><Relationship Id="rId11" Type="http://schemas.openxmlformats.org/officeDocument/2006/relationships/slide" Target="slide33.xml"/><Relationship Id="rId5" Type="http://schemas.openxmlformats.org/officeDocument/2006/relationships/slide" Target="slide6.xml"/><Relationship Id="rId10" Type="http://schemas.openxmlformats.org/officeDocument/2006/relationships/slide" Target="slide46.xml"/><Relationship Id="rId4" Type="http://schemas.openxmlformats.org/officeDocument/2006/relationships/image" Target="../media/image24.jpeg"/><Relationship Id="rId9" Type="http://schemas.openxmlformats.org/officeDocument/2006/relationships/slide" Target="slide3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6.xml"/><Relationship Id="rId7" Type="http://schemas.openxmlformats.org/officeDocument/2006/relationships/slide" Target="slide37.xml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image" Target="../media/image25.png"/><Relationship Id="rId5" Type="http://schemas.openxmlformats.org/officeDocument/2006/relationships/slide" Target="slide54.xml"/><Relationship Id="rId10" Type="http://schemas.openxmlformats.org/officeDocument/2006/relationships/slide" Target="slide25.xml"/><Relationship Id="rId4" Type="http://schemas.openxmlformats.org/officeDocument/2006/relationships/slide" Target="slide16.xml"/><Relationship Id="rId9" Type="http://schemas.openxmlformats.org/officeDocument/2006/relationships/slide" Target="slide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page brochure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0"/>
            <a:ext cx="9144000" cy="684474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5044554"/>
            <a:ext cx="9144000" cy="1813446"/>
          </a:xfrm>
          <a:prstGeom prst="rect">
            <a:avLst/>
          </a:prstGeom>
          <a:solidFill>
            <a:srgbClr val="FFFFFF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 algn="l" defTabSz="621792">
              <a:buNone/>
            </a:pPr>
            <a:r>
              <a:rPr lang="en-US" sz="2000" b="1" i="0" dirty="0" smtClean="0">
                <a:solidFill>
                  <a:srgbClr val="000000"/>
                </a:solidFill>
                <a:latin typeface="Tahoma"/>
                <a:ea typeface="+mn-ea"/>
                <a:cs typeface="Arial"/>
              </a:rPr>
              <a:t>ALCATEL-LUCENT </a:t>
            </a:r>
            <a:r>
              <a:rPr lang="en-US" sz="2000" b="1" i="0" dirty="0">
                <a:solidFill>
                  <a:srgbClr val="000000"/>
                </a:solidFill>
                <a:latin typeface="Tahoma"/>
                <a:ea typeface="+mn-ea"/>
                <a:cs typeface="Arial"/>
              </a:rPr>
              <a:t>OPENTOUCH</a:t>
            </a:r>
            <a:r>
              <a:rPr lang="en-US" sz="2000" b="1" i="0" baseline="30000" dirty="0">
                <a:solidFill>
                  <a:srgbClr val="000000"/>
                </a:solidFill>
                <a:latin typeface="Tahoma"/>
                <a:ea typeface="+mn-ea"/>
                <a:cs typeface="Arial"/>
              </a:rPr>
              <a:t>TM</a:t>
            </a:r>
            <a:r>
              <a:rPr lang="en-US" sz="2000" b="1" i="0" dirty="0">
                <a:solidFill>
                  <a:srgbClr val="000000"/>
                </a:solidFill>
                <a:latin typeface="Tahoma"/>
                <a:ea typeface="+mn-ea"/>
                <a:cs typeface="Arial"/>
              </a:rPr>
              <a:t> SUITE FÜR KLEINE </a:t>
            </a:r>
            <a:r>
              <a:rPr lang="en-US" sz="2000" b="1" i="0" dirty="0" smtClean="0">
                <a:solidFill>
                  <a:srgbClr val="000000"/>
                </a:solidFill>
                <a:latin typeface="Tahoma"/>
                <a:ea typeface="+mn-ea"/>
                <a:cs typeface="Arial"/>
              </a:rPr>
              <a:t>UND MITTELSTÄNDISCHE </a:t>
            </a:r>
            <a:r>
              <a:rPr lang="en-US" sz="2000" b="1" i="0" dirty="0">
                <a:solidFill>
                  <a:srgbClr val="000000"/>
                </a:solidFill>
                <a:latin typeface="Tahoma"/>
                <a:ea typeface="+mn-ea"/>
                <a:cs typeface="Arial"/>
              </a:rPr>
              <a:t>UNTERNEHMEN </a:t>
            </a:r>
            <a:r>
              <a:rPr lang="en-US" sz="2000" b="1" i="0" dirty="0">
                <a:solidFill>
                  <a:srgbClr val="000000"/>
                </a:solidFill>
                <a:latin typeface="Arial"/>
                <a:ea typeface="+mn-ea"/>
                <a:cs typeface="Arial"/>
              </a:rPr>
              <a:t/>
            </a:r>
            <a:br>
              <a:rPr lang="en-US" sz="2000" b="1" i="0" dirty="0">
                <a:solidFill>
                  <a:srgbClr val="000000"/>
                </a:solidFill>
                <a:latin typeface="Arial"/>
                <a:ea typeface="+mn-ea"/>
                <a:cs typeface="Arial"/>
              </a:rPr>
            </a:br>
            <a:endParaRPr lang="en-US" sz="2000" b="1" dirty="0">
              <a:solidFill>
                <a:srgbClr val="000000">
                  <a:lumMod val="75000"/>
                  <a:lumOff val="25000"/>
                </a:srgbClr>
              </a:solidFill>
              <a:latin typeface="Arial"/>
              <a:ea typeface="ＭＳ Ｐゴシック"/>
              <a:cs typeface="Arial"/>
            </a:endParaRPr>
          </a:p>
          <a:p>
            <a:pPr marL="180000" algn="l" defTabSz="621792">
              <a:buNone/>
            </a:pPr>
            <a:r>
              <a:rPr lang="en-US" sz="2000" b="0" i="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ahoma"/>
                <a:ea typeface="ＭＳ Ｐゴシック"/>
                <a:cs typeface="Arial"/>
              </a:rPr>
              <a:t>April </a:t>
            </a:r>
            <a:r>
              <a:rPr lang="en-US" sz="2000" b="0" i="0" dirty="0">
                <a:solidFill>
                  <a:srgbClr val="000000">
                    <a:lumMod val="75000"/>
                    <a:lumOff val="25000"/>
                  </a:srgbClr>
                </a:solidFill>
                <a:latin typeface="Tahoma"/>
                <a:ea typeface="ＭＳ Ｐゴシック"/>
                <a:cs typeface="Arial"/>
              </a:rPr>
              <a:t>2013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8765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buNone/>
            </a:pPr>
            <a:r>
              <a:rPr lang="de-DE" sz="2800" b="1" i="0">
                <a:solidFill>
                  <a:srgbClr val="6633CC"/>
                </a:solidFill>
                <a:latin typeface="Tahoma"/>
                <a:ea typeface="ＭＳ Ｐゴシック"/>
                <a:cs typeface="Arial"/>
              </a:rPr>
              <a:t>   SALES COMPANION</a:t>
            </a:r>
          </a:p>
        </p:txBody>
      </p:sp>
      <p:pic>
        <p:nvPicPr>
          <p:cNvPr id="10" name="Picture 1" descr="AL_Enterprise_logo_RGB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9846" y="0"/>
            <a:ext cx="2164154" cy="82989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841866"/>
            <a:ext cx="9144000" cy="57076"/>
          </a:xfrm>
          <a:prstGeom prst="rect">
            <a:avLst/>
          </a:prstGeom>
          <a:solidFill>
            <a:srgbClr val="6633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92"/>
          <p:cNvSpPr>
            <a:spLocks noChangeArrowheads="1"/>
          </p:cNvSpPr>
          <p:nvPr/>
        </p:nvSpPr>
        <p:spPr bwMode="auto">
          <a:xfrm>
            <a:off x="241300" y="3809830"/>
            <a:ext cx="4321176" cy="2305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US" sz="14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US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cs typeface="Arial"/>
              </a:rPr>
              <a:t>Unternehmensweite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Lösung</a:t>
            </a:r>
            <a:r>
              <a:rPr lang="en-US" sz="1000" b="0" i="0" dirty="0">
                <a:latin typeface="Tahoma"/>
                <a:cs typeface="Arial"/>
              </a:rPr>
              <a:t> „</a:t>
            </a:r>
            <a:r>
              <a:rPr lang="en-US" sz="1000" b="0" i="0" dirty="0" err="1">
                <a:latin typeface="Tahoma"/>
                <a:cs typeface="Arial"/>
              </a:rPr>
              <a:t>Automatische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Vermittlung</a:t>
            </a:r>
            <a:r>
              <a:rPr lang="en-US" sz="1000" b="0" i="0" dirty="0">
                <a:latin typeface="Tahoma"/>
                <a:cs typeface="Arial"/>
              </a:rPr>
              <a:t>“ </a:t>
            </a:r>
            <a:r>
              <a:rPr lang="en-US" sz="1000" b="0" i="0" dirty="0" err="1">
                <a:latin typeface="Tahoma"/>
                <a:cs typeface="Arial"/>
              </a:rPr>
              <a:t>zur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Begrüßung</a:t>
            </a:r>
            <a:r>
              <a:rPr lang="en-US" sz="1000" b="0" i="0" dirty="0">
                <a:latin typeface="Tahoma"/>
                <a:cs typeface="Arial"/>
              </a:rPr>
              <a:t> von </a:t>
            </a:r>
            <a:r>
              <a:rPr lang="en-US" sz="1000" b="0" i="0" dirty="0" err="1">
                <a:latin typeface="Tahoma"/>
                <a:cs typeface="Arial"/>
              </a:rPr>
              <a:t>Kunden</a:t>
            </a:r>
            <a:r>
              <a:rPr lang="en-US" sz="1000" b="0" i="0" dirty="0">
                <a:latin typeface="Tahoma"/>
                <a:cs typeface="Arial"/>
              </a:rPr>
              <a:t>: </a:t>
            </a:r>
            <a:r>
              <a:rPr lang="en-US" sz="1000" b="0" i="0" dirty="0" err="1">
                <a:latin typeface="Tahoma"/>
                <a:cs typeface="Arial"/>
              </a:rPr>
              <a:t>Eine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Hierarchie</a:t>
            </a:r>
            <a:r>
              <a:rPr lang="en-US" sz="1000" b="0" i="0" dirty="0">
                <a:latin typeface="Tahoma"/>
                <a:cs typeface="Arial"/>
              </a:rPr>
              <a:t>, </a:t>
            </a:r>
            <a:r>
              <a:rPr lang="en-US" sz="1000" b="0" i="0" dirty="0" err="1">
                <a:latin typeface="Tahoma"/>
                <a:cs typeface="Arial"/>
              </a:rPr>
              <a:t>zwei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Ebenen</a:t>
            </a:r>
            <a:endParaRPr lang="en-US" sz="1000" b="0" i="0" dirty="0">
              <a:latin typeface="Tahom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endParaRPr lang="en-US" sz="1000" dirty="0" smtClean="0">
              <a:latin typeface="+mn-lt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Times New Roman"/>
                <a:cs typeface="Tahoma"/>
              </a:rPr>
              <a:t>4 </a:t>
            </a:r>
            <a:r>
              <a:rPr lang="en-US" sz="1000" b="0" i="0" dirty="0" err="1">
                <a:latin typeface="Tahoma"/>
                <a:ea typeface="Times New Roman"/>
                <a:cs typeface="Tahoma"/>
              </a:rPr>
              <a:t>Funktionen</a:t>
            </a:r>
            <a:r>
              <a:rPr lang="en-US" sz="1000" b="0" i="0" dirty="0">
                <a:latin typeface="Tahoma"/>
                <a:ea typeface="Times New Roman"/>
                <a:cs typeface="Tahoma"/>
              </a:rPr>
              <a:t> </a:t>
            </a:r>
            <a:r>
              <a:rPr lang="en-US" sz="1000" b="0" i="0" dirty="0" err="1">
                <a:latin typeface="Tahoma"/>
                <a:ea typeface="Times New Roman"/>
                <a:cs typeface="Tahoma"/>
              </a:rPr>
              <a:t>verfügbar</a:t>
            </a:r>
            <a:endParaRPr lang="en-US" sz="1000" b="0" i="0" dirty="0">
              <a:latin typeface="Tahoma"/>
              <a:ea typeface="Times New Roman"/>
              <a:cs typeface="Tahoma"/>
            </a:endParaRPr>
          </a:p>
          <a:p>
            <a:pPr marL="5760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Times New Roman"/>
                <a:cs typeface="Tahoma"/>
              </a:rPr>
              <a:t>Vorkonfigurierte</a:t>
            </a:r>
            <a:r>
              <a:rPr lang="en-US" sz="1000" b="0" i="0" dirty="0">
                <a:latin typeface="Tahoma"/>
                <a:ea typeface="Times New Roman"/>
                <a:cs typeface="Tahoma"/>
              </a:rPr>
              <a:t> </a:t>
            </a:r>
            <a:r>
              <a:rPr lang="en-US" sz="1000" b="0" i="0" dirty="0" err="1">
                <a:latin typeface="Tahoma"/>
                <a:ea typeface="Times New Roman"/>
                <a:cs typeface="Tahoma"/>
              </a:rPr>
              <a:t>automatische</a:t>
            </a:r>
            <a:r>
              <a:rPr lang="en-US" sz="1000" b="0" i="0" dirty="0">
                <a:latin typeface="Tahoma"/>
                <a:ea typeface="Times New Roman"/>
                <a:cs typeface="Tahoma"/>
              </a:rPr>
              <a:t> </a:t>
            </a:r>
            <a:r>
              <a:rPr lang="en-US" sz="1000" b="0" i="0" dirty="0" err="1">
                <a:latin typeface="Tahoma"/>
                <a:ea typeface="Times New Roman"/>
                <a:cs typeface="Tahoma"/>
              </a:rPr>
              <a:t>Vermittlung</a:t>
            </a:r>
            <a:endParaRPr lang="en-US" sz="1000" b="0" i="0" dirty="0">
              <a:latin typeface="Tahoma"/>
              <a:ea typeface="Times New Roman"/>
              <a:cs typeface="Tahoma"/>
            </a:endParaRPr>
          </a:p>
          <a:p>
            <a:pPr marL="5760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Times New Roman"/>
                <a:cs typeface="Tahoma"/>
              </a:rPr>
              <a:t>Angepasste</a:t>
            </a:r>
            <a:r>
              <a:rPr lang="en-US" sz="1000" b="0" i="0" dirty="0">
                <a:latin typeface="Tahoma"/>
                <a:ea typeface="Times New Roman"/>
                <a:cs typeface="Tahoma"/>
              </a:rPr>
              <a:t> </a:t>
            </a:r>
            <a:r>
              <a:rPr lang="en-US" sz="1000" b="0" i="0" dirty="0" err="1">
                <a:latin typeface="Tahoma"/>
                <a:ea typeface="Times New Roman"/>
                <a:cs typeface="Tahoma"/>
              </a:rPr>
              <a:t>automatische</a:t>
            </a:r>
            <a:r>
              <a:rPr lang="en-US" sz="1000" b="0" i="0" dirty="0">
                <a:latin typeface="Tahoma"/>
                <a:ea typeface="Times New Roman"/>
                <a:cs typeface="Tahoma"/>
              </a:rPr>
              <a:t> </a:t>
            </a:r>
            <a:r>
              <a:rPr lang="en-US" sz="1000" b="0" i="0" dirty="0" err="1">
                <a:latin typeface="Tahoma"/>
                <a:ea typeface="Times New Roman"/>
                <a:cs typeface="Tahoma"/>
              </a:rPr>
              <a:t>Vermittlung</a:t>
            </a:r>
            <a:endParaRPr lang="en-US" sz="1000" b="0" i="0" dirty="0">
              <a:latin typeface="Tahoma"/>
              <a:ea typeface="Times New Roman"/>
              <a:cs typeface="Tahoma"/>
            </a:endParaRPr>
          </a:p>
          <a:p>
            <a:pPr marL="5760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Times New Roman"/>
                <a:cs typeface="Tahoma"/>
              </a:rPr>
              <a:t>Audiotext</a:t>
            </a:r>
            <a:endParaRPr lang="en-US" sz="1000" b="0" i="0" dirty="0">
              <a:latin typeface="Tahoma"/>
              <a:ea typeface="Times New Roman"/>
              <a:cs typeface="Tahoma"/>
            </a:endParaRPr>
          </a:p>
          <a:p>
            <a:pPr marL="5760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Times New Roman"/>
                <a:cs typeface="Tahoma"/>
              </a:rPr>
              <a:t>Fax- und </a:t>
            </a:r>
            <a:r>
              <a:rPr lang="en-US" sz="1000" b="0" i="0" dirty="0" err="1">
                <a:latin typeface="Tahoma"/>
                <a:ea typeface="Times New Roman"/>
                <a:cs typeface="Tahoma"/>
              </a:rPr>
              <a:t>Modemweiche</a:t>
            </a:r>
            <a:endParaRPr lang="en-US" sz="1000" b="0" i="0" dirty="0">
              <a:latin typeface="Tahoma"/>
              <a:ea typeface="Times New Roman"/>
              <a:cs typeface="Tahoma"/>
            </a:endParaRPr>
          </a:p>
          <a:p>
            <a:pPr marL="5760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endParaRPr lang="en-US" sz="700" dirty="0" smtClean="0">
              <a:latin typeface="+mn-lt"/>
              <a:ea typeface="Times New Roman"/>
              <a:cs typeface="Tahoma"/>
            </a:endParaRPr>
          </a:p>
          <a:p>
            <a:pPr marL="1188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cs typeface="Arial"/>
              </a:rPr>
              <a:t>Unterschiedliche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Menüs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für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Geschäfts</a:t>
            </a:r>
            <a:r>
              <a:rPr lang="en-US" sz="1000" b="0" i="0" dirty="0">
                <a:latin typeface="Tahoma"/>
                <a:cs typeface="Arial"/>
              </a:rPr>
              <a:t>- und </a:t>
            </a:r>
            <a:r>
              <a:rPr lang="en-US" sz="1000" b="0" i="0" dirty="0" err="1">
                <a:latin typeface="Tahoma"/>
                <a:cs typeface="Arial"/>
              </a:rPr>
              <a:t>Ruhezeiten</a:t>
            </a:r>
            <a:endParaRPr lang="en-US" sz="1000" b="0" i="0" dirty="0">
              <a:latin typeface="Tahoma"/>
              <a:cs typeface="Arial"/>
            </a:endParaRPr>
          </a:p>
          <a:p>
            <a:pPr marL="1188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endParaRPr lang="en-US" sz="700" dirty="0" smtClean="0">
              <a:latin typeface="+mn-lt"/>
            </a:endParaRPr>
          </a:p>
          <a:p>
            <a:pPr marL="1188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Arial"/>
                <a:cs typeface="Arial"/>
              </a:rPr>
              <a:t>Statistiken</a:t>
            </a:r>
            <a:endParaRPr lang="en-US" sz="1000" b="0" i="0" dirty="0">
              <a:latin typeface="Arial"/>
              <a:cs typeface="Arial"/>
            </a:endParaRPr>
          </a:p>
        </p:txBody>
      </p:sp>
      <p:sp>
        <p:nvSpPr>
          <p:cNvPr id="24580" name="Rectangle 196"/>
          <p:cNvSpPr>
            <a:spLocks noChangeArrowheads="1"/>
          </p:cNvSpPr>
          <p:nvPr/>
        </p:nvSpPr>
        <p:spPr bwMode="auto">
          <a:xfrm>
            <a:off x="5271051" y="1155425"/>
            <a:ext cx="3872949" cy="22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US" sz="16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US" sz="16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300" b="0" i="0" dirty="0" err="1">
                <a:latin typeface="Tahoma"/>
                <a:cs typeface="Arial"/>
              </a:rPr>
              <a:t>Kundenzufriedenheit</a:t>
            </a:r>
            <a:r>
              <a:rPr lang="en-US" sz="1300" b="0" i="0" dirty="0">
                <a:latin typeface="Tahoma"/>
                <a:cs typeface="Arial"/>
              </a:rPr>
              <a:t>: Die </a:t>
            </a:r>
            <a:r>
              <a:rPr lang="en-US" sz="1300" b="0" i="0" dirty="0" err="1">
                <a:latin typeface="Tahoma"/>
                <a:cs typeface="Arial"/>
              </a:rPr>
              <a:t>automatische</a:t>
            </a:r>
            <a:r>
              <a:rPr lang="en-US" sz="1300" b="0" i="0" dirty="0">
                <a:latin typeface="Tahoma"/>
                <a:cs typeface="Arial"/>
              </a:rPr>
              <a:t> </a:t>
            </a:r>
            <a:r>
              <a:rPr lang="en-US" sz="1300" b="0" i="0" dirty="0" err="1">
                <a:latin typeface="Tahoma"/>
                <a:cs typeface="Arial"/>
              </a:rPr>
              <a:t>Vermittlung</a:t>
            </a:r>
            <a:r>
              <a:rPr lang="en-US" sz="1300" b="0" i="0" dirty="0">
                <a:latin typeface="Tahoma"/>
                <a:cs typeface="Arial"/>
              </a:rPr>
              <a:t> </a:t>
            </a:r>
            <a:r>
              <a:rPr lang="en-US" sz="1300" b="0" i="0" dirty="0" err="1">
                <a:latin typeface="Tahoma"/>
                <a:cs typeface="Arial"/>
              </a:rPr>
              <a:t>kann</a:t>
            </a:r>
            <a:r>
              <a:rPr lang="en-US" sz="1300" b="0" i="0" dirty="0">
                <a:latin typeface="Tahoma"/>
                <a:cs typeface="Arial"/>
              </a:rPr>
              <a:t> </a:t>
            </a:r>
            <a:r>
              <a:rPr lang="en-US" sz="1300" b="0" i="0" dirty="0" err="1">
                <a:latin typeface="Tahoma"/>
                <a:cs typeface="Arial"/>
              </a:rPr>
              <a:t>Anrufer</a:t>
            </a:r>
            <a:r>
              <a:rPr lang="en-US" sz="1300" b="0" i="0" dirty="0">
                <a:latin typeface="Tahoma"/>
                <a:cs typeface="Arial"/>
              </a:rPr>
              <a:t> </a:t>
            </a:r>
            <a:r>
              <a:rPr lang="en-US" sz="1300" b="0" i="0" dirty="0" err="1">
                <a:latin typeface="Tahoma"/>
                <a:cs typeface="Arial"/>
              </a:rPr>
              <a:t>begrüßen</a:t>
            </a:r>
            <a:r>
              <a:rPr lang="en-US" sz="1300" b="0" i="0" dirty="0">
                <a:latin typeface="Tahoma"/>
                <a:cs typeface="Arial"/>
              </a:rPr>
              <a:t> und </a:t>
            </a:r>
            <a:r>
              <a:rPr lang="en-US" sz="1300" b="0" i="0" dirty="0" err="1">
                <a:latin typeface="Tahoma"/>
                <a:cs typeface="Arial"/>
              </a:rPr>
              <a:t>weitervermitteln</a:t>
            </a:r>
            <a:endParaRPr lang="en-US" sz="1300" b="0" i="0" dirty="0">
              <a:latin typeface="Tahoma"/>
              <a:cs typeface="Arial"/>
            </a:endParaRPr>
          </a:p>
          <a:p>
            <a:pPr marL="1188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endParaRPr lang="en-US" sz="1300" dirty="0" smtClean="0">
              <a:latin typeface="Tahoma"/>
            </a:endParaRPr>
          </a:p>
          <a:p>
            <a:pPr marL="1188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300" b="0" i="0" dirty="0" err="1">
                <a:latin typeface="Tahoma"/>
                <a:cs typeface="Arial"/>
              </a:rPr>
              <a:t>Professionelle</a:t>
            </a:r>
            <a:r>
              <a:rPr lang="en-US" sz="1300" b="0" i="0" dirty="0">
                <a:latin typeface="Tahoma"/>
                <a:cs typeface="Arial"/>
              </a:rPr>
              <a:t> </a:t>
            </a:r>
            <a:r>
              <a:rPr lang="en-US" sz="1300" b="0" i="0" dirty="0" err="1">
                <a:latin typeface="Tahoma"/>
                <a:cs typeface="Arial"/>
              </a:rPr>
              <a:t>Begrüßung</a:t>
            </a:r>
            <a:r>
              <a:rPr lang="en-US" sz="1300" b="0" i="0" dirty="0">
                <a:latin typeface="Tahoma"/>
                <a:cs typeface="Arial"/>
              </a:rPr>
              <a:t> und </a:t>
            </a:r>
            <a:r>
              <a:rPr lang="en-US" sz="1300" b="0" i="0" dirty="0" err="1">
                <a:latin typeface="Tahoma"/>
                <a:cs typeface="Arial"/>
              </a:rPr>
              <a:t>Weitervermittlung</a:t>
            </a:r>
            <a:r>
              <a:rPr lang="en-US" sz="1300" b="0" i="0" dirty="0">
                <a:latin typeface="Tahoma"/>
                <a:cs typeface="Arial"/>
              </a:rPr>
              <a:t> von </a:t>
            </a:r>
            <a:r>
              <a:rPr lang="en-US" sz="1300" b="0" i="0" dirty="0" err="1">
                <a:latin typeface="Tahoma"/>
                <a:cs typeface="Arial"/>
              </a:rPr>
              <a:t>Kunden</a:t>
            </a:r>
            <a:r>
              <a:rPr lang="en-US" sz="1300" b="0" i="0" dirty="0">
                <a:latin typeface="Tahoma"/>
                <a:cs typeface="Arial"/>
              </a:rPr>
              <a:t> – </a:t>
            </a:r>
            <a:r>
              <a:rPr lang="en-US" sz="1300" b="0" i="0" dirty="0" err="1">
                <a:latin typeface="Tahoma"/>
                <a:cs typeface="Arial"/>
              </a:rPr>
              <a:t>täglich</a:t>
            </a:r>
            <a:r>
              <a:rPr lang="en-US" sz="1300" b="0" i="0" dirty="0">
                <a:latin typeface="Tahoma"/>
                <a:cs typeface="Arial"/>
              </a:rPr>
              <a:t> und </a:t>
            </a:r>
            <a:r>
              <a:rPr lang="en-US" sz="1300" b="0" i="0" dirty="0" err="1">
                <a:latin typeface="Tahoma"/>
                <a:cs typeface="Arial"/>
              </a:rPr>
              <a:t>rund</a:t>
            </a:r>
            <a:r>
              <a:rPr lang="en-US" sz="1300" b="0" i="0" dirty="0">
                <a:latin typeface="Tahoma"/>
                <a:cs typeface="Arial"/>
              </a:rPr>
              <a:t> um die </a:t>
            </a:r>
            <a:r>
              <a:rPr lang="en-US" sz="1300" b="0" i="0" dirty="0" err="1">
                <a:latin typeface="Tahoma"/>
                <a:cs typeface="Arial"/>
              </a:rPr>
              <a:t>Uhr</a:t>
            </a:r>
            <a:endParaRPr lang="en-US" sz="1300" b="0" i="0" dirty="0">
              <a:latin typeface="Tahoma"/>
              <a:cs typeface="Arial"/>
            </a:endParaRPr>
          </a:p>
          <a:p>
            <a:pPr marL="1188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endParaRPr lang="en-US" sz="1300" dirty="0" smtClean="0">
              <a:latin typeface="Tahoma"/>
            </a:endParaRPr>
          </a:p>
          <a:p>
            <a:pPr marL="1188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300" b="0" i="0" dirty="0">
                <a:latin typeface="Tahoma"/>
                <a:cs typeface="Arial"/>
              </a:rPr>
              <a:t>Alternative </a:t>
            </a:r>
            <a:r>
              <a:rPr lang="en-US" sz="1300" b="0" i="0" dirty="0" err="1">
                <a:latin typeface="Tahoma"/>
                <a:cs typeface="Arial"/>
              </a:rPr>
              <a:t>oder</a:t>
            </a:r>
            <a:r>
              <a:rPr lang="en-US" sz="1300" b="0" i="0" dirty="0">
                <a:latin typeface="Tahoma"/>
                <a:cs typeface="Arial"/>
              </a:rPr>
              <a:t> </a:t>
            </a:r>
            <a:r>
              <a:rPr lang="en-US" sz="1300" b="0" i="0" dirty="0" err="1">
                <a:latin typeface="Tahoma"/>
                <a:cs typeface="Arial"/>
              </a:rPr>
              <a:t>Ergänzung</a:t>
            </a:r>
            <a:r>
              <a:rPr lang="en-US" sz="1300" b="0" i="0" dirty="0">
                <a:latin typeface="Tahoma"/>
                <a:cs typeface="Arial"/>
              </a:rPr>
              <a:t> </a:t>
            </a:r>
            <a:r>
              <a:rPr lang="en-US" sz="1300" b="0" i="0" dirty="0" err="1">
                <a:latin typeface="Tahoma"/>
                <a:cs typeface="Arial"/>
              </a:rPr>
              <a:t>zur</a:t>
            </a:r>
            <a:r>
              <a:rPr lang="en-US" sz="1300" b="0" i="0" dirty="0">
                <a:latin typeface="Tahoma"/>
                <a:cs typeface="Arial"/>
              </a:rPr>
              <a:t> </a:t>
            </a:r>
            <a:r>
              <a:rPr lang="en-US" sz="1300" b="0" i="0" dirty="0" err="1">
                <a:latin typeface="Tahoma"/>
                <a:cs typeface="Arial"/>
              </a:rPr>
              <a:t>Vermittlung</a:t>
            </a:r>
            <a:r>
              <a:rPr lang="en-US" sz="1300" b="0" i="0" dirty="0">
                <a:latin typeface="Tahoma"/>
                <a:cs typeface="Arial"/>
              </a:rPr>
              <a:t> </a:t>
            </a:r>
            <a:r>
              <a:rPr lang="en-US" sz="1300" b="0" i="0" dirty="0" err="1">
                <a:latin typeface="Tahoma"/>
                <a:cs typeface="Arial"/>
              </a:rPr>
              <a:t>durch</a:t>
            </a:r>
            <a:r>
              <a:rPr lang="en-US" sz="1300" b="0" i="0" dirty="0">
                <a:latin typeface="Tahoma"/>
                <a:cs typeface="Arial"/>
              </a:rPr>
              <a:t> </a:t>
            </a:r>
            <a:r>
              <a:rPr lang="en-US" sz="1300" b="0" i="0" dirty="0" err="1">
                <a:latin typeface="Tahoma"/>
                <a:cs typeface="Arial"/>
              </a:rPr>
              <a:t>menschliche</a:t>
            </a:r>
            <a:r>
              <a:rPr lang="en-US" sz="1300" b="0" i="0" dirty="0">
                <a:latin typeface="Tahoma"/>
                <a:cs typeface="Arial"/>
              </a:rPr>
              <a:t> </a:t>
            </a:r>
            <a:r>
              <a:rPr lang="en-US" sz="1300" b="0" i="0" dirty="0" err="1">
                <a:latin typeface="Tahoma"/>
                <a:cs typeface="Arial"/>
              </a:rPr>
              <a:t>Arbeitskräfte</a:t>
            </a:r>
            <a:endParaRPr lang="en-US" sz="1300" b="0" i="0" dirty="0">
              <a:latin typeface="Tahoma"/>
              <a:cs typeface="Arial"/>
            </a:endParaRPr>
          </a:p>
        </p:txBody>
      </p:sp>
      <p:cxnSp>
        <p:nvCxnSpPr>
          <p:cNvPr id="216" name="Straight Connector 215"/>
          <p:cNvCxnSpPr/>
          <p:nvPr/>
        </p:nvCxnSpPr>
        <p:spPr>
          <a:xfrm>
            <a:off x="228463" y="3741263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5" name="Title 224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554037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i="0" dirty="0" err="1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Automatische</a:t>
            </a:r>
            <a:r>
              <a:rPr lang="en-US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 </a:t>
            </a:r>
            <a:r>
              <a:rPr lang="en-US" sz="2600" b="1" i="0" dirty="0" err="1">
                <a:solidFill>
                  <a:srgbClr val="000000"/>
                </a:solidFill>
                <a:latin typeface="Tahoma"/>
                <a:ea typeface="+mj-ea"/>
                <a:cs typeface="+mj-cs"/>
              </a:rPr>
              <a:t>Vermittlung</a:t>
            </a:r>
            <a:endParaRPr lang="en-US" sz="2600" b="1" i="0" dirty="0">
              <a:solidFill>
                <a:srgbClr val="000000"/>
              </a:solidFill>
              <a:latin typeface="Tahoma"/>
              <a:ea typeface="+mj-ea"/>
              <a:cs typeface="+mj-cs"/>
            </a:endParaRPr>
          </a:p>
        </p:txBody>
      </p:sp>
      <p:sp>
        <p:nvSpPr>
          <p:cNvPr id="24586" name="Rectangle 39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en-US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KUNDEN-</a:t>
            </a:r>
          </a:p>
          <a:p>
            <a:pPr algn="ctr">
              <a:buNone/>
            </a:pPr>
            <a:r>
              <a:rPr lang="en-US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7" name="Rectangle 40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8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24589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en-US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en-US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24590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en-US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en-US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24591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en-US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en-US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24592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en-US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en-US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3" name="Rectangle 4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pic>
        <p:nvPicPr>
          <p:cNvPr id="15" name="Object 75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8448" y="879879"/>
            <a:ext cx="3075026" cy="260339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6" name="Rectangle 192"/>
          <p:cNvSpPr>
            <a:spLocks noChangeArrowheads="1"/>
          </p:cNvSpPr>
          <p:nvPr/>
        </p:nvSpPr>
        <p:spPr bwMode="auto">
          <a:xfrm>
            <a:off x="4656641" y="4046888"/>
            <a:ext cx="4401634" cy="2439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lvl="1" indent="-118872" algn="l"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cs typeface="Arial"/>
              </a:rPr>
              <a:t>Verfügbare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Menüoptionen</a:t>
            </a:r>
            <a:r>
              <a:rPr lang="en-US" sz="1000" b="0" i="0" dirty="0">
                <a:latin typeface="Tahoma"/>
                <a:cs typeface="Arial"/>
              </a:rPr>
              <a:t> der </a:t>
            </a:r>
            <a:r>
              <a:rPr lang="en-US" sz="1000" b="0" i="0" dirty="0" err="1">
                <a:latin typeface="Tahoma"/>
                <a:cs typeface="Arial"/>
              </a:rPr>
              <a:t>Ebenen</a:t>
            </a:r>
            <a:r>
              <a:rPr lang="en-US" sz="1000" b="0" i="0" dirty="0">
                <a:latin typeface="Tahoma"/>
                <a:cs typeface="Arial"/>
              </a:rPr>
              <a:t> 1 und 2</a:t>
            </a:r>
          </a:p>
          <a:p>
            <a:pPr marL="576072" lvl="2" indent="-118872" algn="l"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cs typeface="Arial"/>
              </a:rPr>
              <a:t>Kostenfreie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Einwahl</a:t>
            </a:r>
            <a:r>
              <a:rPr lang="en-US" sz="1000" b="0" i="0" dirty="0">
                <a:latin typeface="Tahoma"/>
                <a:cs typeface="Arial"/>
              </a:rPr>
              <a:t>: </a:t>
            </a:r>
            <a:r>
              <a:rPr lang="en-US" sz="1000" b="0" i="0" dirty="0" err="1">
                <a:latin typeface="Tahoma"/>
                <a:cs typeface="Arial"/>
              </a:rPr>
              <a:t>Übergabe</a:t>
            </a:r>
            <a:r>
              <a:rPr lang="en-US" sz="1000" b="0" i="0" dirty="0">
                <a:latin typeface="Tahoma"/>
                <a:cs typeface="Arial"/>
              </a:rPr>
              <a:t> an die </a:t>
            </a:r>
            <a:r>
              <a:rPr lang="en-US" sz="1000" b="0" i="0" dirty="0" err="1">
                <a:latin typeface="Tahoma"/>
                <a:cs typeface="Arial"/>
              </a:rPr>
              <a:t>angewählte</a:t>
            </a:r>
            <a:r>
              <a:rPr lang="en-US" sz="1000" b="0" i="0" dirty="0">
                <a:latin typeface="Tahoma"/>
                <a:cs typeface="Arial"/>
              </a:rPr>
              <a:t> interne </a:t>
            </a:r>
            <a:r>
              <a:rPr lang="en-US" sz="1000" b="0" i="0" dirty="0" err="1">
                <a:latin typeface="Tahoma"/>
                <a:cs typeface="Arial"/>
              </a:rPr>
              <a:t>Teilnehmernummer</a:t>
            </a:r>
            <a:endParaRPr lang="en-US" sz="1000" b="0" i="0" dirty="0">
              <a:latin typeface="Tahoma"/>
              <a:cs typeface="Arial"/>
            </a:endParaRPr>
          </a:p>
          <a:p>
            <a:pPr marL="576072" lvl="2" indent="-118872" algn="l"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cs typeface="Arial"/>
              </a:rPr>
              <a:t>Teilnehmer</a:t>
            </a:r>
            <a:r>
              <a:rPr lang="en-US" sz="1000" b="0" i="0" dirty="0">
                <a:latin typeface="Tahoma"/>
                <a:cs typeface="Arial"/>
              </a:rPr>
              <a:t> / Mailbox: </a:t>
            </a:r>
            <a:r>
              <a:rPr lang="en-US" sz="1000" b="0" i="0" dirty="0" err="1">
                <a:latin typeface="Tahoma"/>
                <a:cs typeface="Arial"/>
              </a:rPr>
              <a:t>Übergabe</a:t>
            </a:r>
            <a:r>
              <a:rPr lang="en-US" sz="1000" b="0" i="0" dirty="0">
                <a:latin typeface="Tahoma"/>
                <a:cs typeface="Arial"/>
              </a:rPr>
              <a:t> an </a:t>
            </a:r>
            <a:r>
              <a:rPr lang="en-US" sz="1000" b="0" i="0" dirty="0" err="1">
                <a:latin typeface="Tahoma"/>
                <a:cs typeface="Arial"/>
              </a:rPr>
              <a:t>einen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bestimmten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Teilnehmer</a:t>
            </a:r>
            <a:r>
              <a:rPr lang="en-US" sz="1000" b="0" i="0" dirty="0">
                <a:latin typeface="Tahoma"/>
                <a:cs typeface="Arial"/>
              </a:rPr>
              <a:t> / die Mailbox </a:t>
            </a:r>
            <a:r>
              <a:rPr lang="en-US" sz="1000" b="0" i="0" dirty="0" err="1">
                <a:latin typeface="Tahoma"/>
                <a:cs typeface="Arial"/>
              </a:rPr>
              <a:t>eines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bestimmten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Teilnehmers</a:t>
            </a:r>
            <a:endParaRPr lang="en-US" sz="1000" b="0" i="0" dirty="0">
              <a:latin typeface="Tahoma"/>
              <a:cs typeface="Arial"/>
            </a:endParaRPr>
          </a:p>
          <a:p>
            <a:pPr marL="576072" lvl="2" indent="-118872" algn="l"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cs typeface="Arial"/>
              </a:rPr>
              <a:t>Vermittlung</a:t>
            </a:r>
            <a:r>
              <a:rPr lang="en-US" sz="1000" b="0" i="0" dirty="0">
                <a:latin typeface="Tahoma"/>
                <a:cs typeface="Arial"/>
              </a:rPr>
              <a:t>: </a:t>
            </a:r>
            <a:r>
              <a:rPr lang="en-US" sz="1000" b="0" i="0" dirty="0" err="1">
                <a:latin typeface="Tahoma"/>
                <a:cs typeface="Arial"/>
              </a:rPr>
              <a:t>Übergabe</a:t>
            </a:r>
            <a:r>
              <a:rPr lang="en-US" sz="1000" b="0" i="0" dirty="0">
                <a:latin typeface="Tahoma"/>
                <a:cs typeface="Arial"/>
              </a:rPr>
              <a:t> an die </a:t>
            </a:r>
            <a:r>
              <a:rPr lang="en-US" sz="1000" b="0" i="0" dirty="0" err="1">
                <a:latin typeface="Tahoma"/>
                <a:cs typeface="Arial"/>
              </a:rPr>
              <a:t>unternehmenseigene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Vermittlungsstelle</a:t>
            </a:r>
            <a:endParaRPr lang="en-US" sz="1000" b="0" i="0" dirty="0">
              <a:latin typeface="Tahoma"/>
              <a:cs typeface="Arial"/>
            </a:endParaRPr>
          </a:p>
          <a:p>
            <a:pPr marL="576072" lvl="2" indent="-118872" algn="l"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cs typeface="Arial"/>
              </a:rPr>
              <a:t>Info: </a:t>
            </a:r>
            <a:r>
              <a:rPr lang="en-US" sz="1000" b="0" i="0" dirty="0" err="1">
                <a:latin typeface="Tahoma"/>
                <a:cs typeface="Arial"/>
              </a:rPr>
              <a:t>Für</a:t>
            </a:r>
            <a:r>
              <a:rPr lang="en-US" sz="1000" b="0" i="0" dirty="0">
                <a:latin typeface="Tahoma"/>
                <a:cs typeface="Arial"/>
              </a:rPr>
              <a:t> den </a:t>
            </a:r>
            <a:r>
              <a:rPr lang="en-US" sz="1000" b="0" i="0" dirty="0" err="1">
                <a:latin typeface="Tahoma"/>
                <a:cs typeface="Arial"/>
              </a:rPr>
              <a:t>Anrufer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wird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eine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Informationsansage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wiedergegeben</a:t>
            </a:r>
            <a:endParaRPr lang="en-US" sz="1000" b="0" i="0" dirty="0">
              <a:latin typeface="Tahoma"/>
              <a:cs typeface="Arial"/>
            </a:endParaRPr>
          </a:p>
          <a:p>
            <a:pPr marL="576072" lvl="2" indent="-118872" algn="l"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cs typeface="Arial"/>
              </a:rPr>
              <a:t>Beenden</a:t>
            </a:r>
            <a:r>
              <a:rPr lang="en-US" sz="1000" b="0" i="0" dirty="0">
                <a:latin typeface="Tahoma"/>
                <a:cs typeface="Arial"/>
              </a:rPr>
              <a:t>: Der </a:t>
            </a:r>
            <a:r>
              <a:rPr lang="en-US" sz="1000" b="0" i="0" dirty="0" err="1">
                <a:latin typeface="Tahoma"/>
                <a:cs typeface="Arial"/>
              </a:rPr>
              <a:t>Anruf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wird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ohne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Weitervermittlung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beendet</a:t>
            </a:r>
            <a:endParaRPr lang="en-US" sz="1000" b="0" i="0" dirty="0">
              <a:latin typeface="Tahoma"/>
              <a:cs typeface="Arial"/>
            </a:endParaRPr>
          </a:p>
          <a:p>
            <a:pPr marL="118872" lvl="1" indent="-118872" algn="l">
              <a:buClr>
                <a:srgbClr val="00B2A9"/>
              </a:buClr>
              <a:buSzPct val="100000"/>
              <a:buFont typeface="Arial"/>
              <a:buChar char="•"/>
            </a:pPr>
            <a:endParaRPr lang="en-US" sz="400" dirty="0" smtClean="0">
              <a:latin typeface="+mn-lt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Arial"/>
                <a:cs typeface="Arial"/>
              </a:rPr>
              <a:t>Kapazitäten</a:t>
            </a:r>
            <a:r>
              <a:rPr lang="en-US" sz="1000" b="0" i="0" dirty="0">
                <a:latin typeface="Arial"/>
                <a:cs typeface="Arial"/>
              </a:rPr>
              <a:t>:</a:t>
            </a:r>
          </a:p>
          <a:p>
            <a:pPr marL="5760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Arial"/>
                <a:cs typeface="Arial"/>
              </a:rPr>
              <a:t>Menüebene</a:t>
            </a:r>
            <a:r>
              <a:rPr lang="en-US" sz="1000" b="0" i="0" dirty="0">
                <a:latin typeface="Arial"/>
                <a:cs typeface="Arial"/>
              </a:rPr>
              <a:t> 1: 10 </a:t>
            </a:r>
            <a:r>
              <a:rPr lang="en-US" sz="1000" b="0" i="0" dirty="0" err="1">
                <a:latin typeface="Arial"/>
                <a:cs typeface="Arial"/>
              </a:rPr>
              <a:t>Menüpunkte</a:t>
            </a:r>
            <a:endParaRPr lang="en-US" sz="1000" b="0" i="0" dirty="0">
              <a:latin typeface="Arial"/>
              <a:cs typeface="Arial"/>
            </a:endParaRPr>
          </a:p>
          <a:p>
            <a:pPr marL="5760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Arial"/>
                <a:cs typeface="Arial"/>
              </a:rPr>
              <a:t>Menüebene</a:t>
            </a:r>
            <a:r>
              <a:rPr lang="en-US" sz="1000" b="0" i="0" dirty="0">
                <a:latin typeface="Arial"/>
                <a:cs typeface="Arial"/>
              </a:rPr>
              <a:t> 2: 10 </a:t>
            </a:r>
            <a:r>
              <a:rPr lang="en-US" sz="1000" b="0" i="0" dirty="0" err="1">
                <a:latin typeface="Arial"/>
                <a:cs typeface="Arial"/>
              </a:rPr>
              <a:t>Menüpunkte</a:t>
            </a:r>
            <a:endParaRPr lang="en-US" sz="1000" b="0" i="0" dirty="0">
              <a:latin typeface="Arial"/>
              <a:cs typeface="Arial"/>
            </a:endParaRPr>
          </a:p>
          <a:p>
            <a:pPr marL="5760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Arial"/>
                <a:cs typeface="Arial"/>
              </a:rPr>
              <a:t>Audiotext</a:t>
            </a:r>
            <a:r>
              <a:rPr lang="en-US" sz="1000" b="0" i="0" dirty="0">
                <a:latin typeface="Arial"/>
                <a:cs typeface="Arial"/>
              </a:rPr>
              <a:t>: 50 </a:t>
            </a:r>
            <a:r>
              <a:rPr lang="en-US" sz="1000" b="0" i="0" dirty="0" err="1">
                <a:latin typeface="Arial"/>
                <a:cs typeface="Arial"/>
              </a:rPr>
              <a:t>Infomeldungen</a:t>
            </a:r>
            <a:endParaRPr lang="en-US" sz="1000" b="0" i="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6" name="Straight Connector 215"/>
          <p:cNvCxnSpPr/>
          <p:nvPr/>
        </p:nvCxnSpPr>
        <p:spPr>
          <a:xfrm>
            <a:off x="228463" y="3741263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5" name="Title 224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554037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Multiple Automated Attendant</a:t>
            </a:r>
          </a:p>
        </p:txBody>
      </p:sp>
      <p:sp>
        <p:nvSpPr>
          <p:cNvPr id="24586" name="Rectangle 39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KUNDEN-</a:t>
            </a:r>
          </a:p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7" name="Rectangle 40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8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24589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24590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24591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24592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3" name="Rectangle 4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16" name="Rectangle 192"/>
          <p:cNvSpPr>
            <a:spLocks noChangeArrowheads="1"/>
          </p:cNvSpPr>
          <p:nvPr/>
        </p:nvSpPr>
        <p:spPr bwMode="auto">
          <a:xfrm>
            <a:off x="4932142" y="4243676"/>
            <a:ext cx="3833896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Arial"/>
              </a:rPr>
              <a:t>Auf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jeder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Menüebene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verfügbare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Aktionen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5760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Ansage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/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Nachricht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abspielen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5760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Übergabe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an: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Teilnehmer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,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Gruppe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,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Vermittlung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,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externe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Nummer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5760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Zu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einem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Menü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der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Hierarchie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wechseln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5760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</a:endParaRPr>
          </a:p>
          <a:p>
            <a:pPr marL="118872" indent="-118872" algn="l">
              <a:buClr>
                <a:srgbClr val="00B2A9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</a:endParaRPr>
          </a:p>
          <a:p>
            <a:pPr marL="118872" indent="-118872" algn="l">
              <a:buClr>
                <a:srgbClr val="00B2A9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</a:endParaRPr>
          </a:p>
        </p:txBody>
      </p:sp>
      <p:sp>
        <p:nvSpPr>
          <p:cNvPr id="17" name="Rectangle 196"/>
          <p:cNvSpPr>
            <a:spLocks noChangeArrowheads="1"/>
          </p:cNvSpPr>
          <p:nvPr/>
        </p:nvSpPr>
        <p:spPr bwMode="auto">
          <a:xfrm>
            <a:off x="4932142" y="1155424"/>
            <a:ext cx="3940177" cy="253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US" sz="16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US" sz="16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lvl="1" indent="-118872" algn="l">
              <a:spcBef>
                <a:spcPts val="0"/>
              </a:spcBef>
              <a:spcAft>
                <a:spcPts val="12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+mn-lt"/>
                <a:ea typeface="Times New Roman"/>
                <a:cs typeface="Tahoma"/>
              </a:rPr>
              <a:t>Es</a:t>
            </a:r>
            <a:r>
              <a:rPr lang="en-US" sz="1200" b="0" i="0" dirty="0">
                <a:latin typeface="+mn-lt"/>
                <a:ea typeface="Times New Roman"/>
                <a:cs typeface="Tahoma"/>
              </a:rPr>
              <a:t> </a:t>
            </a:r>
            <a:r>
              <a:rPr lang="en-US" sz="1200" b="0" i="0" dirty="0" err="1">
                <a:latin typeface="+mn-lt"/>
                <a:ea typeface="Times New Roman"/>
                <a:cs typeface="Tahoma"/>
              </a:rPr>
              <a:t>können</a:t>
            </a:r>
            <a:r>
              <a:rPr lang="en-US" sz="1200" b="0" i="0" dirty="0">
                <a:latin typeface="+mn-lt"/>
                <a:ea typeface="Times New Roman"/>
                <a:cs typeface="Tahoma"/>
              </a:rPr>
              <a:t> </a:t>
            </a:r>
            <a:r>
              <a:rPr lang="en-US" sz="1200" b="0" i="0" dirty="0" err="1">
                <a:latin typeface="+mn-lt"/>
                <a:ea typeface="Times New Roman"/>
                <a:cs typeface="Tahoma"/>
              </a:rPr>
              <a:t>auch</a:t>
            </a:r>
            <a:r>
              <a:rPr lang="en-US" sz="1200" b="0" i="0" dirty="0">
                <a:latin typeface="+mn-lt"/>
                <a:ea typeface="Times New Roman"/>
                <a:cs typeface="Tahoma"/>
              </a:rPr>
              <a:t> </a:t>
            </a:r>
            <a:r>
              <a:rPr lang="en-US" sz="1200" b="0" i="0" dirty="0" err="1">
                <a:latin typeface="+mn-lt"/>
                <a:ea typeface="Times New Roman"/>
                <a:cs typeface="Tahoma"/>
              </a:rPr>
              <a:t>mehrere</a:t>
            </a:r>
            <a:r>
              <a:rPr lang="en-US" sz="1200" b="0" i="0" dirty="0">
                <a:latin typeface="+mn-lt"/>
                <a:ea typeface="Times New Roman"/>
                <a:cs typeface="Tahoma"/>
              </a:rPr>
              <a:t> </a:t>
            </a:r>
            <a:r>
              <a:rPr lang="en-US" sz="1200" b="0" i="0" dirty="0" err="1">
                <a:latin typeface="+mn-lt"/>
                <a:ea typeface="Times New Roman"/>
                <a:cs typeface="Tahoma"/>
              </a:rPr>
              <a:t>Hierarchiestrukturen</a:t>
            </a:r>
            <a:r>
              <a:rPr lang="en-US" sz="1200" b="0" i="0" dirty="0">
                <a:latin typeface="+mn-lt"/>
                <a:ea typeface="Times New Roman"/>
                <a:cs typeface="Tahoma"/>
              </a:rPr>
              <a:t> </a:t>
            </a:r>
            <a:r>
              <a:rPr lang="en-US" sz="1200" b="0" i="0" dirty="0" err="1">
                <a:latin typeface="+mn-lt"/>
                <a:ea typeface="Times New Roman"/>
                <a:cs typeface="Tahoma"/>
              </a:rPr>
              <a:t>für</a:t>
            </a:r>
            <a:r>
              <a:rPr lang="en-US" sz="1200" b="0" i="0" dirty="0">
                <a:latin typeface="+mn-lt"/>
                <a:ea typeface="Times New Roman"/>
                <a:cs typeface="Tahoma"/>
              </a:rPr>
              <a:t> </a:t>
            </a:r>
            <a:r>
              <a:rPr lang="en-US" sz="1200" b="0" i="0" dirty="0" err="1">
                <a:latin typeface="+mn-lt"/>
                <a:ea typeface="Times New Roman"/>
                <a:cs typeface="Tahoma"/>
              </a:rPr>
              <a:t>verschiedene</a:t>
            </a:r>
            <a:r>
              <a:rPr lang="en-US" sz="1200" b="0" i="0" dirty="0">
                <a:latin typeface="+mn-lt"/>
                <a:ea typeface="Times New Roman"/>
                <a:cs typeface="Tahoma"/>
              </a:rPr>
              <a:t> </a:t>
            </a:r>
            <a:r>
              <a:rPr lang="en-US" sz="1200" b="0" i="0" dirty="0" err="1">
                <a:latin typeface="+mn-lt"/>
                <a:ea typeface="Times New Roman"/>
                <a:cs typeface="Tahoma"/>
              </a:rPr>
              <a:t>Organisationen</a:t>
            </a:r>
            <a:r>
              <a:rPr lang="en-US" sz="1200" b="0" i="0" dirty="0">
                <a:latin typeface="+mn-lt"/>
                <a:ea typeface="Times New Roman"/>
                <a:cs typeface="Tahoma"/>
              </a:rPr>
              <a:t> </a:t>
            </a:r>
            <a:r>
              <a:rPr lang="en-US" sz="1200" b="0" i="0" dirty="0" err="1">
                <a:latin typeface="+mn-lt"/>
                <a:ea typeface="Times New Roman"/>
                <a:cs typeface="Tahoma"/>
              </a:rPr>
              <a:t>oder</a:t>
            </a:r>
            <a:r>
              <a:rPr lang="en-US" sz="1200" b="0" i="0" dirty="0">
                <a:latin typeface="+mn-lt"/>
                <a:ea typeface="Times New Roman"/>
                <a:cs typeface="Tahoma"/>
              </a:rPr>
              <a:t> </a:t>
            </a:r>
            <a:r>
              <a:rPr lang="en-US" sz="1200" b="0" i="0" dirty="0" err="1">
                <a:latin typeface="+mn-lt"/>
                <a:ea typeface="Times New Roman"/>
                <a:cs typeface="Tahoma"/>
              </a:rPr>
              <a:t>Sprachen</a:t>
            </a:r>
            <a:r>
              <a:rPr lang="en-US" sz="1200" b="0" i="0" dirty="0">
                <a:latin typeface="+mn-lt"/>
                <a:ea typeface="Times New Roman"/>
                <a:cs typeface="Tahoma"/>
              </a:rPr>
              <a:t> </a:t>
            </a:r>
            <a:r>
              <a:rPr lang="en-US" sz="1200" b="0" i="0" dirty="0" err="1">
                <a:latin typeface="+mn-lt"/>
                <a:ea typeface="Times New Roman"/>
                <a:cs typeface="Tahoma"/>
              </a:rPr>
              <a:t>konfiguriert</a:t>
            </a:r>
            <a:r>
              <a:rPr lang="en-US" sz="1200" b="0" i="0" dirty="0">
                <a:latin typeface="+mn-lt"/>
                <a:ea typeface="Times New Roman"/>
                <a:cs typeface="Tahoma"/>
              </a:rPr>
              <a:t> </a:t>
            </a:r>
            <a:r>
              <a:rPr lang="en-US" sz="1200" b="0" i="0" dirty="0" err="1">
                <a:latin typeface="+mn-lt"/>
                <a:ea typeface="Times New Roman"/>
                <a:cs typeface="Tahoma"/>
              </a:rPr>
              <a:t>werden</a:t>
            </a:r>
            <a:endParaRPr lang="en-US" sz="1200" b="0" i="0" dirty="0">
              <a:latin typeface="+mn-lt"/>
              <a:ea typeface="Times New Roman"/>
              <a:cs typeface="Tahoma"/>
            </a:endParaRPr>
          </a:p>
          <a:p>
            <a:pPr marL="118872" lvl="1" indent="-118872" algn="l">
              <a:spcBef>
                <a:spcPts val="0"/>
              </a:spcBef>
              <a:spcAft>
                <a:spcPts val="12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+mn-lt"/>
                <a:cs typeface="Arial"/>
              </a:rPr>
              <a:t>Kundenzufriedenheit</a:t>
            </a:r>
            <a:r>
              <a:rPr lang="en-US" sz="1200" b="0" i="0" dirty="0">
                <a:latin typeface="+mn-lt"/>
                <a:cs typeface="Arial"/>
              </a:rPr>
              <a:t>: Die </a:t>
            </a:r>
            <a:r>
              <a:rPr lang="en-US" sz="1200" b="0" i="0" dirty="0" err="1">
                <a:latin typeface="+mn-lt"/>
                <a:cs typeface="Arial"/>
              </a:rPr>
              <a:t>automatische</a:t>
            </a:r>
            <a:r>
              <a:rPr lang="en-US" sz="1200" b="0" i="0" dirty="0">
                <a:latin typeface="+mn-lt"/>
                <a:cs typeface="Arial"/>
              </a:rPr>
              <a:t> </a:t>
            </a:r>
            <a:r>
              <a:rPr lang="en-US" sz="1200" b="0" i="0" dirty="0" err="1">
                <a:latin typeface="+mn-lt"/>
                <a:cs typeface="Arial"/>
              </a:rPr>
              <a:t>Vermittlung</a:t>
            </a:r>
            <a:r>
              <a:rPr lang="en-US" sz="1200" b="0" i="0" dirty="0">
                <a:latin typeface="+mn-lt"/>
                <a:cs typeface="Arial"/>
              </a:rPr>
              <a:t> </a:t>
            </a:r>
            <a:r>
              <a:rPr lang="en-US" sz="1200" b="0" i="0" dirty="0" err="1">
                <a:latin typeface="+mn-lt"/>
                <a:cs typeface="Arial"/>
              </a:rPr>
              <a:t>kann</a:t>
            </a:r>
            <a:r>
              <a:rPr lang="en-US" sz="1200" b="0" i="0" dirty="0">
                <a:latin typeface="+mn-lt"/>
                <a:cs typeface="Arial"/>
              </a:rPr>
              <a:t> </a:t>
            </a:r>
            <a:r>
              <a:rPr lang="en-US" sz="1200" b="0" i="0" dirty="0" err="1">
                <a:latin typeface="+mn-lt"/>
                <a:cs typeface="Arial"/>
              </a:rPr>
              <a:t>Anrufer</a:t>
            </a:r>
            <a:r>
              <a:rPr lang="en-US" sz="1200" b="0" i="0" dirty="0">
                <a:latin typeface="+mn-lt"/>
                <a:cs typeface="Arial"/>
              </a:rPr>
              <a:t> </a:t>
            </a:r>
            <a:r>
              <a:rPr lang="en-US" sz="1200" b="0" i="0" dirty="0" err="1">
                <a:latin typeface="+mn-lt"/>
                <a:cs typeface="Arial"/>
              </a:rPr>
              <a:t>begrüßen</a:t>
            </a:r>
            <a:r>
              <a:rPr lang="en-US" sz="1200" b="0" i="0" dirty="0">
                <a:latin typeface="+mn-lt"/>
                <a:cs typeface="Arial"/>
              </a:rPr>
              <a:t> und </a:t>
            </a:r>
            <a:r>
              <a:rPr lang="en-US" sz="1200" b="0" i="0" dirty="0" err="1">
                <a:latin typeface="+mn-lt"/>
                <a:cs typeface="Arial"/>
              </a:rPr>
              <a:t>weitervermitteln</a:t>
            </a:r>
            <a:r>
              <a:rPr lang="en-US" sz="1200" b="0" i="0" dirty="0">
                <a:latin typeface="+mn-lt"/>
                <a:cs typeface="Arial"/>
              </a:rPr>
              <a:t> </a:t>
            </a:r>
          </a:p>
          <a:p>
            <a:pPr marL="118872" lvl="1" indent="-118872" algn="l">
              <a:spcBef>
                <a:spcPts val="0"/>
              </a:spcBef>
              <a:spcAft>
                <a:spcPts val="12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+mn-lt"/>
                <a:cs typeface="Arial"/>
              </a:rPr>
              <a:t>Professionelle</a:t>
            </a:r>
            <a:r>
              <a:rPr lang="en-US" sz="1200" b="0" i="0" dirty="0">
                <a:latin typeface="+mn-lt"/>
                <a:cs typeface="Arial"/>
              </a:rPr>
              <a:t> </a:t>
            </a:r>
            <a:r>
              <a:rPr lang="en-US" sz="1200" b="0" i="0" dirty="0" err="1">
                <a:latin typeface="+mn-lt"/>
                <a:cs typeface="Arial"/>
              </a:rPr>
              <a:t>Begrüßung</a:t>
            </a:r>
            <a:r>
              <a:rPr lang="en-US" sz="1200" b="0" i="0" dirty="0">
                <a:latin typeface="+mn-lt"/>
                <a:cs typeface="Arial"/>
              </a:rPr>
              <a:t> und </a:t>
            </a:r>
            <a:r>
              <a:rPr lang="en-US" sz="1200" b="0" i="0" dirty="0" err="1">
                <a:latin typeface="+mn-lt"/>
                <a:cs typeface="Arial"/>
              </a:rPr>
              <a:t>Weitervermittlung</a:t>
            </a:r>
            <a:r>
              <a:rPr lang="en-US" sz="1200" b="0" i="0" dirty="0">
                <a:latin typeface="+mn-lt"/>
                <a:cs typeface="Arial"/>
              </a:rPr>
              <a:t> von </a:t>
            </a:r>
            <a:r>
              <a:rPr lang="en-US" sz="1200" b="0" i="0" dirty="0" err="1">
                <a:latin typeface="+mn-lt"/>
                <a:cs typeface="Arial"/>
              </a:rPr>
              <a:t>Kunden</a:t>
            </a:r>
            <a:r>
              <a:rPr lang="en-US" sz="1200" b="0" i="0" dirty="0">
                <a:latin typeface="+mn-lt"/>
                <a:cs typeface="Arial"/>
              </a:rPr>
              <a:t> – </a:t>
            </a:r>
            <a:r>
              <a:rPr lang="en-US" sz="1200" b="0" i="0" dirty="0" err="1">
                <a:latin typeface="+mn-lt"/>
                <a:cs typeface="Arial"/>
              </a:rPr>
              <a:t>täglich</a:t>
            </a:r>
            <a:r>
              <a:rPr lang="en-US" sz="1200" b="0" i="0" dirty="0">
                <a:latin typeface="+mn-lt"/>
                <a:cs typeface="Arial"/>
              </a:rPr>
              <a:t> und </a:t>
            </a:r>
            <a:r>
              <a:rPr lang="en-US" sz="1200" b="0" i="0" dirty="0" err="1">
                <a:latin typeface="+mn-lt"/>
                <a:cs typeface="Arial"/>
              </a:rPr>
              <a:t>rund</a:t>
            </a:r>
            <a:r>
              <a:rPr lang="en-US" sz="1200" b="0" i="0" dirty="0">
                <a:latin typeface="+mn-lt"/>
                <a:cs typeface="Arial"/>
              </a:rPr>
              <a:t> um die </a:t>
            </a:r>
            <a:r>
              <a:rPr lang="en-US" sz="1200" b="0" i="0" dirty="0" err="1">
                <a:latin typeface="+mn-lt"/>
                <a:cs typeface="Arial"/>
              </a:rPr>
              <a:t>Uhr</a:t>
            </a:r>
            <a:endParaRPr lang="en-US" sz="1200" b="0" i="0" dirty="0">
              <a:latin typeface="+mn-lt"/>
              <a:cs typeface="Arial"/>
            </a:endParaRPr>
          </a:p>
          <a:p>
            <a:pPr marL="118872" lvl="1" indent="-118872" algn="l">
              <a:spcBef>
                <a:spcPts val="0"/>
              </a:spcBef>
              <a:spcAft>
                <a:spcPts val="12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200" b="0" i="0" dirty="0">
                <a:latin typeface="+mn-lt"/>
                <a:cs typeface="Arial"/>
              </a:rPr>
              <a:t>Alternative </a:t>
            </a:r>
            <a:r>
              <a:rPr lang="en-US" sz="1200" b="0" i="0" dirty="0" err="1">
                <a:latin typeface="+mn-lt"/>
                <a:cs typeface="Arial"/>
              </a:rPr>
              <a:t>oder</a:t>
            </a:r>
            <a:r>
              <a:rPr lang="en-US" sz="1200" b="0" i="0" dirty="0">
                <a:latin typeface="+mn-lt"/>
                <a:cs typeface="Arial"/>
              </a:rPr>
              <a:t> </a:t>
            </a:r>
            <a:r>
              <a:rPr lang="en-US" sz="1200" b="0" i="0" dirty="0" err="1">
                <a:latin typeface="+mn-lt"/>
                <a:cs typeface="Arial"/>
              </a:rPr>
              <a:t>Ergänzung</a:t>
            </a:r>
            <a:r>
              <a:rPr lang="en-US" sz="1200" b="0" i="0" dirty="0">
                <a:latin typeface="+mn-lt"/>
                <a:cs typeface="Arial"/>
              </a:rPr>
              <a:t> </a:t>
            </a:r>
            <a:r>
              <a:rPr lang="en-US" sz="1200" b="0" i="0" dirty="0" err="1">
                <a:latin typeface="+mn-lt"/>
                <a:cs typeface="Arial"/>
              </a:rPr>
              <a:t>zur</a:t>
            </a:r>
            <a:r>
              <a:rPr lang="en-US" sz="1200" b="0" i="0" dirty="0">
                <a:latin typeface="+mn-lt"/>
                <a:cs typeface="Arial"/>
              </a:rPr>
              <a:t> </a:t>
            </a:r>
            <a:r>
              <a:rPr lang="en-US" sz="1200" b="0" i="0" dirty="0" err="1">
                <a:latin typeface="+mn-lt"/>
                <a:cs typeface="Arial"/>
              </a:rPr>
              <a:t>Vermittlung</a:t>
            </a:r>
            <a:r>
              <a:rPr lang="en-US" sz="1200" b="0" i="0" dirty="0">
                <a:latin typeface="+mn-lt"/>
                <a:cs typeface="Arial"/>
              </a:rPr>
              <a:t> </a:t>
            </a:r>
            <a:r>
              <a:rPr lang="en-US" sz="1200" b="0" i="0" dirty="0" err="1">
                <a:latin typeface="+mn-lt"/>
                <a:cs typeface="Arial"/>
              </a:rPr>
              <a:t>durch</a:t>
            </a:r>
            <a:r>
              <a:rPr lang="en-US" sz="1200" b="0" i="0" dirty="0">
                <a:latin typeface="+mn-lt"/>
                <a:cs typeface="Arial"/>
              </a:rPr>
              <a:t> </a:t>
            </a:r>
            <a:r>
              <a:rPr lang="en-US" sz="1200" b="0" i="0" dirty="0" err="1">
                <a:latin typeface="+mn-lt"/>
                <a:cs typeface="Arial"/>
              </a:rPr>
              <a:t>menschliche</a:t>
            </a:r>
            <a:r>
              <a:rPr lang="en-US" sz="1200" b="0" i="0" dirty="0">
                <a:latin typeface="+mn-lt"/>
                <a:cs typeface="Arial"/>
              </a:rPr>
              <a:t> </a:t>
            </a:r>
            <a:r>
              <a:rPr lang="en-US" sz="1200" b="0" i="0" dirty="0" err="1">
                <a:latin typeface="+mn-lt"/>
                <a:cs typeface="Arial"/>
              </a:rPr>
              <a:t>Arbeitskräfte</a:t>
            </a:r>
            <a:endParaRPr lang="en-US" sz="1200" b="0" i="0" dirty="0">
              <a:latin typeface="+mn-lt"/>
              <a:cs typeface="Arial"/>
            </a:endParaRPr>
          </a:p>
        </p:txBody>
      </p:sp>
      <p:sp>
        <p:nvSpPr>
          <p:cNvPr id="18" name="Rectangle 192"/>
          <p:cNvSpPr>
            <a:spLocks noChangeArrowheads="1"/>
          </p:cNvSpPr>
          <p:nvPr/>
        </p:nvSpPr>
        <p:spPr bwMode="auto">
          <a:xfrm>
            <a:off x="241300" y="3839513"/>
            <a:ext cx="4321176" cy="256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US" sz="14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US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j-lt"/>
                <a:cs typeface="Arial"/>
              </a:rPr>
              <a:t>Unternehmensweite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Lösung</a:t>
            </a:r>
            <a:r>
              <a:rPr lang="en-US" sz="1000" b="0" i="0" dirty="0">
                <a:latin typeface="+mj-lt"/>
                <a:cs typeface="Arial"/>
              </a:rPr>
              <a:t> „Multiple Automated Attendant“ </a:t>
            </a:r>
            <a:r>
              <a:rPr lang="en-US" sz="1000" b="0" i="0" dirty="0" err="1">
                <a:latin typeface="+mj-lt"/>
                <a:cs typeface="Arial"/>
              </a:rPr>
              <a:t>zur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Begrüßung</a:t>
            </a:r>
            <a:r>
              <a:rPr lang="en-US" sz="1000" b="0" i="0" dirty="0">
                <a:latin typeface="+mj-lt"/>
                <a:cs typeface="Arial"/>
              </a:rPr>
              <a:t> von </a:t>
            </a:r>
            <a:r>
              <a:rPr lang="en-US" sz="1000" b="0" i="0" dirty="0" err="1">
                <a:latin typeface="+mj-lt"/>
                <a:cs typeface="Arial"/>
              </a:rPr>
              <a:t>Kunden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für</a:t>
            </a:r>
            <a:r>
              <a:rPr lang="en-US" sz="1000" b="0" i="0" dirty="0">
                <a:latin typeface="+mj-lt"/>
                <a:cs typeface="Arial"/>
              </a:rPr>
              <a:t>:</a:t>
            </a:r>
          </a:p>
          <a:p>
            <a:pPr marL="5760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j-lt"/>
                <a:cs typeface="Arial"/>
              </a:rPr>
              <a:t>Unternehmensgruppen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oder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Unternehmen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mit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mehreren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Marken</a:t>
            </a:r>
            <a:r>
              <a:rPr lang="en-US" sz="1000" b="0" i="0" dirty="0">
                <a:latin typeface="+mj-lt"/>
                <a:cs typeface="Arial"/>
              </a:rPr>
              <a:t> (z. B. </a:t>
            </a:r>
            <a:r>
              <a:rPr lang="en-US" sz="1000" b="0" i="0" dirty="0" err="1">
                <a:latin typeface="+mj-lt"/>
                <a:cs typeface="Arial"/>
              </a:rPr>
              <a:t>Autohäuser</a:t>
            </a:r>
            <a:r>
              <a:rPr lang="en-US" sz="1000" b="0" i="0" dirty="0">
                <a:latin typeface="+mj-lt"/>
                <a:cs typeface="Arial"/>
              </a:rPr>
              <a:t>)</a:t>
            </a:r>
          </a:p>
          <a:p>
            <a:pPr marL="5760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j-lt"/>
                <a:cs typeface="Arial"/>
              </a:rPr>
              <a:t>Mehrsprachige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Unternehmen</a:t>
            </a:r>
            <a:endParaRPr lang="en-US" sz="1000" b="0" i="0" dirty="0">
              <a:latin typeface="+mj-lt"/>
              <a:cs typeface="Arial"/>
            </a:endParaRPr>
          </a:p>
          <a:p>
            <a:pPr marL="5760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j-lt"/>
                <a:cs typeface="Arial"/>
              </a:rPr>
              <a:t>Übergreifende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automatische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Vermittlung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mit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erweiterten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Anforderungen</a:t>
            </a:r>
            <a:endParaRPr lang="en-US" sz="1000" b="0" i="0" dirty="0">
              <a:latin typeface="+mj-lt"/>
              <a:cs typeface="Arial"/>
            </a:endParaRPr>
          </a:p>
          <a:p>
            <a:pPr marL="5760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endParaRPr lang="en-US" sz="1000" dirty="0" smtClean="0">
              <a:latin typeface="+mj-lt"/>
              <a:ea typeface="Times New Roman"/>
              <a:cs typeface="Tahoma"/>
            </a:endParaRPr>
          </a:p>
          <a:p>
            <a:pPr marL="118872" lvl="1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j-lt"/>
                <a:cs typeface="Arial"/>
              </a:rPr>
              <a:t>Kapazität</a:t>
            </a:r>
            <a:r>
              <a:rPr lang="en-US" sz="1000" b="0" i="0" dirty="0">
                <a:latin typeface="+mj-lt"/>
                <a:cs typeface="Arial"/>
              </a:rPr>
              <a:t>:</a:t>
            </a:r>
          </a:p>
          <a:p>
            <a:pPr marL="576072" lvl="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j-lt"/>
                <a:cs typeface="Arial"/>
              </a:rPr>
              <a:t>Bis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zu</a:t>
            </a:r>
            <a:r>
              <a:rPr lang="en-US" sz="1000" b="0" i="0" dirty="0">
                <a:latin typeface="+mj-lt"/>
                <a:cs typeface="Arial"/>
              </a:rPr>
              <a:t> 5 </a:t>
            </a:r>
            <a:r>
              <a:rPr lang="en-US" sz="1000" b="0" i="0" dirty="0" err="1">
                <a:latin typeface="+mj-lt"/>
                <a:cs typeface="Arial"/>
              </a:rPr>
              <a:t>Hierarchiestrukturen</a:t>
            </a:r>
            <a:endParaRPr lang="en-US" sz="1000" b="0" i="0" dirty="0">
              <a:latin typeface="+mj-lt"/>
              <a:cs typeface="Arial"/>
            </a:endParaRPr>
          </a:p>
          <a:p>
            <a:pPr marL="576072" lvl="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+mj-lt"/>
                <a:cs typeface="Arial"/>
              </a:rPr>
              <a:t>3 </a:t>
            </a:r>
            <a:r>
              <a:rPr lang="en-US" sz="1000" b="0" i="0" dirty="0" err="1">
                <a:latin typeface="+mj-lt"/>
                <a:cs typeface="Arial"/>
              </a:rPr>
              <a:t>Menüebenen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mit</a:t>
            </a:r>
            <a:r>
              <a:rPr lang="en-US" sz="1000" b="0" i="0" dirty="0">
                <a:latin typeface="+mj-lt"/>
                <a:cs typeface="Arial"/>
              </a:rPr>
              <a:t> je 10 </a:t>
            </a:r>
            <a:r>
              <a:rPr lang="en-US" sz="1000" b="0" i="0" dirty="0" err="1">
                <a:latin typeface="+mj-lt"/>
                <a:cs typeface="Arial"/>
              </a:rPr>
              <a:t>Menüpunkten</a:t>
            </a:r>
            <a:endParaRPr lang="en-US" sz="1000" b="0" i="0" dirty="0">
              <a:latin typeface="+mj-lt"/>
              <a:cs typeface="Arial"/>
            </a:endParaRPr>
          </a:p>
          <a:p>
            <a:pPr marL="576072" lvl="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j-lt"/>
                <a:cs typeface="Arial"/>
              </a:rPr>
              <a:t>Bis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zu</a:t>
            </a:r>
            <a:r>
              <a:rPr lang="en-US" sz="1000" b="0" i="0" dirty="0">
                <a:latin typeface="+mj-lt"/>
                <a:cs typeface="Arial"/>
              </a:rPr>
              <a:t> 100 </a:t>
            </a:r>
            <a:r>
              <a:rPr lang="en-US" sz="1000" b="0" i="0" dirty="0" err="1">
                <a:latin typeface="+mj-lt"/>
                <a:cs typeface="Arial"/>
              </a:rPr>
              <a:t>Sprachansagen</a:t>
            </a:r>
            <a:r>
              <a:rPr lang="en-US" sz="1000" b="0" i="0" dirty="0">
                <a:latin typeface="+mj-lt"/>
                <a:cs typeface="Arial"/>
              </a:rPr>
              <a:t> </a:t>
            </a:r>
            <a:r>
              <a:rPr lang="en-US" sz="1000" b="0" i="0" dirty="0" err="1">
                <a:latin typeface="+mj-lt"/>
                <a:cs typeface="Arial"/>
              </a:rPr>
              <a:t>für</a:t>
            </a:r>
            <a:r>
              <a:rPr lang="en-US" sz="1000" b="0" i="0" dirty="0">
                <a:latin typeface="+mj-lt"/>
                <a:cs typeface="Arial"/>
              </a:rPr>
              <a:t> die 5 </a:t>
            </a:r>
            <a:r>
              <a:rPr lang="en-US" sz="1000" b="0" i="0" dirty="0" err="1">
                <a:latin typeface="+mj-lt"/>
                <a:cs typeface="Arial"/>
              </a:rPr>
              <a:t>Strukturen</a:t>
            </a:r>
            <a:endParaRPr lang="en-US" sz="1000" b="0" i="0" dirty="0">
              <a:latin typeface="+mj-lt"/>
              <a:cs typeface="Arial"/>
            </a:endParaRPr>
          </a:p>
        </p:txBody>
      </p:sp>
      <p:sp>
        <p:nvSpPr>
          <p:cNvPr id="36" name="Rectangle à coins arrondis 35"/>
          <p:cNvSpPr/>
          <p:nvPr/>
        </p:nvSpPr>
        <p:spPr>
          <a:xfrm>
            <a:off x="1952625" y="1190625"/>
            <a:ext cx="1409700" cy="35242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39700">
              <a:schemeClr val="accent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100" b="0" i="0" dirty="0">
                <a:latin typeface="Tahoma"/>
                <a:ea typeface="+mn-ea"/>
                <a:cs typeface="Arial"/>
              </a:rPr>
              <a:t>DDI/CLI </a:t>
            </a:r>
            <a:r>
              <a:rPr lang="en-US" sz="1100" b="0" i="0" dirty="0" smtClean="0">
                <a:latin typeface="Tahoma"/>
                <a:ea typeface="+mn-ea"/>
                <a:cs typeface="Arial"/>
              </a:rPr>
              <a:t/>
            </a:r>
            <a:br>
              <a:rPr lang="en-US" sz="1100" b="0" i="0" dirty="0" smtClean="0">
                <a:latin typeface="Tahoma"/>
                <a:ea typeface="+mn-ea"/>
                <a:cs typeface="Arial"/>
              </a:rPr>
            </a:br>
            <a:r>
              <a:rPr lang="en-US" sz="1100" b="0" i="0" dirty="0" smtClean="0">
                <a:latin typeface="Tahoma"/>
                <a:ea typeface="+mn-ea"/>
                <a:cs typeface="Arial"/>
              </a:rPr>
              <a:t>des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Unternehmens</a:t>
            </a:r>
            <a:endParaRPr lang="en-US" sz="11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37" name="Rectangle à coins arrondis 36"/>
          <p:cNvSpPr/>
          <p:nvPr/>
        </p:nvSpPr>
        <p:spPr>
          <a:xfrm>
            <a:off x="647700" y="2381250"/>
            <a:ext cx="581025" cy="35242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39700">
              <a:schemeClr val="accent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800" b="1" i="0" spc="-70" dirty="0" err="1">
                <a:latin typeface="Tahoma"/>
                <a:ea typeface="+mn-ea"/>
                <a:cs typeface="Arial"/>
              </a:rPr>
              <a:t>Struktur</a:t>
            </a:r>
            <a:r>
              <a:rPr lang="en-US" sz="800" b="1" i="0" spc="-70" dirty="0">
                <a:latin typeface="Tahoma"/>
                <a:ea typeface="+mn-ea"/>
                <a:cs typeface="Arial"/>
              </a:rPr>
              <a:t> 1</a:t>
            </a:r>
          </a:p>
        </p:txBody>
      </p:sp>
      <p:sp>
        <p:nvSpPr>
          <p:cNvPr id="38" name="Rectangle à coins arrondis 37"/>
          <p:cNvSpPr/>
          <p:nvPr/>
        </p:nvSpPr>
        <p:spPr>
          <a:xfrm>
            <a:off x="1483519" y="2381250"/>
            <a:ext cx="581025" cy="35242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39700">
              <a:schemeClr val="accent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800" b="1" i="0" spc="-70" dirty="0" err="1" smtClean="0">
                <a:latin typeface="Tahoma"/>
                <a:ea typeface="+mn-ea"/>
                <a:cs typeface="Arial"/>
              </a:rPr>
              <a:t>Struktur</a:t>
            </a:r>
            <a:r>
              <a:rPr lang="en-US" sz="800" b="1" i="0" spc="-70" dirty="0" smtClean="0">
                <a:latin typeface="Tahoma"/>
                <a:ea typeface="+mn-ea"/>
                <a:cs typeface="Arial"/>
              </a:rPr>
              <a:t> 2</a:t>
            </a:r>
            <a:endParaRPr lang="en-US" sz="800" b="1" i="0" spc="-70" dirty="0">
              <a:latin typeface="Tahoma"/>
              <a:ea typeface="+mn-ea"/>
              <a:cs typeface="Arial"/>
            </a:endParaRPr>
          </a:p>
        </p:txBody>
      </p:sp>
      <p:sp>
        <p:nvSpPr>
          <p:cNvPr id="39" name="Rectangle à coins arrondis 38"/>
          <p:cNvSpPr/>
          <p:nvPr/>
        </p:nvSpPr>
        <p:spPr>
          <a:xfrm>
            <a:off x="2319338" y="2381250"/>
            <a:ext cx="581025" cy="35242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39700">
              <a:schemeClr val="accent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800" b="1" i="0" spc="-70" dirty="0" err="1">
                <a:latin typeface="Tahoma"/>
                <a:ea typeface="+mn-ea"/>
                <a:cs typeface="Arial"/>
              </a:rPr>
              <a:t>Struktur</a:t>
            </a:r>
            <a:r>
              <a:rPr lang="en-US" sz="800" b="1" i="0" spc="-70" dirty="0">
                <a:latin typeface="Tahoma"/>
                <a:ea typeface="+mn-ea"/>
                <a:cs typeface="Arial"/>
              </a:rPr>
              <a:t> 3</a:t>
            </a:r>
          </a:p>
        </p:txBody>
      </p:sp>
      <p:sp>
        <p:nvSpPr>
          <p:cNvPr id="40" name="Rectangle à coins arrondis 39"/>
          <p:cNvSpPr/>
          <p:nvPr/>
        </p:nvSpPr>
        <p:spPr>
          <a:xfrm>
            <a:off x="3155157" y="2381250"/>
            <a:ext cx="581025" cy="35242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39700">
              <a:schemeClr val="accent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800" b="1" i="0" spc="-70" dirty="0" err="1">
                <a:latin typeface="Tahoma"/>
                <a:ea typeface="+mn-ea"/>
                <a:cs typeface="Arial"/>
              </a:rPr>
              <a:t>Struktur</a:t>
            </a:r>
            <a:r>
              <a:rPr lang="en-US" sz="800" b="1" i="0" spc="-70" dirty="0">
                <a:latin typeface="Tahoma"/>
                <a:ea typeface="+mn-ea"/>
                <a:cs typeface="Arial"/>
              </a:rPr>
              <a:t> 4</a:t>
            </a:r>
          </a:p>
        </p:txBody>
      </p:sp>
      <p:sp>
        <p:nvSpPr>
          <p:cNvPr id="41" name="Rectangle à coins arrondis 40"/>
          <p:cNvSpPr/>
          <p:nvPr/>
        </p:nvSpPr>
        <p:spPr>
          <a:xfrm>
            <a:off x="3990975" y="2381250"/>
            <a:ext cx="581025" cy="35242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39700">
              <a:schemeClr val="accent2">
                <a:lumMod val="60000"/>
                <a:lumOff val="4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800" b="1" i="0" spc="-70" dirty="0" err="1">
                <a:latin typeface="Tahoma"/>
                <a:ea typeface="+mn-ea"/>
                <a:cs typeface="Arial"/>
              </a:rPr>
              <a:t>Struktur</a:t>
            </a:r>
            <a:r>
              <a:rPr lang="en-US" sz="800" b="1" i="0" spc="-70" dirty="0">
                <a:latin typeface="Tahoma"/>
                <a:ea typeface="+mn-ea"/>
                <a:cs typeface="Arial"/>
              </a:rPr>
              <a:t> 5</a:t>
            </a:r>
          </a:p>
        </p:txBody>
      </p:sp>
      <p:sp>
        <p:nvSpPr>
          <p:cNvPr id="42" name="ZoneTexte 41"/>
          <p:cNvSpPr txBox="1"/>
          <p:nvPr/>
        </p:nvSpPr>
        <p:spPr>
          <a:xfrm>
            <a:off x="504825" y="3057525"/>
            <a:ext cx="41280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100" b="0" i="1">
                <a:solidFill>
                  <a:srgbClr val="AA9C8F">
                    <a:lumMod val="75000"/>
                  </a:srgbClr>
                </a:solidFill>
                <a:latin typeface="Tahoma"/>
                <a:ea typeface="+mn-ea"/>
                <a:cs typeface="Arial"/>
              </a:rPr>
              <a:t>Struktur steht für: eine Abteilung, eine Sprache, eine Firma…</a:t>
            </a:r>
          </a:p>
        </p:txBody>
      </p:sp>
      <p:cxnSp>
        <p:nvCxnSpPr>
          <p:cNvPr id="44" name="Connecteur droit 43"/>
          <p:cNvCxnSpPr/>
          <p:nvPr/>
        </p:nvCxnSpPr>
        <p:spPr>
          <a:xfrm>
            <a:off x="971550" y="1847850"/>
            <a:ext cx="3276600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chemeClr val="accent2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/>
          <p:cNvCxnSpPr/>
          <p:nvPr/>
        </p:nvCxnSpPr>
        <p:spPr>
          <a:xfrm>
            <a:off x="2609850" y="1628775"/>
            <a:ext cx="0" cy="219075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chemeClr val="accent2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47"/>
          <p:cNvCxnSpPr/>
          <p:nvPr/>
        </p:nvCxnSpPr>
        <p:spPr>
          <a:xfrm>
            <a:off x="971550" y="1857375"/>
            <a:ext cx="0" cy="409575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chemeClr val="accent2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48"/>
          <p:cNvCxnSpPr/>
          <p:nvPr/>
        </p:nvCxnSpPr>
        <p:spPr>
          <a:xfrm>
            <a:off x="3429000" y="1857375"/>
            <a:ext cx="0" cy="409575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chemeClr val="accent2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/>
          <p:cNvCxnSpPr/>
          <p:nvPr/>
        </p:nvCxnSpPr>
        <p:spPr>
          <a:xfrm>
            <a:off x="2609850" y="1828800"/>
            <a:ext cx="0" cy="409575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chemeClr val="accent2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50"/>
          <p:cNvCxnSpPr/>
          <p:nvPr/>
        </p:nvCxnSpPr>
        <p:spPr>
          <a:xfrm>
            <a:off x="1790700" y="1857375"/>
            <a:ext cx="0" cy="409575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chemeClr val="accent2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/>
          <p:cNvCxnSpPr/>
          <p:nvPr/>
        </p:nvCxnSpPr>
        <p:spPr>
          <a:xfrm>
            <a:off x="4248150" y="1857375"/>
            <a:ext cx="0" cy="409575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50800" dist="50800" dir="5400000" algn="ctr" rotWithShape="0">
              <a:schemeClr val="accent2">
                <a:lumMod val="20000"/>
                <a:lumOff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92"/>
          <p:cNvSpPr>
            <a:spLocks noChangeArrowheads="1"/>
          </p:cNvSpPr>
          <p:nvPr/>
        </p:nvSpPr>
        <p:spPr bwMode="auto">
          <a:xfrm>
            <a:off x="241299" y="3850145"/>
            <a:ext cx="4701761" cy="2503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US" sz="14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US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Basierend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auf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Regeln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Mehrfach-Kriterien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,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damit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die von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Kunden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oder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Partnern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eingehenden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Anrufe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umgehend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dem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richtigen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Anrufziel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im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Unternehmen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verbunden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werden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</a:p>
          <a:p>
            <a:pPr marL="118872" indent="-118872" algn="l"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Weiterleitung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eingehender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Anrufe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nach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Analyse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der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Nummer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des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Anrufers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und der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angerufenen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Nummer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sowie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optional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einer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vom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Anrufer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eingegebenen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Verrechnungsnummer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00B2A9"/>
              </a:buClr>
              <a:buSzPct val="100000"/>
              <a:buFont typeface="Arial"/>
              <a:buChar char="•"/>
            </a:pPr>
            <a:endParaRPr lang="en-US" sz="1200" dirty="0" smtClean="0">
              <a:latin typeface="+mn-lt"/>
            </a:endParaRPr>
          </a:p>
          <a:p>
            <a:pPr marL="118872" indent="-118872" algn="l">
              <a:spcAft>
                <a:spcPts val="300"/>
              </a:spcAft>
              <a:buNone/>
            </a:pPr>
            <a:r>
              <a:rPr lang="en-US" sz="16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US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Zusätzliche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Lizenzen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MLAA &amp; ACD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Spezialpaket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SCR+ACD (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Handelsbezeichnung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)</a:t>
            </a:r>
          </a:p>
          <a:p>
            <a:pPr marL="118872" indent="-118872" algn="l">
              <a:buClr>
                <a:srgbClr val="00B2A9"/>
              </a:buClr>
              <a:buSzPct val="100000"/>
              <a:buFont typeface="Arial"/>
              <a:buChar char="•"/>
            </a:pPr>
            <a:endParaRPr lang="en-US" sz="1200" dirty="0" smtClean="0">
              <a:latin typeface="+mn-lt"/>
            </a:endParaRPr>
          </a:p>
          <a:p>
            <a:pPr marL="118872" indent="-118872" algn="l">
              <a:buClr>
                <a:srgbClr val="00B2A9"/>
              </a:buClr>
              <a:buSzPct val="100000"/>
              <a:buFont typeface="Arial"/>
              <a:buChar char="•"/>
            </a:pPr>
            <a:endParaRPr lang="en-US" sz="1100" dirty="0" smtClea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4580" name="Rectangle 196"/>
          <p:cNvSpPr>
            <a:spLocks noChangeArrowheads="1"/>
          </p:cNvSpPr>
          <p:nvPr/>
        </p:nvSpPr>
        <p:spPr bwMode="auto">
          <a:xfrm>
            <a:off x="5194851" y="4065642"/>
            <a:ext cx="3790121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200" b="0" i="0" dirty="0" err="1">
                <a:latin typeface="Tahoma"/>
                <a:ea typeface="+mn-ea"/>
                <a:cs typeface="Arial"/>
              </a:rPr>
              <a:t>Äußerst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leistungsstarke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Lösung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Kundenbegrüßung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und Routing 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200" b="0" i="0" dirty="0" err="1">
                <a:latin typeface="Tahoma"/>
                <a:ea typeface="+mn-ea"/>
                <a:cs typeface="Arial"/>
              </a:rPr>
              <a:t>Effizienzsteigerung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durch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einfache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Verwaltung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eingehender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Anrufe</a:t>
            </a:r>
            <a:endParaRPr lang="en-GB" sz="12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200" b="0" i="0" dirty="0" err="1">
                <a:latin typeface="Tahoma"/>
                <a:ea typeface="+mn-ea"/>
                <a:cs typeface="Arial"/>
              </a:rPr>
              <a:t>Steigerung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der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Kundenzufriedenheit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durch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professionelle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Begrüßung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Anrufer</a:t>
            </a:r>
            <a:endParaRPr lang="en-GB" sz="12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endParaRPr lang="en-US" sz="1400" dirty="0" smtClean="0">
              <a:latin typeface="+mn-lt"/>
            </a:endParaRPr>
          </a:p>
        </p:txBody>
      </p:sp>
      <p:cxnSp>
        <p:nvCxnSpPr>
          <p:cNvPr id="216" name="Straight Connector 215"/>
          <p:cNvCxnSpPr/>
          <p:nvPr/>
        </p:nvCxnSpPr>
        <p:spPr>
          <a:xfrm>
            <a:off x="228463" y="3741263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5" name="Title 224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554037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SMART CALL ROUTING</a:t>
            </a:r>
            <a:b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0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Effiziente &amp; selektive Begrüßung</a:t>
            </a:r>
          </a:p>
        </p:txBody>
      </p:sp>
      <p:sp>
        <p:nvSpPr>
          <p:cNvPr id="24586" name="Rectangle 39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KUNDEN-</a:t>
            </a:r>
          </a:p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7" name="Rectangle 40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8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24589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24590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24591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24592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3" name="Rectangle 4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18" name="AutoShape 147"/>
          <p:cNvSpPr>
            <a:spLocks noChangeArrowheads="1"/>
          </p:cNvSpPr>
          <p:nvPr/>
        </p:nvSpPr>
        <p:spPr bwMode="auto">
          <a:xfrm>
            <a:off x="1551435" y="2243293"/>
            <a:ext cx="723900" cy="4032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endParaRPr lang="fr-FR" sz="1400"/>
          </a:p>
        </p:txBody>
      </p:sp>
      <p:grpSp>
        <p:nvGrpSpPr>
          <p:cNvPr id="19" name="Group 164"/>
          <p:cNvGrpSpPr>
            <a:grpSpLocks/>
          </p:cNvGrpSpPr>
          <p:nvPr/>
        </p:nvGrpSpPr>
        <p:grpSpPr bwMode="auto">
          <a:xfrm>
            <a:off x="375375" y="2034280"/>
            <a:ext cx="1141412" cy="942975"/>
            <a:chOff x="262" y="2937"/>
            <a:chExt cx="1538" cy="502"/>
          </a:xfrm>
        </p:grpSpPr>
        <p:pic>
          <p:nvPicPr>
            <p:cNvPr id="21" name="Rounded Rectangle 57"/>
            <p:cNvPicPr>
              <a:picLocks noChangeArrowheads="1"/>
            </p:cNvPicPr>
            <p:nvPr/>
          </p:nvPicPr>
          <p:blipFill>
            <a:blip r:embed="rId11" cstate="screen"/>
            <a:srcRect/>
            <a:stretch>
              <a:fillRect/>
            </a:stretch>
          </p:blipFill>
          <p:spPr bwMode="auto">
            <a:xfrm>
              <a:off x="262" y="2937"/>
              <a:ext cx="1538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Text Box 117"/>
            <p:cNvSpPr txBox="1">
              <a:spLocks noChangeArrowheads="1"/>
            </p:cNvSpPr>
            <p:nvPr/>
          </p:nvSpPr>
          <p:spPr bwMode="auto">
            <a:xfrm>
              <a:off x="456" y="2992"/>
              <a:ext cx="1115" cy="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None/>
              </a:pPr>
              <a:r>
                <a:rPr lang="en-GB" sz="1200" b="1" i="0">
                  <a:latin typeface="Arial"/>
                  <a:ea typeface="+mn-ea"/>
                  <a:cs typeface="Arial"/>
                </a:rPr>
                <a:t>Eingehender</a:t>
              </a:r>
            </a:p>
            <a:p>
              <a:pPr algn="ctr">
                <a:buNone/>
              </a:pPr>
              <a:r>
                <a:rPr lang="en-GB" sz="1200" b="1" i="0">
                  <a:latin typeface="Arial"/>
                  <a:ea typeface="+mn-ea"/>
                  <a:cs typeface="Arial"/>
                </a:rPr>
                <a:t> Anruf</a:t>
              </a:r>
            </a:p>
          </p:txBody>
        </p:sp>
      </p:grpSp>
      <p:sp>
        <p:nvSpPr>
          <p:cNvPr id="23" name="AutoShape 98"/>
          <p:cNvSpPr>
            <a:spLocks noChangeArrowheads="1"/>
          </p:cNvSpPr>
          <p:nvPr/>
        </p:nvSpPr>
        <p:spPr bwMode="auto">
          <a:xfrm>
            <a:off x="6564761" y="1670134"/>
            <a:ext cx="1470025" cy="414337"/>
          </a:xfrm>
          <a:prstGeom prst="flowChartAlternateProcess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/>
            </a:prst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buNone/>
            </a:pPr>
            <a:r>
              <a:rPr lang="en-GB" sz="800" b="1" i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MLAA</a:t>
            </a:r>
          </a:p>
        </p:txBody>
      </p:sp>
      <p:sp>
        <p:nvSpPr>
          <p:cNvPr id="24" name="AutoShape 98"/>
          <p:cNvSpPr>
            <a:spLocks noChangeArrowheads="1"/>
          </p:cNvSpPr>
          <p:nvPr/>
        </p:nvSpPr>
        <p:spPr bwMode="auto">
          <a:xfrm>
            <a:off x="6617769" y="2581566"/>
            <a:ext cx="1470025" cy="415925"/>
          </a:xfrm>
          <a:prstGeom prst="flowChartAlternateProcess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/>
            </a:prst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buNone/>
            </a:pPr>
            <a:r>
              <a:rPr lang="en-GB" sz="800" b="1" i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Externes Ziel</a:t>
            </a:r>
          </a:p>
        </p:txBody>
      </p:sp>
      <p:sp>
        <p:nvSpPr>
          <p:cNvPr id="25" name="AutoShape 98"/>
          <p:cNvSpPr>
            <a:spLocks noChangeArrowheads="1"/>
          </p:cNvSpPr>
          <p:nvPr/>
        </p:nvSpPr>
        <p:spPr bwMode="auto">
          <a:xfrm>
            <a:off x="6617770" y="3129875"/>
            <a:ext cx="1470025" cy="414338"/>
          </a:xfrm>
          <a:prstGeom prst="flowChartAlternateProcess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/>
            </a:prst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buNone/>
            </a:pPr>
            <a:r>
              <a:rPr lang="en-GB" sz="800" b="1" i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Standardbenutzer / Gruppe</a:t>
            </a:r>
          </a:p>
        </p:txBody>
      </p:sp>
      <p:grpSp>
        <p:nvGrpSpPr>
          <p:cNvPr id="26" name="Group 26"/>
          <p:cNvGrpSpPr>
            <a:grpSpLocks/>
          </p:cNvGrpSpPr>
          <p:nvPr/>
        </p:nvGrpSpPr>
        <p:grpSpPr bwMode="auto">
          <a:xfrm>
            <a:off x="2332900" y="1867881"/>
            <a:ext cx="3460750" cy="1312863"/>
            <a:chOff x="1716" y="1658"/>
            <a:chExt cx="2180" cy="827"/>
          </a:xfrm>
        </p:grpSpPr>
        <p:pic>
          <p:nvPicPr>
            <p:cNvPr id="29" name="Rounded Rectangle 37"/>
            <p:cNvPicPr>
              <a:picLocks noChangeArrowheads="1"/>
            </p:cNvPicPr>
            <p:nvPr/>
          </p:nvPicPr>
          <p:blipFill>
            <a:blip r:embed="rId12" cstate="screen"/>
            <a:srcRect/>
            <a:stretch>
              <a:fillRect/>
            </a:stretch>
          </p:blipFill>
          <p:spPr bwMode="auto">
            <a:xfrm>
              <a:off x="1716" y="1658"/>
              <a:ext cx="2180" cy="8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AutoShape 98"/>
            <p:cNvSpPr>
              <a:spLocks noChangeArrowheads="1"/>
            </p:cNvSpPr>
            <p:nvPr/>
          </p:nvSpPr>
          <p:spPr bwMode="auto">
            <a:xfrm>
              <a:off x="2361" y="2031"/>
              <a:ext cx="445" cy="352"/>
            </a:xfrm>
            <a:prstGeom prst="flowChartAlternateProcess">
              <a:avLst/>
            </a:prstGeom>
            <a:solidFill>
              <a:srgbClr val="CC99FF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/>
            <a:p>
              <a:pPr algn="ctr">
                <a:buNone/>
              </a:pPr>
              <a:r>
                <a:rPr lang="en-US" sz="800" b="1" i="0">
                  <a:latin typeface="Arial"/>
                  <a:ea typeface="+mn-ea"/>
                  <a:cs typeface="Arial"/>
                </a:rPr>
                <a:t>Routing- </a:t>
              </a:r>
            </a:p>
            <a:p>
              <a:pPr algn="ctr">
                <a:buNone/>
              </a:pPr>
              <a:r>
                <a:rPr lang="en-US" sz="800" b="1" i="0">
                  <a:latin typeface="Arial"/>
                  <a:ea typeface="+mn-ea"/>
                  <a:cs typeface="Arial"/>
                </a:rPr>
                <a:t>tabelle</a:t>
              </a:r>
              <a:br>
                <a:rPr lang="en-US" sz="800" b="1" i="0">
                  <a:latin typeface="Arial"/>
                  <a:ea typeface="+mn-ea"/>
                  <a:cs typeface="Arial"/>
                </a:rPr>
              </a:br>
              <a:r>
                <a:rPr lang="en-US" sz="800" b="1" i="0">
                  <a:latin typeface="Arial"/>
                  <a:ea typeface="+mn-ea"/>
                  <a:cs typeface="Arial"/>
                </a:rPr>
                <a:t>(Regeln)</a:t>
              </a:r>
            </a:p>
          </p:txBody>
        </p:sp>
        <p:sp>
          <p:nvSpPr>
            <p:cNvPr id="31" name="AutoShape 98"/>
            <p:cNvSpPr>
              <a:spLocks noChangeArrowheads="1"/>
            </p:cNvSpPr>
            <p:nvPr/>
          </p:nvSpPr>
          <p:spPr bwMode="auto">
            <a:xfrm>
              <a:off x="2886" y="1853"/>
              <a:ext cx="463" cy="530"/>
            </a:xfrm>
            <a:prstGeom prst="flowChartAlternateProcess">
              <a:avLst/>
            </a:prstGeom>
            <a:solidFill>
              <a:srgbClr val="CC99FF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/>
            <a:p>
              <a:pPr algn="ctr">
                <a:buNone/>
              </a:pPr>
              <a:r>
                <a:rPr lang="en-GB" sz="800" b="1" i="0">
                  <a:latin typeface="Arial"/>
                  <a:ea typeface="+mn-ea"/>
                  <a:cs typeface="Arial"/>
                </a:rPr>
                <a:t>Planung</a:t>
              </a:r>
              <a:br>
                <a:rPr lang="en-GB" sz="800" b="1" i="0">
                  <a:latin typeface="Arial"/>
                  <a:ea typeface="+mn-ea"/>
                  <a:cs typeface="Arial"/>
                </a:rPr>
              </a:br>
              <a:r>
                <a:rPr lang="en-GB" sz="800" b="1" i="0">
                  <a:latin typeface="Arial"/>
                  <a:ea typeface="+mn-ea"/>
                  <a:cs typeface="Arial"/>
                </a:rPr>
                <a:t>(x10)</a:t>
              </a:r>
            </a:p>
          </p:txBody>
        </p:sp>
        <p:sp>
          <p:nvSpPr>
            <p:cNvPr id="32" name="AutoShape 98"/>
            <p:cNvSpPr>
              <a:spLocks noChangeArrowheads="1"/>
            </p:cNvSpPr>
            <p:nvPr/>
          </p:nvSpPr>
          <p:spPr bwMode="auto">
            <a:xfrm>
              <a:off x="3384" y="1876"/>
              <a:ext cx="397" cy="221"/>
            </a:xfrm>
            <a:prstGeom prst="flowChartAlternateProcess">
              <a:avLst/>
            </a:prstGeom>
            <a:solidFill>
              <a:srgbClr val="CC99FF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/>
            <a:p>
              <a:pPr algn="ctr">
                <a:buNone/>
              </a:pPr>
              <a:r>
                <a:rPr lang="en-GB" sz="800" b="1" i="0">
                  <a:latin typeface="Arial"/>
                  <a:ea typeface="+mn-ea"/>
                  <a:cs typeface="Arial"/>
                </a:rPr>
                <a:t>Öffnen-</a:t>
              </a:r>
            </a:p>
            <a:p>
              <a:pPr algn="ctr">
                <a:buNone/>
              </a:pPr>
              <a:r>
                <a:rPr lang="en-GB" sz="800" b="1" i="0">
                  <a:latin typeface="Arial"/>
                  <a:ea typeface="+mn-ea"/>
                  <a:cs typeface="Arial"/>
                </a:rPr>
                <a:t>Ziel</a:t>
              </a:r>
            </a:p>
          </p:txBody>
        </p:sp>
        <p:sp>
          <p:nvSpPr>
            <p:cNvPr id="34" name="AutoShape 98"/>
            <p:cNvSpPr>
              <a:spLocks noChangeArrowheads="1"/>
            </p:cNvSpPr>
            <p:nvPr/>
          </p:nvSpPr>
          <p:spPr bwMode="auto">
            <a:xfrm>
              <a:off x="3385" y="2162"/>
              <a:ext cx="397" cy="221"/>
            </a:xfrm>
            <a:prstGeom prst="flowChartAlternateProcess">
              <a:avLst/>
            </a:prstGeom>
            <a:solidFill>
              <a:srgbClr val="CC99FF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/>
            <a:p>
              <a:pPr algn="ctr">
                <a:buNone/>
              </a:pPr>
              <a:r>
                <a:rPr lang="en-GB" sz="800" b="1" i="0">
                  <a:latin typeface="Arial"/>
                  <a:ea typeface="+mn-ea"/>
                  <a:cs typeface="Arial"/>
                </a:rPr>
                <a:t>Schließen-</a:t>
              </a:r>
            </a:p>
            <a:p>
              <a:pPr algn="ctr">
                <a:buNone/>
              </a:pPr>
              <a:r>
                <a:rPr lang="en-GB" sz="800" b="1" i="0">
                  <a:latin typeface="Arial"/>
                  <a:ea typeface="+mn-ea"/>
                  <a:cs typeface="Arial"/>
                </a:rPr>
                <a:t>Ziel</a:t>
              </a:r>
            </a:p>
          </p:txBody>
        </p:sp>
        <p:sp>
          <p:nvSpPr>
            <p:cNvPr id="35" name="Text Box 117"/>
            <p:cNvSpPr txBox="1">
              <a:spLocks noChangeArrowheads="1"/>
            </p:cNvSpPr>
            <p:nvPr/>
          </p:nvSpPr>
          <p:spPr bwMode="auto">
            <a:xfrm>
              <a:off x="1984" y="1769"/>
              <a:ext cx="374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l">
                <a:buNone/>
              </a:pPr>
              <a:r>
                <a:rPr lang="en-GB" sz="1200" b="1" i="0">
                  <a:latin typeface="Arial"/>
                  <a:ea typeface="+mn-ea"/>
                  <a:cs typeface="Arial"/>
                </a:rPr>
                <a:t>SCR</a:t>
              </a:r>
            </a:p>
          </p:txBody>
        </p:sp>
        <p:sp>
          <p:nvSpPr>
            <p:cNvPr id="36" name="AutoShape 98"/>
            <p:cNvSpPr>
              <a:spLocks noChangeArrowheads="1"/>
            </p:cNvSpPr>
            <p:nvPr/>
          </p:nvSpPr>
          <p:spPr bwMode="auto">
            <a:xfrm>
              <a:off x="1829" y="2031"/>
              <a:ext cx="444" cy="352"/>
            </a:xfrm>
            <a:prstGeom prst="flowChartAlternateProcess">
              <a:avLst/>
            </a:prstGeom>
            <a:solidFill>
              <a:srgbClr val="CC99FF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/>
            <a:p>
              <a:pPr algn="ctr">
                <a:buNone/>
              </a:pPr>
              <a:r>
                <a:rPr lang="en-US" sz="800" b="1" i="0">
                  <a:latin typeface="Arial"/>
                  <a:ea typeface="+mn-ea"/>
                  <a:cs typeface="Arial"/>
                </a:rPr>
                <a:t>Client </a:t>
              </a:r>
              <a:br>
                <a:rPr lang="en-US" sz="800" b="1" i="0">
                  <a:latin typeface="Arial"/>
                  <a:ea typeface="+mn-ea"/>
                  <a:cs typeface="Arial"/>
                </a:rPr>
              </a:br>
              <a:r>
                <a:rPr lang="en-US" sz="800" b="1" i="0">
                  <a:latin typeface="Arial"/>
                  <a:ea typeface="+mn-ea"/>
                  <a:cs typeface="Arial"/>
                </a:rPr>
                <a:t>-Code</a:t>
              </a:r>
            </a:p>
          </p:txBody>
        </p:sp>
        <p:sp>
          <p:nvSpPr>
            <p:cNvPr id="37" name="AutoShape 98"/>
            <p:cNvSpPr>
              <a:spLocks noChangeArrowheads="1"/>
            </p:cNvSpPr>
            <p:nvPr/>
          </p:nvSpPr>
          <p:spPr bwMode="auto">
            <a:xfrm>
              <a:off x="2374" y="1765"/>
              <a:ext cx="409" cy="183"/>
            </a:xfrm>
            <a:prstGeom prst="flowChartAlternateProcess">
              <a:avLst/>
            </a:prstGeom>
            <a:solidFill>
              <a:srgbClr val="FF66FF"/>
            </a:solidFill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/>
            <a:p>
              <a:pPr algn="ctr">
                <a:buNone/>
              </a:pPr>
              <a:r>
                <a:rPr lang="en-GB" sz="700" b="1" i="0" spc="-20" dirty="0" err="1">
                  <a:latin typeface="Arial"/>
                  <a:ea typeface="+mn-ea"/>
                  <a:cs typeface="Arial"/>
                </a:rPr>
                <a:t>Anrufprotokoll</a:t>
              </a:r>
              <a:endParaRPr lang="en-GB" sz="700" b="1" i="0" spc="-20" dirty="0">
                <a:latin typeface="Arial"/>
                <a:ea typeface="+mn-ea"/>
                <a:cs typeface="Arial"/>
              </a:endParaRPr>
            </a:p>
          </p:txBody>
        </p:sp>
      </p:grpSp>
      <p:sp>
        <p:nvSpPr>
          <p:cNvPr id="39" name="AutoShape 147"/>
          <p:cNvSpPr>
            <a:spLocks noChangeArrowheads="1"/>
          </p:cNvSpPr>
          <p:nvPr/>
        </p:nvSpPr>
        <p:spPr bwMode="auto">
          <a:xfrm rot="1292713">
            <a:off x="5792880" y="2727340"/>
            <a:ext cx="691223" cy="24115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endParaRPr lang="fr-FR" sz="1400"/>
          </a:p>
        </p:txBody>
      </p:sp>
      <p:sp>
        <p:nvSpPr>
          <p:cNvPr id="59" name="AutoShape 98"/>
          <p:cNvSpPr>
            <a:spLocks noChangeArrowheads="1"/>
          </p:cNvSpPr>
          <p:nvPr/>
        </p:nvSpPr>
        <p:spPr bwMode="auto">
          <a:xfrm>
            <a:off x="6570257" y="1134166"/>
            <a:ext cx="1470025" cy="415925"/>
          </a:xfrm>
          <a:prstGeom prst="flowChartAlternateProcess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99"/>
            </a:prst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 algn="ctr">
              <a:buNone/>
            </a:pPr>
            <a:r>
              <a:rPr lang="en-GB" sz="800" b="1" i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ACD-Gruppen</a:t>
            </a:r>
          </a:p>
        </p:txBody>
      </p:sp>
      <p:sp>
        <p:nvSpPr>
          <p:cNvPr id="67" name="AutoShape 147"/>
          <p:cNvSpPr>
            <a:spLocks noChangeArrowheads="1"/>
          </p:cNvSpPr>
          <p:nvPr/>
        </p:nvSpPr>
        <p:spPr bwMode="auto">
          <a:xfrm rot="19164129">
            <a:off x="5740287" y="2017203"/>
            <a:ext cx="749670" cy="241094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A00"/>
            </a:prstShdw>
          </a:effectLst>
        </p:spPr>
        <p:txBody>
          <a:bodyPr wrap="none" anchor="ctr"/>
          <a:lstStyle/>
          <a:p>
            <a:endParaRPr lang="fr-FR" sz="1400"/>
          </a:p>
        </p:txBody>
      </p:sp>
      <p:sp>
        <p:nvSpPr>
          <p:cNvPr id="68" name="AutoShape 75"/>
          <p:cNvSpPr>
            <a:spLocks/>
          </p:cNvSpPr>
          <p:nvPr/>
        </p:nvSpPr>
        <p:spPr bwMode="auto">
          <a:xfrm flipH="1">
            <a:off x="8057325" y="981204"/>
            <a:ext cx="171739" cy="1211033"/>
          </a:xfrm>
          <a:prstGeom prst="leftBrace">
            <a:avLst>
              <a:gd name="adj1" fmla="val 47317"/>
              <a:gd name="adj2" fmla="val 51094"/>
            </a:avLst>
          </a:prstGeom>
          <a:noFill/>
          <a:ln w="28575">
            <a:solidFill>
              <a:srgbClr val="002060"/>
            </a:solidFill>
            <a:round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69" name="ZoneTexte 68"/>
          <p:cNvSpPr txBox="1"/>
          <p:nvPr/>
        </p:nvSpPr>
        <p:spPr>
          <a:xfrm>
            <a:off x="8288423" y="1311971"/>
            <a:ext cx="82907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en-US" sz="1100" b="0" i="1">
                <a:latin typeface="Tahoma"/>
                <a:ea typeface="+mn-ea"/>
                <a:cs typeface="Arial"/>
              </a:rPr>
              <a:t>Erfordert </a:t>
            </a:r>
          </a:p>
          <a:p>
            <a:pPr algn="l">
              <a:buNone/>
            </a:pPr>
            <a:r>
              <a:rPr lang="en-US" sz="1100" b="0" i="1">
                <a:latin typeface="Tahoma"/>
                <a:ea typeface="+mn-ea"/>
                <a:cs typeface="Arial"/>
              </a:rPr>
              <a:t>zusätzliche </a:t>
            </a:r>
          </a:p>
          <a:p>
            <a:pPr algn="l">
              <a:buNone/>
            </a:pPr>
            <a:r>
              <a:rPr lang="en-US" sz="1100" b="0" i="1">
                <a:latin typeface="Tahoma"/>
                <a:ea typeface="+mn-ea"/>
                <a:cs typeface="Arial"/>
              </a:rPr>
              <a:t>Lizenzen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59" grpId="0" animBg="1"/>
      <p:bldP spid="67" grpId="0" animBg="1"/>
      <p:bldP spid="6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92"/>
          <p:cNvSpPr>
            <a:spLocks noChangeArrowheads="1"/>
          </p:cNvSpPr>
          <p:nvPr/>
        </p:nvSpPr>
        <p:spPr bwMode="auto">
          <a:xfrm>
            <a:off x="110674" y="3879431"/>
            <a:ext cx="3601830" cy="2398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Alcatel-Lucent Call 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Center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Office (ACD)</a:t>
            </a:r>
          </a:p>
          <a:p>
            <a:pPr marL="118872" indent="-118872" algn="l"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Automatische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Wegesuche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buClr>
                <a:srgbClr val="00B2A9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Anruferidentifizierung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buClr>
                <a:srgbClr val="00B2A9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Direkte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Wählidentifizierung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</a:p>
          <a:p>
            <a:pPr marL="283464" lvl="2" indent="-173736" algn="l">
              <a:spcAft>
                <a:spcPts val="100"/>
              </a:spcAft>
              <a:buClr>
                <a:srgbClr val="00B2A9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Automatische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Vermittlung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Automatische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Anrufverteilung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buClr>
                <a:srgbClr val="00B2A9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Rotierende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Priorität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buClr>
                <a:srgbClr val="00B2A9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Festgelegte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Priorität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spcAft>
                <a:spcPts val="100"/>
              </a:spcAft>
              <a:buClr>
                <a:srgbClr val="00B2A9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Längste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Ruhezeit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Warteschlangenverwaltung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buClr>
                <a:srgbClr val="00B2A9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Bis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zu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acht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 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Gruppen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und 32 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aktive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Agenten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spcAft>
                <a:spcPts val="100"/>
              </a:spcAft>
              <a:buClr>
                <a:srgbClr val="00B2A9"/>
              </a:buClr>
              <a:buSzPct val="100000"/>
              <a:buFont typeface="Tahoma"/>
              <a:buChar char="−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6 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benutzerdefinierte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Nachrichten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pro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Gruppe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spcAft>
                <a:spcPts val="100"/>
              </a:spcAft>
              <a:buClr>
                <a:srgbClr val="00B2A9"/>
              </a:buClr>
              <a:buSzPct val="100000"/>
              <a:buFont typeface="Tahoma"/>
              <a:buChar char="−"/>
            </a:pPr>
            <a:r>
              <a:rPr lang="en-US" sz="1000" b="0" i="0" dirty="0" err="1">
                <a:latin typeface="Arial"/>
                <a:ea typeface="+mn-ea"/>
                <a:cs typeface="Arial"/>
              </a:rPr>
              <a:t>Verarbeitung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von VIP-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Anrufen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(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Virtuelle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Warteschlangenkontrolle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)</a:t>
            </a:r>
          </a:p>
        </p:txBody>
      </p:sp>
      <p:sp>
        <p:nvSpPr>
          <p:cNvPr id="24579" name="Rectangle 193"/>
          <p:cNvSpPr>
            <a:spLocks noChangeArrowheads="1"/>
          </p:cNvSpPr>
          <p:nvPr/>
        </p:nvSpPr>
        <p:spPr bwMode="auto">
          <a:xfrm>
            <a:off x="3608158" y="4062939"/>
            <a:ext cx="3692528" cy="2441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Automatisches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Verbinden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Agenten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bei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Zeitüberschreitung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</a:p>
          <a:p>
            <a:pPr marL="118872" indent="-118872" algn="l">
              <a:spcAft>
                <a:spcPts val="300"/>
              </a:spcAft>
              <a:buNone/>
            </a:pPr>
            <a:endParaRPr lang="en-US" sz="400" dirty="0" smtClean="0">
              <a:solidFill>
                <a:srgbClr val="002060"/>
              </a:solidFill>
              <a:latin typeface="Tahoma"/>
              <a:cs typeface="Tahoma"/>
            </a:endParaRPr>
          </a:p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PC-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basierte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Agenten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- und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Supervisoranwendungen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spcAft>
                <a:spcPts val="100"/>
              </a:spcAft>
              <a:buClr>
                <a:srgbClr val="00B2A9"/>
              </a:buClr>
              <a:buSzPct val="100000"/>
              <a:buFont typeface="Tahoma"/>
              <a:buChar char="−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Agent Assistant: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benutzerfreundliche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Dienste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, die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die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Qualität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der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Begrüßungen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Leistung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des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Agenten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steigern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spcAft>
                <a:spcPts val="100"/>
              </a:spcAft>
              <a:buClr>
                <a:srgbClr val="00B2A9"/>
              </a:buClr>
              <a:buSzPct val="100000"/>
              <a:buFont typeface="Tahoma"/>
              <a:buChar char="−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Supervisor-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Konsole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Echtzeit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-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Verkehrsstatistiken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Leistungsanalysen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der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Gruppen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/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Agenten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;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bis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zu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acht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 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Supervisoren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drei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 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Darstellungsmodi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spcAft>
                <a:spcPts val="100"/>
              </a:spcAft>
              <a:buClr>
                <a:srgbClr val="00B2A9"/>
              </a:buClr>
              <a:buSzPct val="100000"/>
              <a:buFont typeface="Tahoma"/>
              <a:buChar char="−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Statistic Manager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Alcatel-Lucent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PIMphony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Pro</a:t>
            </a:r>
          </a:p>
          <a:p>
            <a:pPr marL="283464" lvl="2" indent="-173736" algn="l">
              <a:spcAft>
                <a:spcPts val="100"/>
              </a:spcAft>
              <a:buClr>
                <a:srgbClr val="00B2A9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Bildschirm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-Popups</a:t>
            </a:r>
          </a:p>
        </p:txBody>
      </p:sp>
      <p:sp>
        <p:nvSpPr>
          <p:cNvPr id="24580" name="Rectangle 196"/>
          <p:cNvSpPr>
            <a:spLocks noChangeArrowheads="1"/>
          </p:cNvSpPr>
          <p:nvPr/>
        </p:nvSpPr>
        <p:spPr bwMode="auto">
          <a:xfrm>
            <a:off x="5764213" y="1414463"/>
            <a:ext cx="3056230" cy="2231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Tahoma"/>
                <a:ea typeface="+mn-ea"/>
                <a:cs typeface="Arial"/>
              </a:rPr>
              <a:t>Rufumleitung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zum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br>
              <a:rPr lang="en-GB" sz="1400" b="0" i="0" dirty="0">
                <a:latin typeface="Tahoma"/>
                <a:ea typeface="+mn-ea"/>
                <a:cs typeface="Arial"/>
              </a:rPr>
            </a:br>
            <a:r>
              <a:rPr lang="en-GB" sz="1400" b="0" i="0" dirty="0" err="1">
                <a:latin typeface="Tahoma"/>
                <a:ea typeface="+mn-ea"/>
                <a:cs typeface="Arial"/>
              </a:rPr>
              <a:t>qualifiziertesten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Mitarbeiter</a:t>
            </a:r>
            <a:endParaRPr lang="en-GB" sz="14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Tahoma"/>
                <a:ea typeface="+mn-ea"/>
                <a:cs typeface="Arial"/>
              </a:rPr>
              <a:t>Einfache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Verwaltung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eingehender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Anrufe</a:t>
            </a:r>
            <a:endParaRPr lang="en-GB" sz="14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Tahoma"/>
                <a:ea typeface="+mn-ea"/>
                <a:cs typeface="Arial"/>
              </a:rPr>
              <a:t>Professionelle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Begrüßung</a:t>
            </a:r>
            <a:endParaRPr lang="en-GB" sz="14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Tahoma"/>
                <a:ea typeface="+mn-ea"/>
                <a:cs typeface="Arial"/>
              </a:rPr>
              <a:t>Steigerung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der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Kundenzufriedenheit</a:t>
            </a:r>
            <a:endParaRPr lang="en-GB" sz="14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Tahoma"/>
                <a:ea typeface="+mn-ea"/>
                <a:cs typeface="Arial"/>
              </a:rPr>
              <a:t>Höhere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Effektivität</a:t>
            </a:r>
            <a:endParaRPr lang="en-GB" sz="1400" b="0" i="0" dirty="0">
              <a:latin typeface="Tahoma"/>
              <a:ea typeface="+mn-ea"/>
              <a:cs typeface="Arial"/>
            </a:endParaRPr>
          </a:p>
        </p:txBody>
      </p:sp>
      <p:pic>
        <p:nvPicPr>
          <p:cNvPr id="24581" name="Object 250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96863" y="1395413"/>
            <a:ext cx="5103812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Picture 6"/>
          <p:cNvSpPr>
            <a:spLocks noChangeAspect="1" noChangeArrowheads="1"/>
          </p:cNvSpPr>
          <p:nvPr/>
        </p:nvSpPr>
        <p:spPr bwMode="auto">
          <a:xfrm>
            <a:off x="7335838" y="5318125"/>
            <a:ext cx="154305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cxnSp>
        <p:nvCxnSpPr>
          <p:cNvPr id="216" name="Straight Connector 215"/>
          <p:cNvCxnSpPr/>
          <p:nvPr/>
        </p:nvCxnSpPr>
        <p:spPr>
          <a:xfrm>
            <a:off x="307975" y="3873778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5" name="Title 224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554037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INTELLIGENTE ANRUFVERTEILUNG</a:t>
            </a:r>
          </a:p>
        </p:txBody>
      </p:sp>
      <p:sp>
        <p:nvSpPr>
          <p:cNvPr id="24586" name="Rectangle 39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KUNDEN-</a:t>
            </a:r>
          </a:p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7" name="Rectangle 40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8" name="Rectangle 40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24589" name="Rectangle 4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24590" name="Rectangle 41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24591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24592" name="Rectangle 41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3" name="Rectangle 417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pic>
        <p:nvPicPr>
          <p:cNvPr id="24594" name="Picture 6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7382781" y="4994956"/>
            <a:ext cx="1543050" cy="54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315" y="4229051"/>
            <a:ext cx="1749287" cy="60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05852" y="1331615"/>
            <a:ext cx="643301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900" dirty="0" err="1">
                <a:latin typeface="+mn-lt"/>
              </a:rPr>
              <a:t>Anrufern</a:t>
            </a:r>
            <a:endParaRPr lang="en-GB" sz="900" dirty="0"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92"/>
          <p:cNvSpPr>
            <a:spLocks noChangeArrowheads="1"/>
          </p:cNvSpPr>
          <p:nvPr/>
        </p:nvSpPr>
        <p:spPr bwMode="auto">
          <a:xfrm>
            <a:off x="241300" y="4094163"/>
            <a:ext cx="2566988" cy="150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Automatische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Weiterschaltung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an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verschiedene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Empfänger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, die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vom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Benutzer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festgelegt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werden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Sprachgesteuertes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Menü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den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Anrufer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Der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Anrufer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hat 5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mögliche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Optionen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, </a:t>
            </a:r>
            <a:br>
              <a:rPr lang="en-GB" sz="1050" b="0" i="0" dirty="0">
                <a:latin typeface="Tahoma"/>
                <a:ea typeface="+mn-ea"/>
                <a:cs typeface="Arial"/>
              </a:rPr>
            </a:br>
            <a:r>
              <a:rPr lang="en-GB" sz="1050" b="0" i="0" dirty="0">
                <a:latin typeface="Tahoma"/>
                <a:ea typeface="+mn-ea"/>
                <a:cs typeface="Arial"/>
              </a:rPr>
              <a:t>um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Sie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zu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 smtClean="0">
                <a:latin typeface="Tahoma"/>
                <a:ea typeface="+mn-ea"/>
                <a:cs typeface="Arial"/>
              </a:rPr>
              <a:t>erreichen</a:t>
            </a:r>
            <a:endParaRPr lang="en-GB" sz="105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22531" name="Rectangle 193"/>
          <p:cNvSpPr>
            <a:spLocks noChangeArrowheads="1"/>
          </p:cNvSpPr>
          <p:nvPr/>
        </p:nvSpPr>
        <p:spPr bwMode="auto">
          <a:xfrm>
            <a:off x="3136900" y="4094163"/>
            <a:ext cx="23749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Voicemail-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Optionen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DECT-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Mobilität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Wi-Fi-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Mobilität</a:t>
            </a:r>
            <a:endParaRPr lang="en-GB" sz="1050" b="0" i="0" dirty="0">
              <a:latin typeface="Tahoma"/>
              <a:ea typeface="+mn-ea"/>
              <a:cs typeface="Arial"/>
            </a:endParaRPr>
          </a:p>
        </p:txBody>
      </p:sp>
      <p:pic>
        <p:nvPicPr>
          <p:cNvPr id="22532" name="Object 19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8000" y="1611870"/>
            <a:ext cx="5511800" cy="1932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198"/>
          <p:cNvSpPr>
            <a:spLocks noChangeArrowheads="1"/>
          </p:cNvSpPr>
          <p:nvPr/>
        </p:nvSpPr>
        <p:spPr bwMode="auto">
          <a:xfrm>
            <a:off x="6157913" y="1698625"/>
            <a:ext cx="2808287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>
                <a:solidFill>
                  <a:srgbClr val="00B2A9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Intern oder extern immer </a:t>
            </a:r>
            <a:br>
              <a:rPr lang="en-GB" sz="1400" b="0" i="0">
                <a:latin typeface="Tahoma"/>
                <a:ea typeface="+mn-ea"/>
                <a:cs typeface="Arial"/>
              </a:rPr>
            </a:br>
            <a:r>
              <a:rPr lang="en-GB" sz="1400" b="0" i="0">
                <a:latin typeface="Tahoma"/>
                <a:ea typeface="+mn-ea"/>
                <a:cs typeface="Arial"/>
              </a:rPr>
              <a:t>erreichbar (Mobil- oder </a:t>
            </a:r>
            <a:br>
              <a:rPr lang="en-GB" sz="1400" b="0" i="0">
                <a:latin typeface="Tahoma"/>
                <a:ea typeface="+mn-ea"/>
                <a:cs typeface="Arial"/>
              </a:rPr>
            </a:br>
            <a:r>
              <a:rPr lang="en-GB" sz="1400" b="0" i="0">
                <a:latin typeface="Tahoma"/>
                <a:ea typeface="+mn-ea"/>
                <a:cs typeface="Arial"/>
              </a:rPr>
              <a:t>Festnetztelefon)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Keine zusätzliche Hardware erforderlich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Vorteile durch eine einzige Rufnummer</a:t>
            </a:r>
          </a:p>
        </p:txBody>
      </p:sp>
      <p:cxnSp>
        <p:nvCxnSpPr>
          <p:cNvPr id="206" name="Straight Connector 205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6" name="Title 2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PERSÖNLICHER ASSISTENT</a:t>
            </a:r>
          </a:p>
        </p:txBody>
      </p:sp>
      <p:sp>
        <p:nvSpPr>
          <p:cNvPr id="22537" name="Rectangle 39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KUNDEN-</a:t>
            </a:r>
          </a:p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6" name="Rectangle 40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7" name="Rectangle 40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22540" name="Rectangle 4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22541" name="Rectangle 41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22542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22543" name="Rectangle 41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2" name="Rectangle 417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92"/>
          <p:cNvSpPr>
            <a:spLocks noChangeArrowheads="1"/>
          </p:cNvSpPr>
          <p:nvPr/>
        </p:nvSpPr>
        <p:spPr bwMode="auto">
          <a:xfrm>
            <a:off x="241300" y="4087813"/>
            <a:ext cx="2979738" cy="221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Voicemail: 2 Ports und 60 Min.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Aufnahmekapazität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Persönliche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Begrüßungsansage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LED auf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dem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Telefon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und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externe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Benachrichtigung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Weiterleiten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an Voicemail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Passwortschutz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Abfrage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per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Fernzugriff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Voicemail auf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analogen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und </a:t>
            </a:r>
            <a:br>
              <a:rPr lang="en-GB" sz="1050" b="0" i="0" dirty="0">
                <a:latin typeface="Tahoma"/>
                <a:ea typeface="+mn-ea"/>
                <a:cs typeface="Arial"/>
              </a:rPr>
            </a:br>
            <a:r>
              <a:rPr lang="en-GB" sz="1050" b="0" i="0" dirty="0" err="1">
                <a:latin typeface="Tahoma"/>
                <a:ea typeface="+mn-ea"/>
                <a:cs typeface="Arial"/>
              </a:rPr>
              <a:t>kabellosen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Nebenstellen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verfügbar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Unified Messaging (Voicemail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über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E-Mail)</a:t>
            </a:r>
          </a:p>
        </p:txBody>
      </p:sp>
      <p:sp>
        <p:nvSpPr>
          <p:cNvPr id="23555" name="Rectangle 193"/>
          <p:cNvSpPr>
            <a:spLocks noChangeArrowheads="1"/>
          </p:cNvSpPr>
          <p:nvPr/>
        </p:nvSpPr>
        <p:spPr bwMode="auto">
          <a:xfrm>
            <a:off x="3535363" y="4087813"/>
            <a:ext cx="23749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4 Std.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Speicherkapazität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30 Std.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Speicherkapazität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200 Std.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Speicherkapazität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Bis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zu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8 Ports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Online-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Aufnahme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Verteilerlisten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Fernanpassung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Unified Messaging</a:t>
            </a:r>
          </a:p>
        </p:txBody>
      </p:sp>
      <p:pic>
        <p:nvPicPr>
          <p:cNvPr id="23556" name="Object 196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1238" y="1246188"/>
            <a:ext cx="43084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Rectangle 197"/>
          <p:cNvSpPr>
            <a:spLocks noChangeArrowheads="1"/>
          </p:cNvSpPr>
          <p:nvPr/>
        </p:nvSpPr>
        <p:spPr bwMode="auto">
          <a:xfrm>
            <a:off x="5778500" y="2019300"/>
            <a:ext cx="2549525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100" b="0" i="0">
                <a:latin typeface="Tahoma"/>
                <a:ea typeface="+mn-ea"/>
                <a:cs typeface="Arial"/>
              </a:rPr>
              <a:t> 	</a:t>
            </a:r>
            <a:r>
              <a:rPr lang="en-GB" sz="1600" b="1" i="0" u="sng">
                <a:solidFill>
                  <a:srgbClr val="00B2A9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Integriert in das System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Immer erreichbar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Professionelle Begrüßung</a:t>
            </a:r>
          </a:p>
        </p:txBody>
      </p:sp>
      <p:cxnSp>
        <p:nvCxnSpPr>
          <p:cNvPr id="214" name="Straight Connector 213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9" name="Title 2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VOICEMAIL</a:t>
            </a:r>
          </a:p>
        </p:txBody>
      </p:sp>
      <p:sp>
        <p:nvSpPr>
          <p:cNvPr id="23560" name="Rectangle 39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KUNDEN-</a:t>
            </a:r>
          </a:p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5" name="Rectangle 40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6" name="Rectangle 40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23563" name="Rectangle 4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23564" name="Rectangle 41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23565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23566" name="Rectangle 41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1" name="Rectangle 417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5603" name="Rectangle 40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5609" name="Title 5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EFFIZIENTE DESKTOP-UMGEBUNG</a:t>
            </a:r>
          </a:p>
        </p:txBody>
      </p:sp>
      <p:sp>
        <p:nvSpPr>
          <p:cNvPr id="18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25613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25614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25615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25616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3" name="Rectangle 4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2" name="Text Placeholder 40"/>
          <p:cNvSpPr txBox="1">
            <a:spLocks/>
          </p:cNvSpPr>
          <p:nvPr/>
        </p:nvSpPr>
        <p:spPr bwMode="auto">
          <a:xfrm>
            <a:off x="266058" y="2710532"/>
            <a:ext cx="4401191" cy="329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marL="173736" marR="0" indent="-173736" algn="l" defTabSz="914400">
              <a:lnSpc>
                <a:spcPct val="100000"/>
              </a:lnSpc>
              <a:spcBef>
                <a:spcPts val="480"/>
              </a:spcBef>
              <a:spcAft>
                <a:spcPts val="300"/>
              </a:spcAft>
              <a:buNone/>
            </a:pPr>
            <a:r>
              <a:rPr lang="en-GB" sz="2000" b="1" i="0" u="none" strike="noStrike" cap="none" spc="0" baseline="0" dirty="0">
                <a:solidFill>
                  <a:srgbClr val="00549F"/>
                </a:solidFill>
                <a:latin typeface="Tahoma"/>
                <a:ea typeface="+mj-ea"/>
                <a:cs typeface="+mj-cs"/>
              </a:rPr>
              <a:t>	</a:t>
            </a:r>
            <a:r>
              <a:rPr lang="en-GB" sz="2000" b="1" i="0" u="none" strike="noStrike" cap="none" spc="0" baseline="0" dirty="0">
                <a:solidFill>
                  <a:srgbClr val="00549F"/>
                </a:solidFill>
                <a:effectLst/>
                <a:latin typeface="Tahoma"/>
                <a:ea typeface="+mj-ea"/>
                <a:cs typeface="+mj-cs"/>
              </a:rPr>
              <a:t>UNSERE LÖSUNGEN</a:t>
            </a:r>
          </a:p>
          <a:p>
            <a:pPr marL="173736" marR="0" indent="-173736" algn="l" defTabSz="914400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8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Portfolio </a:t>
            </a:r>
            <a:r>
              <a:rPr lang="en-GB" sz="18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kabelgebundener</a:t>
            </a:r>
            <a:r>
              <a:rPr lang="en-GB" sz="18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</a:t>
            </a:r>
            <a:r>
              <a:rPr lang="en-GB" sz="18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Telefone</a:t>
            </a:r>
            <a:endParaRPr lang="en-GB" sz="1800" b="0" i="0" u="none" strike="noStrike" cap="none" spc="0" baseline="0" dirty="0">
              <a:solidFill>
                <a:srgbClr val="000000"/>
              </a:solidFill>
              <a:effectLst/>
              <a:latin typeface="Tahoma"/>
              <a:ea typeface="+mn-ea"/>
              <a:cs typeface="+mn-cs"/>
            </a:endParaRPr>
          </a:p>
          <a:p>
            <a:pPr marL="173736" marR="0" indent="-173736" algn="l" defTabSz="914400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8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Alcatel-Lucent 8082 </a:t>
            </a:r>
            <a:r>
              <a:rPr lang="en-GB" sz="1800" b="0" i="0" u="none" strike="noStrike" cap="none" spc="0" baseline="0" dirty="0">
                <a:solidFill>
                  <a:srgbClr val="000000">
                    <a:lumMod val="95000"/>
                    <a:lumOff val="5000"/>
                  </a:srgbClr>
                </a:solidFill>
                <a:effectLst/>
                <a:latin typeface="Tahoma"/>
                <a:ea typeface="+mn-ea"/>
                <a:cs typeface="+mn-cs"/>
              </a:rPr>
              <a:t>My IC Phone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 dirty="0">
                <a:latin typeface="Arial"/>
                <a:ea typeface="+mn-ea"/>
                <a:cs typeface="Arial"/>
              </a:rPr>
              <a:t>Alcatel-Lucent </a:t>
            </a:r>
            <a:r>
              <a:rPr lang="en-GB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8002/8012 </a:t>
            </a:r>
            <a:r>
              <a:rPr lang="en-GB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Tischtelefone</a:t>
            </a:r>
            <a:endParaRPr lang="en-GB" b="0" i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ea typeface="+mn-ea"/>
              <a:cs typeface="+mn-cs"/>
            </a:endParaRPr>
          </a:p>
          <a:p>
            <a:pPr marL="173736" marR="0" indent="-173736" algn="l" defTabSz="914400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8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Alcatel-Lucent </a:t>
            </a:r>
            <a:r>
              <a:rPr lang="en-GB" sz="18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PIMphony</a:t>
            </a:r>
            <a:endParaRPr lang="en-GB" sz="1800" b="0" i="0" u="none" strike="noStrike" cap="none" spc="0" baseline="0" dirty="0">
              <a:solidFill>
                <a:srgbClr val="000000"/>
              </a:solidFill>
              <a:effectLst/>
              <a:latin typeface="Tahoma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23869" y="1328734"/>
            <a:ext cx="4548155" cy="741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736" indent="-173736" algn="l">
              <a:spcBef>
                <a:spcPts val="480"/>
              </a:spcBef>
              <a:spcAft>
                <a:spcPts val="300"/>
              </a:spcAft>
              <a:buNone/>
            </a:pPr>
            <a:r>
              <a:rPr lang="en-GB" sz="2000" b="1" i="0" dirty="0">
                <a:solidFill>
                  <a:srgbClr val="00B2A9"/>
                </a:solidFill>
                <a:latin typeface="Tahoma"/>
                <a:ea typeface="+mj-ea"/>
                <a:cs typeface="+mj-cs"/>
              </a:rPr>
              <a:t>	</a:t>
            </a:r>
            <a:r>
              <a:rPr lang="en-GB" sz="2000" b="1" i="0" dirty="0">
                <a:solidFill>
                  <a:srgbClr val="00549F"/>
                </a:solidFill>
                <a:latin typeface="Tahoma"/>
                <a:ea typeface="+mj-ea"/>
                <a:cs typeface="+mj-cs"/>
              </a:rPr>
              <a:t>IHRE ANFORDERUNG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 dirty="0" err="1">
                <a:latin typeface="Tahoma"/>
                <a:ea typeface="+mn-ea"/>
                <a:cs typeface="+mn-cs"/>
              </a:rPr>
              <a:t>Steigerung</a:t>
            </a:r>
            <a:r>
              <a:rPr lang="en-GB" b="0" i="0" dirty="0">
                <a:latin typeface="Tahoma"/>
                <a:ea typeface="+mn-ea"/>
                <a:cs typeface="+mn-cs"/>
              </a:rPr>
              <a:t> der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Mitarbeiterproduktivität</a:t>
            </a:r>
            <a:endParaRPr lang="en-GB" b="0" i="0" dirty="0">
              <a:latin typeface="Tahoma"/>
              <a:ea typeface="+mn-ea"/>
              <a:cs typeface="+mn-cs"/>
            </a:endParaRPr>
          </a:p>
        </p:txBody>
      </p:sp>
      <p:pic>
        <p:nvPicPr>
          <p:cNvPr id="25" name="Picture 4" descr="2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5039832" y="1388001"/>
            <a:ext cx="3306725" cy="3522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Image 55" descr="ALU4029_lr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216276" y="5010283"/>
            <a:ext cx="1344714" cy="973050"/>
          </a:xfrm>
          <a:prstGeom prst="rect">
            <a:avLst/>
          </a:prstGeom>
        </p:spPr>
      </p:pic>
      <p:pic>
        <p:nvPicPr>
          <p:cNvPr id="44" name="Image 43" descr="ALU4029_lr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255590" y="3275825"/>
            <a:ext cx="1344714" cy="973050"/>
          </a:xfrm>
          <a:prstGeom prst="rect">
            <a:avLst/>
          </a:prstGeom>
        </p:spPr>
      </p:pic>
      <p:sp>
        <p:nvSpPr>
          <p:cNvPr id="88" name="Rectangle à coins arrondis 87"/>
          <p:cNvSpPr/>
          <p:nvPr/>
        </p:nvSpPr>
        <p:spPr>
          <a:xfrm>
            <a:off x="2728688" y="5101770"/>
            <a:ext cx="5787263" cy="1095829"/>
          </a:xfrm>
          <a:prstGeom prst="roundRect">
            <a:avLst/>
          </a:prstGeom>
          <a:noFill/>
          <a:ln w="381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7657" name="Title 213"/>
          <p:cNvSpPr>
            <a:spLocks noGrp="1"/>
          </p:cNvSpPr>
          <p:nvPr>
            <p:ph type="title"/>
          </p:nvPr>
        </p:nvSpPr>
        <p:spPr>
          <a:xfrm>
            <a:off x="206602" y="247877"/>
            <a:ext cx="8645525" cy="11430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PORTFOLIO KABELGEBUNDENER TELEFONE</a:t>
            </a:r>
          </a:p>
        </p:txBody>
      </p:sp>
      <p:sp>
        <p:nvSpPr>
          <p:cNvPr id="45" name="Rectangle 40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7670" name="Rectangle 40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47" name="Rectangle 40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7799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27672" name="Rectangle 4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4769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27673" name="Rectangle 41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584699" y="6492875"/>
            <a:ext cx="1120939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27674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9199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27675" name="Rectangle 41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52" name="Rectangle 417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54" name="ZoneTexte 53"/>
          <p:cNvSpPr txBox="1"/>
          <p:nvPr/>
        </p:nvSpPr>
        <p:spPr>
          <a:xfrm>
            <a:off x="159654" y="1068530"/>
            <a:ext cx="3209533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US" b="1" i="0" dirty="0" err="1">
                <a:solidFill>
                  <a:srgbClr val="0070C0"/>
                </a:solidFill>
                <a:latin typeface="Tahoma"/>
                <a:ea typeface="+mn-ea"/>
                <a:cs typeface="Arial"/>
              </a:rPr>
              <a:t>Professionelle</a:t>
            </a:r>
            <a:r>
              <a:rPr lang="en-US" b="1" i="0" dirty="0">
                <a:solidFill>
                  <a:srgbClr val="0070C0"/>
                </a:solidFill>
                <a:latin typeface="Tahoma"/>
                <a:ea typeface="+mn-ea"/>
                <a:cs typeface="Arial"/>
              </a:rPr>
              <a:t> IP-</a:t>
            </a:r>
            <a:r>
              <a:rPr lang="en-US" b="1" i="0" dirty="0" err="1">
                <a:solidFill>
                  <a:srgbClr val="0070C0"/>
                </a:solidFill>
                <a:latin typeface="Tahoma"/>
                <a:ea typeface="+mn-ea"/>
                <a:cs typeface="Arial"/>
              </a:rPr>
              <a:t>Telefonie</a:t>
            </a:r>
            <a:endParaRPr lang="en-US" b="1" i="0" dirty="0">
              <a:solidFill>
                <a:srgbClr val="0070C0"/>
              </a:solidFill>
              <a:latin typeface="Tahoma"/>
              <a:ea typeface="+mn-ea"/>
              <a:cs typeface="Arial"/>
            </a:endParaRPr>
          </a:p>
        </p:txBody>
      </p:sp>
      <p:sp>
        <p:nvSpPr>
          <p:cNvPr id="89" name="ZoneTexte 88"/>
          <p:cNvSpPr txBox="1"/>
          <p:nvPr/>
        </p:nvSpPr>
        <p:spPr>
          <a:xfrm>
            <a:off x="159654" y="4606319"/>
            <a:ext cx="346761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US" b="1" i="0">
                <a:solidFill>
                  <a:srgbClr val="0070C0"/>
                </a:solidFill>
                <a:latin typeface="Tahoma"/>
                <a:ea typeface="+mn-ea"/>
                <a:cs typeface="Arial"/>
              </a:rPr>
              <a:t>Professionelle TDM-Telefonie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2008130"/>
            <a:ext cx="2728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600" b="1" i="0" dirty="0">
                <a:solidFill>
                  <a:srgbClr val="FFFFFF">
                    <a:lumMod val="50000"/>
                  </a:srgbClr>
                </a:solidFill>
                <a:latin typeface="Tahoma"/>
                <a:ea typeface="+mn-ea"/>
                <a:cs typeface="+mn-cs"/>
              </a:rPr>
              <a:t>NEUES DESIGN</a:t>
            </a:r>
          </a:p>
          <a:p>
            <a:pPr algn="ctr">
              <a:buNone/>
            </a:pPr>
            <a:r>
              <a:rPr lang="en-US" sz="1600" b="1" i="0" dirty="0">
                <a:solidFill>
                  <a:srgbClr val="FFFFFF">
                    <a:lumMod val="50000"/>
                  </a:srgbClr>
                </a:solidFill>
                <a:latin typeface="Tahoma"/>
                <a:ea typeface="+mn-ea"/>
                <a:cs typeface="Arial"/>
              </a:rPr>
              <a:t>SIP-</a:t>
            </a:r>
            <a:r>
              <a:rPr lang="en-US" sz="1600" b="1" i="0" dirty="0" err="1">
                <a:solidFill>
                  <a:srgbClr val="FFFFFF">
                    <a:lumMod val="50000"/>
                  </a:srgbClr>
                </a:solidFill>
                <a:latin typeface="Tahoma"/>
                <a:ea typeface="+mn-ea"/>
                <a:cs typeface="Arial"/>
              </a:rPr>
              <a:t>Telefone</a:t>
            </a:r>
            <a:endParaRPr lang="en-US" sz="1600" b="1" i="0" dirty="0">
              <a:solidFill>
                <a:srgbClr val="FFFFFF">
                  <a:lumMod val="50000"/>
                </a:srgbClr>
              </a:solidFill>
              <a:latin typeface="Tahoma"/>
              <a:ea typeface="+mn-ea"/>
              <a:cs typeface="Arial"/>
            </a:endParaRPr>
          </a:p>
        </p:txBody>
      </p:sp>
      <p:sp>
        <p:nvSpPr>
          <p:cNvPr id="37" name="Text Box 341"/>
          <p:cNvSpPr txBox="1">
            <a:spLocks noChangeArrowheads="1"/>
          </p:cNvSpPr>
          <p:nvPr/>
        </p:nvSpPr>
        <p:spPr bwMode="auto">
          <a:xfrm>
            <a:off x="0" y="3549689"/>
            <a:ext cx="27286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dirty="0">
                <a:solidFill>
                  <a:srgbClr val="FFFFFF">
                    <a:lumMod val="50000"/>
                  </a:srgbClr>
                </a:solidFill>
                <a:latin typeface="Tahoma"/>
                <a:ea typeface="+mn-ea"/>
                <a:cs typeface="+mn-cs"/>
              </a:rPr>
              <a:t>IP TOUCH-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dirty="0">
                <a:solidFill>
                  <a:srgbClr val="FFFFFF">
                    <a:lumMod val="50000"/>
                  </a:srgbClr>
                </a:solidFill>
                <a:latin typeface="Tahoma"/>
                <a:ea typeface="+mn-ea"/>
                <a:cs typeface="+mn-cs"/>
              </a:rPr>
              <a:t>TELEFONE DER SERIE 8</a:t>
            </a:r>
          </a:p>
        </p:txBody>
      </p:sp>
      <p:sp>
        <p:nvSpPr>
          <p:cNvPr id="38" name="Text Box 343"/>
          <p:cNvSpPr txBox="1">
            <a:spLocks noChangeArrowheads="1"/>
          </p:cNvSpPr>
          <p:nvPr/>
        </p:nvSpPr>
        <p:spPr bwMode="auto">
          <a:xfrm>
            <a:off x="0" y="5427562"/>
            <a:ext cx="27286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dirty="0">
                <a:solidFill>
                  <a:srgbClr val="FFFFFF">
                    <a:lumMod val="50000"/>
                  </a:srgbClr>
                </a:solidFill>
                <a:latin typeface="Tahoma"/>
                <a:ea typeface="+mn-ea"/>
                <a:cs typeface="+mn-cs"/>
              </a:rPr>
              <a:t>SERIE 9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dirty="0">
                <a:solidFill>
                  <a:srgbClr val="FFFFFF">
                    <a:lumMod val="50000"/>
                  </a:srgbClr>
                </a:solidFill>
                <a:latin typeface="Tahoma"/>
                <a:ea typeface="+mn-ea"/>
                <a:cs typeface="+mn-cs"/>
              </a:rPr>
              <a:t>DIGITALTELEFONE</a:t>
            </a:r>
          </a:p>
        </p:txBody>
      </p:sp>
      <p:sp>
        <p:nvSpPr>
          <p:cNvPr id="40" name="Rectangle à coins arrondis 39"/>
          <p:cNvSpPr/>
          <p:nvPr/>
        </p:nvSpPr>
        <p:spPr>
          <a:xfrm>
            <a:off x="2728688" y="1676398"/>
            <a:ext cx="5787263" cy="1458688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1" name="Rectangle à coins arrondis 40"/>
          <p:cNvSpPr/>
          <p:nvPr/>
        </p:nvSpPr>
        <p:spPr>
          <a:xfrm>
            <a:off x="2728688" y="3338282"/>
            <a:ext cx="5787263" cy="1095829"/>
          </a:xfrm>
          <a:prstGeom prst="roundRect">
            <a:avLst/>
          </a:prstGeom>
          <a:noFill/>
          <a:ln w="381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3" name="TextBox 223"/>
          <p:cNvSpPr txBox="1">
            <a:spLocks noChangeArrowheads="1"/>
          </p:cNvSpPr>
          <p:nvPr/>
        </p:nvSpPr>
        <p:spPr bwMode="auto">
          <a:xfrm>
            <a:off x="6051092" y="5932366"/>
            <a:ext cx="7651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4039</a:t>
            </a:r>
          </a:p>
        </p:txBody>
      </p:sp>
      <p:sp>
        <p:nvSpPr>
          <p:cNvPr id="55" name="TextBox 224"/>
          <p:cNvSpPr txBox="1">
            <a:spLocks noChangeArrowheads="1"/>
          </p:cNvSpPr>
          <p:nvPr/>
        </p:nvSpPr>
        <p:spPr bwMode="auto">
          <a:xfrm>
            <a:off x="4618033" y="5932366"/>
            <a:ext cx="7651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4029</a:t>
            </a:r>
          </a:p>
        </p:txBody>
      </p:sp>
      <p:sp>
        <p:nvSpPr>
          <p:cNvPr id="58" name="TextBox 225"/>
          <p:cNvSpPr txBox="1">
            <a:spLocks noChangeArrowheads="1"/>
          </p:cNvSpPr>
          <p:nvPr/>
        </p:nvSpPr>
        <p:spPr bwMode="auto">
          <a:xfrm>
            <a:off x="3184974" y="5932366"/>
            <a:ext cx="7651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4019</a:t>
            </a:r>
          </a:p>
        </p:txBody>
      </p:sp>
      <p:sp>
        <p:nvSpPr>
          <p:cNvPr id="59" name="TextBox 215"/>
          <p:cNvSpPr txBox="1">
            <a:spLocks noChangeArrowheads="1"/>
          </p:cNvSpPr>
          <p:nvPr/>
        </p:nvSpPr>
        <p:spPr bwMode="auto">
          <a:xfrm>
            <a:off x="7222963" y="4158467"/>
            <a:ext cx="7651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4068</a:t>
            </a:r>
          </a:p>
        </p:txBody>
      </p:sp>
      <p:sp>
        <p:nvSpPr>
          <p:cNvPr id="62" name="TextBox 219"/>
          <p:cNvSpPr txBox="1">
            <a:spLocks noChangeArrowheads="1"/>
          </p:cNvSpPr>
          <p:nvPr/>
        </p:nvSpPr>
        <p:spPr bwMode="auto">
          <a:xfrm>
            <a:off x="5914916" y="4158467"/>
            <a:ext cx="7651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4038</a:t>
            </a:r>
          </a:p>
        </p:txBody>
      </p:sp>
      <p:sp>
        <p:nvSpPr>
          <p:cNvPr id="63" name="TextBox 220"/>
          <p:cNvSpPr txBox="1">
            <a:spLocks noChangeArrowheads="1"/>
          </p:cNvSpPr>
          <p:nvPr/>
        </p:nvSpPr>
        <p:spPr bwMode="auto">
          <a:xfrm>
            <a:off x="4606870" y="4158467"/>
            <a:ext cx="7651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4028</a:t>
            </a:r>
          </a:p>
        </p:txBody>
      </p:sp>
      <p:sp>
        <p:nvSpPr>
          <p:cNvPr id="66" name="TextBox 222"/>
          <p:cNvSpPr txBox="1">
            <a:spLocks noChangeArrowheads="1"/>
          </p:cNvSpPr>
          <p:nvPr/>
        </p:nvSpPr>
        <p:spPr bwMode="auto">
          <a:xfrm>
            <a:off x="3066661" y="4158795"/>
            <a:ext cx="99733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4008/4018</a:t>
            </a:r>
          </a:p>
        </p:txBody>
      </p:sp>
      <p:pic>
        <p:nvPicPr>
          <p:cNvPr id="67" name="Image 66" descr="VLE.jpg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3305098" y="1703786"/>
            <a:ext cx="1186067" cy="1006991"/>
          </a:xfrm>
          <a:prstGeom prst="rect">
            <a:avLst/>
          </a:prstGeom>
        </p:spPr>
      </p:pic>
      <p:pic>
        <p:nvPicPr>
          <p:cNvPr id="70" name="Image 69" descr="MyICPhone_cam_bluetooth.JP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6922107" y="1723978"/>
            <a:ext cx="1233654" cy="1028313"/>
          </a:xfrm>
          <a:prstGeom prst="rect">
            <a:avLst/>
          </a:prstGeom>
          <a:ln>
            <a:noFill/>
          </a:ln>
        </p:spPr>
      </p:pic>
      <p:sp>
        <p:nvSpPr>
          <p:cNvPr id="71" name="TextBox 215"/>
          <p:cNvSpPr txBox="1">
            <a:spLocks noChangeArrowheads="1"/>
          </p:cNvSpPr>
          <p:nvPr/>
        </p:nvSpPr>
        <p:spPr bwMode="auto">
          <a:xfrm>
            <a:off x="6706231" y="2751858"/>
            <a:ext cx="147099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8082 My IC Phone</a:t>
            </a:r>
          </a:p>
        </p:txBody>
      </p:sp>
      <p:sp>
        <p:nvSpPr>
          <p:cNvPr id="72" name="TextBox 215"/>
          <p:cNvSpPr txBox="1">
            <a:spLocks noChangeArrowheads="1"/>
          </p:cNvSpPr>
          <p:nvPr/>
        </p:nvSpPr>
        <p:spPr bwMode="auto">
          <a:xfrm>
            <a:off x="3231324" y="2759746"/>
            <a:ext cx="170290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8002/8012 Deskphones</a:t>
            </a:r>
          </a:p>
        </p:txBody>
      </p:sp>
      <p:pic>
        <p:nvPicPr>
          <p:cNvPr id="42" name="Picture 189" descr="2-2"/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12428" y="3459941"/>
            <a:ext cx="1113972" cy="73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195" descr="2-3-1"/>
          <p:cNvPicPr>
            <a:picLocks noChangeAspect="1" noChangeArrowheads="1"/>
          </p:cNvPicPr>
          <p:nvPr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2452" y="3431093"/>
            <a:ext cx="1148256" cy="73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94" descr="2-5"/>
          <p:cNvPicPr>
            <a:picLocks noChangeAspect="1" noChangeArrowheads="1"/>
          </p:cNvPicPr>
          <p:nvPr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031" y="3477656"/>
            <a:ext cx="1100669" cy="663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95" descr="2-3-1"/>
          <p:cNvPicPr>
            <a:picLocks noChangeAspect="1" noChangeArrowheads="1"/>
          </p:cNvPicPr>
          <p:nvPr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6795" y="5209593"/>
            <a:ext cx="1148256" cy="73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94" descr="2-5"/>
          <p:cNvPicPr>
            <a:picLocks noChangeAspect="1" noChangeArrowheads="1"/>
          </p:cNvPicPr>
          <p:nvPr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8831" y="5203542"/>
            <a:ext cx="1100669" cy="663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Rectangle 193"/>
          <p:cNvSpPr>
            <a:spLocks noChangeArrowheads="1"/>
          </p:cNvSpPr>
          <p:nvPr/>
        </p:nvSpPr>
        <p:spPr bwMode="auto">
          <a:xfrm>
            <a:off x="4116581" y="1064806"/>
            <a:ext cx="5014164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600" b="1" i="0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6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VORTEILE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400" b="0" i="0" dirty="0" err="1">
                <a:latin typeface="Tahoma"/>
                <a:ea typeface="+mn-ea"/>
                <a:cs typeface="+mn-cs"/>
              </a:rPr>
              <a:t>Überzeugt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durch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Robustheit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400" b="0" i="0" dirty="0" err="1">
                <a:latin typeface="Tahoma"/>
                <a:ea typeface="+mn-ea"/>
                <a:cs typeface="+mn-cs"/>
              </a:rPr>
              <a:t>Preisgekröntes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Design 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400" b="0" i="0" dirty="0" err="1">
                <a:latin typeface="Tahoma"/>
                <a:ea typeface="+mn-ea"/>
                <a:cs typeface="+mn-cs"/>
              </a:rPr>
              <a:t>Optimierte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Interaktion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durch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kontext-basierte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Informationen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400" b="0" i="0" dirty="0" err="1">
                <a:latin typeface="Tahoma"/>
                <a:ea typeface="+mn-ea"/>
                <a:cs typeface="+mn-cs"/>
              </a:rPr>
              <a:t>Schneller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Zugriff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auf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wichtige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Funktionen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über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intuitive und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benutzerfreundliche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Menüs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400" b="0" i="0" dirty="0" err="1">
                <a:latin typeface="Tahoma"/>
                <a:ea typeface="+mn-ea"/>
                <a:cs typeface="+mn-cs"/>
              </a:rPr>
              <a:t>Offen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externe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Anwendungen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400" b="0" i="0" dirty="0" err="1">
                <a:latin typeface="Tahoma"/>
                <a:ea typeface="+mn-ea"/>
                <a:cs typeface="+mn-cs"/>
              </a:rPr>
              <a:t>Effektive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Kommunikation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eine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höhere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400" b="0" i="0" dirty="0" err="1">
                <a:latin typeface="Tahoma"/>
                <a:ea typeface="+mn-ea"/>
                <a:cs typeface="+mn-cs"/>
              </a:rPr>
              <a:t>Mitarbeiterproduktivität</a:t>
            </a:r>
            <a:r>
              <a:rPr lang="en-US" sz="1400" b="0" i="0" dirty="0">
                <a:latin typeface="Tahoma"/>
                <a:ea typeface="+mn-ea"/>
                <a:cs typeface="+mn-cs"/>
              </a:rPr>
              <a:t> </a:t>
            </a:r>
          </a:p>
        </p:txBody>
      </p:sp>
      <p:sp>
        <p:nvSpPr>
          <p:cNvPr id="15367" name="Rectangle 194"/>
          <p:cNvSpPr>
            <a:spLocks noChangeArrowheads="1"/>
          </p:cNvSpPr>
          <p:nvPr/>
        </p:nvSpPr>
        <p:spPr bwMode="auto">
          <a:xfrm>
            <a:off x="241300" y="3947678"/>
            <a:ext cx="32258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indent="-118872" algn="l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+mn-lt"/>
                <a:ea typeface="+mn-ea"/>
                <a:cs typeface="+mn-cs"/>
              </a:rPr>
              <a:t>7 </a:t>
            </a:r>
            <a:r>
              <a:rPr lang="en-US" sz="1000" b="0" i="0" dirty="0" err="1">
                <a:latin typeface="+mn-lt"/>
                <a:ea typeface="+mn-ea"/>
                <a:cs typeface="+mn-cs"/>
              </a:rPr>
              <a:t>Zoll</a:t>
            </a:r>
            <a:r>
              <a:rPr lang="en-US" sz="1000" b="0" i="0" dirty="0">
                <a:latin typeface="+mn-lt"/>
                <a:ea typeface="+mn-ea"/>
                <a:cs typeface="+mn-cs"/>
              </a:rPr>
              <a:t> LED-Touchscreen</a:t>
            </a:r>
          </a:p>
          <a:p>
            <a:pPr marL="118872" indent="-118872" algn="l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n-lt"/>
                <a:ea typeface="+mn-ea"/>
                <a:cs typeface="+mn-cs"/>
              </a:rPr>
              <a:t>Integrierter</a:t>
            </a:r>
            <a:r>
              <a:rPr lang="en-US" sz="1000" b="0" i="0" dirty="0">
                <a:latin typeface="+mn-lt"/>
                <a:ea typeface="+mn-ea"/>
                <a:cs typeface="+mn-cs"/>
              </a:rPr>
              <a:t>, </a:t>
            </a:r>
            <a:r>
              <a:rPr lang="en-US" sz="1000" b="0" i="0" dirty="0" err="1">
                <a:latin typeface="+mn-lt"/>
                <a:ea typeface="+mn-ea"/>
                <a:cs typeface="+mn-cs"/>
              </a:rPr>
              <a:t>verstellbarer</a:t>
            </a:r>
            <a:r>
              <a:rPr lang="en-US" sz="1000" b="0" i="0" dirty="0">
                <a:latin typeface="+mn-lt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+mn-lt"/>
                <a:ea typeface="+mn-ea"/>
                <a:cs typeface="+mn-cs"/>
              </a:rPr>
              <a:t>Fuß</a:t>
            </a:r>
            <a:endParaRPr lang="en-US" sz="1000" b="0" i="0" dirty="0">
              <a:latin typeface="+mn-lt"/>
              <a:ea typeface="+mn-ea"/>
              <a:cs typeface="+mn-cs"/>
            </a:endParaRPr>
          </a:p>
          <a:p>
            <a:pPr marL="118872" indent="-118872" algn="l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n-lt"/>
                <a:ea typeface="+mn-ea"/>
                <a:cs typeface="+mn-cs"/>
              </a:rPr>
              <a:t>Qualitativ</a:t>
            </a:r>
            <a:r>
              <a:rPr lang="en-US" sz="1000" b="0" i="0" dirty="0">
                <a:latin typeface="+mn-lt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+mn-lt"/>
                <a:ea typeface="+mn-ea"/>
                <a:cs typeface="+mn-cs"/>
              </a:rPr>
              <a:t>hochwertiges</a:t>
            </a:r>
            <a:r>
              <a:rPr lang="en-US" sz="1000" b="0" i="0" dirty="0">
                <a:latin typeface="+mn-lt"/>
                <a:ea typeface="+mn-ea"/>
                <a:cs typeface="+mn-cs"/>
              </a:rPr>
              <a:t> Wide-Band-Audio </a:t>
            </a:r>
          </a:p>
          <a:p>
            <a:pPr marL="118872" indent="-118872" algn="l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n-lt"/>
                <a:ea typeface="+mn-ea"/>
                <a:cs typeface="+mn-cs"/>
              </a:rPr>
              <a:t>Benutzerfreundliche</a:t>
            </a:r>
            <a:r>
              <a:rPr lang="en-US" sz="1000" b="0" i="0" dirty="0">
                <a:latin typeface="+mn-lt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+mn-lt"/>
                <a:ea typeface="+mn-ea"/>
                <a:cs typeface="+mn-cs"/>
              </a:rPr>
              <a:t>Menüs</a:t>
            </a:r>
            <a:r>
              <a:rPr lang="en-US" sz="1000" b="0" i="0" dirty="0">
                <a:latin typeface="+mn-lt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+mn-lt"/>
                <a:ea typeface="+mn-ea"/>
                <a:cs typeface="+mn-cs"/>
              </a:rPr>
              <a:t>mit</a:t>
            </a:r>
            <a:r>
              <a:rPr lang="en-US" sz="1000" b="0" i="0" dirty="0">
                <a:latin typeface="+mn-lt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+mn-lt"/>
                <a:ea typeface="+mn-ea"/>
                <a:cs typeface="+mn-cs"/>
              </a:rPr>
              <a:t>ergonomischem</a:t>
            </a:r>
            <a:r>
              <a:rPr lang="en-US" sz="1000" b="0" i="0" dirty="0">
                <a:latin typeface="+mn-lt"/>
                <a:ea typeface="+mn-ea"/>
                <a:cs typeface="+mn-cs"/>
              </a:rPr>
              <a:t> Design </a:t>
            </a:r>
          </a:p>
          <a:p>
            <a:pPr marL="118872" indent="-118872" algn="l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+mn-lt"/>
                <a:ea typeface="+mn-ea"/>
                <a:cs typeface="+mn-cs"/>
              </a:rPr>
              <a:t>SIP-</a:t>
            </a:r>
            <a:r>
              <a:rPr lang="en-US" sz="1000" b="0" i="0" dirty="0" err="1">
                <a:latin typeface="+mn-lt"/>
                <a:ea typeface="+mn-ea"/>
                <a:cs typeface="+mn-cs"/>
              </a:rPr>
              <a:t>Telefoniedienste</a:t>
            </a:r>
            <a:r>
              <a:rPr lang="en-US" sz="1000" b="0" i="0" dirty="0">
                <a:latin typeface="+mn-lt"/>
                <a:ea typeface="+mn-ea"/>
                <a:cs typeface="+mn-cs"/>
              </a:rPr>
              <a:t> </a:t>
            </a:r>
          </a:p>
          <a:p>
            <a:pPr marL="118872" indent="-118872" algn="l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n-lt"/>
                <a:ea typeface="+mn-ea"/>
                <a:cs typeface="+mn-cs"/>
              </a:rPr>
              <a:t>Benutzerdefinierte</a:t>
            </a:r>
            <a:r>
              <a:rPr lang="en-US" sz="1000" b="0" i="0" dirty="0">
                <a:latin typeface="+mn-lt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+mn-lt"/>
                <a:ea typeface="+mn-ea"/>
                <a:cs typeface="+mn-cs"/>
              </a:rPr>
              <a:t>Einstellungen</a:t>
            </a:r>
            <a:endParaRPr lang="en-US" sz="1000" b="0" i="0" dirty="0">
              <a:latin typeface="+mn-lt"/>
              <a:ea typeface="+mn-ea"/>
              <a:cs typeface="+mn-cs"/>
            </a:endParaRPr>
          </a:p>
          <a:p>
            <a:pPr marL="118872" indent="-118872" algn="l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+mn-lt"/>
                <a:ea typeface="+mn-ea"/>
                <a:cs typeface="Tahoma"/>
              </a:rPr>
              <a:t>UDA: </a:t>
            </a:r>
            <a:r>
              <a:rPr lang="en-US" sz="1000" b="0" i="0" dirty="0" err="1">
                <a:latin typeface="+mn-lt"/>
                <a:ea typeface="+mn-ea"/>
                <a:cs typeface="Tahoma"/>
              </a:rPr>
              <a:t>Unterstützung</a:t>
            </a:r>
            <a:r>
              <a:rPr lang="en-US" sz="1000" b="0" i="0" dirty="0">
                <a:latin typeface="+mn-lt"/>
                <a:ea typeface="+mn-ea"/>
                <a:cs typeface="Tahoma"/>
              </a:rPr>
              <a:t> </a:t>
            </a:r>
            <a:r>
              <a:rPr lang="en-US" sz="1000" b="0" i="0" dirty="0" err="1">
                <a:latin typeface="+mn-lt"/>
                <a:ea typeface="+mn-ea"/>
                <a:cs typeface="Tahoma"/>
              </a:rPr>
              <a:t>mehrerer</a:t>
            </a:r>
            <a:r>
              <a:rPr lang="en-US" sz="1000" b="0" i="0" dirty="0">
                <a:latin typeface="+mn-lt"/>
                <a:ea typeface="+mn-ea"/>
                <a:cs typeface="Tahoma"/>
              </a:rPr>
              <a:t> </a:t>
            </a:r>
            <a:r>
              <a:rPr lang="en-US" sz="1000" b="0" i="0" dirty="0" err="1">
                <a:latin typeface="+mn-lt"/>
                <a:ea typeface="+mn-ea"/>
                <a:cs typeface="Tahoma"/>
              </a:rPr>
              <a:t>Nummern</a:t>
            </a:r>
            <a:r>
              <a:rPr lang="en-US" sz="1000" b="0" i="0" dirty="0">
                <a:latin typeface="+mn-lt"/>
                <a:ea typeface="+mn-ea"/>
                <a:cs typeface="Tahoma"/>
              </a:rPr>
              <a:t>, </a:t>
            </a:r>
            <a:r>
              <a:rPr lang="en-US" sz="1000" b="0" i="0" dirty="0" err="1">
                <a:latin typeface="+mn-lt"/>
                <a:ea typeface="+mn-ea"/>
                <a:cs typeface="Tahoma"/>
              </a:rPr>
              <a:t>zusätzlicher</a:t>
            </a:r>
            <a:r>
              <a:rPr lang="en-US" sz="1000" b="0" i="0" dirty="0">
                <a:latin typeface="+mn-lt"/>
                <a:ea typeface="+mn-ea"/>
                <a:cs typeface="Tahoma"/>
              </a:rPr>
              <a:t> </a:t>
            </a:r>
            <a:r>
              <a:rPr lang="en-US" sz="1000" b="0" i="0" dirty="0" err="1">
                <a:latin typeface="+mn-lt"/>
                <a:ea typeface="+mn-ea"/>
                <a:cs typeface="Tahoma"/>
              </a:rPr>
              <a:t>Informationen</a:t>
            </a:r>
            <a:r>
              <a:rPr lang="en-US" sz="1000" b="0" i="0" dirty="0">
                <a:latin typeface="+mn-lt"/>
                <a:ea typeface="+mn-ea"/>
                <a:cs typeface="Tahoma"/>
              </a:rPr>
              <a:t> (</a:t>
            </a:r>
            <a:r>
              <a:rPr lang="en-US" sz="1000" b="0" i="0" dirty="0" err="1">
                <a:latin typeface="+mn-lt"/>
                <a:ea typeface="+mn-ea"/>
                <a:cs typeface="Tahoma"/>
              </a:rPr>
              <a:t>Firmenname</a:t>
            </a:r>
            <a:r>
              <a:rPr lang="en-US" sz="1000" b="0" i="0" dirty="0">
                <a:latin typeface="+mn-lt"/>
                <a:ea typeface="+mn-ea"/>
                <a:cs typeface="Tahoma"/>
              </a:rPr>
              <a:t>, </a:t>
            </a:r>
            <a:r>
              <a:rPr lang="en-US" sz="1000" b="0" i="0" dirty="0" err="1">
                <a:latin typeface="+mn-lt"/>
                <a:ea typeface="+mn-ea"/>
                <a:cs typeface="Tahoma"/>
              </a:rPr>
              <a:t>Nutzerbild</a:t>
            </a:r>
            <a:r>
              <a:rPr lang="en-US" sz="1000" b="0" i="0" dirty="0">
                <a:latin typeface="+mn-lt"/>
                <a:ea typeface="+mn-ea"/>
                <a:cs typeface="Tahoma"/>
              </a:rPr>
              <a:t>…)</a:t>
            </a:r>
          </a:p>
          <a:p>
            <a:pPr marL="118872" indent="-118872" algn="l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+mn-lt"/>
                <a:ea typeface="+mn-ea"/>
                <a:cs typeface="Arial"/>
              </a:rPr>
              <a:t>Bluetooth</a:t>
            </a:r>
            <a:r>
              <a:rPr lang="en-US" sz="1000" b="0" i="0" baseline="30000" dirty="0">
                <a:latin typeface="+mn-lt"/>
                <a:ea typeface="+mn-ea"/>
                <a:cs typeface="Arial"/>
              </a:rPr>
              <a:t>®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-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Hörer</a:t>
            </a:r>
            <a:endParaRPr lang="en-US" sz="1000" b="0" i="0" dirty="0">
              <a:latin typeface="+mn-lt"/>
              <a:ea typeface="+mn-ea"/>
              <a:cs typeface="Arial"/>
            </a:endParaRPr>
          </a:p>
          <a:p>
            <a:pPr marL="118872" indent="-118872" algn="l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+mn-lt"/>
                <a:ea typeface="+mn-ea"/>
                <a:cs typeface="Arial"/>
              </a:rPr>
              <a:t>Integration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mit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dem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Desktop des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Benutzers</a:t>
            </a:r>
            <a:endParaRPr lang="en-US" sz="1000" b="0" i="0" dirty="0">
              <a:latin typeface="+mn-lt"/>
              <a:ea typeface="+mn-ea"/>
              <a:cs typeface="Arial"/>
            </a:endParaRPr>
          </a:p>
          <a:p>
            <a:pPr marL="118872" indent="-118872" algn="l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n-lt"/>
                <a:ea typeface="+mn-ea"/>
                <a:cs typeface="Arial"/>
              </a:rPr>
              <a:t>Für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die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Entwickler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von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Webanwendungen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offenes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Software Development Kit (SDK) 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/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</p:txBody>
      </p:sp>
      <p:sp>
        <p:nvSpPr>
          <p:cNvPr id="26628" name="Picture 47"/>
          <p:cNvSpPr>
            <a:spLocks noChangeAspect="1" noChangeArrowheads="1"/>
          </p:cNvSpPr>
          <p:nvPr/>
        </p:nvSpPr>
        <p:spPr bwMode="auto">
          <a:xfrm>
            <a:off x="838200" y="1679575"/>
            <a:ext cx="2090738" cy="20399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211" name="Rectangle 189"/>
          <p:cNvSpPr>
            <a:spLocks noChangeArrowheads="1"/>
          </p:cNvSpPr>
          <p:nvPr/>
        </p:nvSpPr>
        <p:spPr bwMode="auto">
          <a:xfrm>
            <a:off x="3149600" y="4126839"/>
            <a:ext cx="2720975" cy="132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1" i="0" dirty="0">
                <a:latin typeface="Arial"/>
                <a:ea typeface="+mn-ea"/>
                <a:cs typeface="Tahoma"/>
              </a:rPr>
              <a:t>PC-</a:t>
            </a:r>
            <a:r>
              <a:rPr lang="en-US" sz="1000" b="1" i="0" dirty="0" err="1">
                <a:latin typeface="Arial"/>
                <a:ea typeface="+mn-ea"/>
                <a:cs typeface="Tahoma"/>
              </a:rPr>
              <a:t>Synchronisation</a:t>
            </a:r>
            <a:r>
              <a:rPr lang="en-US" sz="1000" b="1" i="0" dirty="0">
                <a:latin typeface="Arial"/>
                <a:ea typeface="+mn-ea"/>
                <a:cs typeface="Tahoma"/>
              </a:rPr>
              <a:t>:</a:t>
            </a:r>
            <a:r>
              <a:rPr lang="en-US" sz="1000" b="0" i="0" dirty="0">
                <a:latin typeface="Arial"/>
                <a:ea typeface="+mn-ea"/>
                <a:cs typeface="Tahoma"/>
              </a:rPr>
              <a:t> </a:t>
            </a:r>
            <a:r>
              <a:rPr lang="en-US" sz="1000" b="0" i="0" dirty="0" err="1">
                <a:latin typeface="Arial"/>
                <a:ea typeface="+mn-ea"/>
                <a:cs typeface="Tahoma"/>
              </a:rPr>
              <a:t>Synchronisation</a:t>
            </a:r>
            <a:r>
              <a:rPr lang="en-US" sz="1000" b="0" i="0" dirty="0">
                <a:latin typeface="Arial"/>
                <a:ea typeface="+mn-ea"/>
                <a:cs typeface="Tahoma"/>
              </a:rPr>
              <a:t> der </a:t>
            </a:r>
            <a:r>
              <a:rPr lang="en-US" sz="1000" b="0" i="0" dirty="0" err="1">
                <a:latin typeface="Arial"/>
                <a:ea typeface="+mn-ea"/>
                <a:cs typeface="Tahoma"/>
              </a:rPr>
              <a:t>Kontakte</a:t>
            </a:r>
            <a:r>
              <a:rPr lang="en-US" sz="1000" b="0" i="0" dirty="0">
                <a:latin typeface="Arial"/>
                <a:ea typeface="+mn-ea"/>
                <a:cs typeface="Tahoma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Tahoma"/>
              </a:rPr>
              <a:t>mit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Tahoma"/>
              </a:rPr>
              <a:t> Outlook</a:t>
            </a:r>
          </a:p>
          <a:p>
            <a:pPr marL="118872" indent="-118872" algn="l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Tahoma"/>
              </a:rPr>
              <a:t>Chef/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Tahoma"/>
              </a:rPr>
              <a:t>Sekretär-Funktion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Tahoma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Tahoma"/>
              </a:rPr>
              <a:t>für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Tahoma"/>
              </a:rPr>
              <a:t> die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Tahoma"/>
              </a:rPr>
              <a:t>einfache</a:t>
            </a:r>
            <a:r>
              <a:rPr lang="en-US" sz="1000" b="0" i="0" dirty="0" err="1">
                <a:latin typeface="Arial"/>
                <a:ea typeface="+mn-ea"/>
                <a:cs typeface="Tahoma"/>
              </a:rPr>
              <a:t>Überwachung</a:t>
            </a:r>
            <a:r>
              <a:rPr lang="en-US" sz="1000" b="0" i="0" dirty="0">
                <a:latin typeface="Arial"/>
                <a:ea typeface="+mn-ea"/>
                <a:cs typeface="Tahoma"/>
              </a:rPr>
              <a:t> der </a:t>
            </a:r>
            <a:r>
              <a:rPr lang="en-US" sz="1000" b="0" i="0" dirty="0" err="1">
                <a:latin typeface="Arial"/>
                <a:ea typeface="+mn-ea"/>
                <a:cs typeface="Tahoma"/>
              </a:rPr>
              <a:t>Anrufe</a:t>
            </a:r>
            <a:endParaRPr lang="en-US" sz="1000" b="0" i="0" dirty="0">
              <a:latin typeface="Arial"/>
              <a:ea typeface="+mn-ea"/>
              <a:cs typeface="Tahoma"/>
            </a:endParaRPr>
          </a:p>
          <a:p>
            <a:pPr marL="118872" indent="-118872" algn="l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 smtClean="0">
                <a:latin typeface="Arial"/>
                <a:ea typeface="+mn-ea"/>
                <a:cs typeface="Arial"/>
              </a:rPr>
              <a:t>Breitband</a:t>
            </a:r>
            <a:r>
              <a:rPr lang="en-GB" sz="1000" b="0" i="0" dirty="0" smtClean="0">
                <a:latin typeface="Arial"/>
                <a:ea typeface="+mn-ea"/>
                <a:cs typeface="Arial"/>
              </a:rPr>
              <a:t>-Codec-</a:t>
            </a:r>
            <a:r>
              <a:rPr lang="en-GB" sz="1000" b="0" i="0" dirty="0" err="1" smtClean="0">
                <a:latin typeface="Arial"/>
                <a:ea typeface="+mn-ea"/>
                <a:cs typeface="Arial"/>
              </a:rPr>
              <a:t>Unterstützung</a:t>
            </a:r>
            <a:r>
              <a:rPr lang="en-GB" sz="1000" b="0" i="0" dirty="0" smtClean="0">
                <a:latin typeface="Arial"/>
                <a:ea typeface="+mn-ea"/>
                <a:cs typeface="Arial"/>
              </a:rPr>
              <a:t> </a:t>
            </a:r>
            <a:br>
              <a:rPr lang="en-GB" sz="1000" b="0" i="0" dirty="0" smtClean="0">
                <a:latin typeface="Arial"/>
                <a:ea typeface="+mn-ea"/>
                <a:cs typeface="Arial"/>
              </a:rPr>
            </a:br>
            <a:r>
              <a:rPr lang="en-GB" sz="1000" b="0" i="0" dirty="0" smtClean="0">
                <a:latin typeface="Arial"/>
                <a:ea typeface="+mn-ea"/>
                <a:cs typeface="Arial"/>
              </a:rPr>
              <a:t>(</a:t>
            </a:r>
            <a:r>
              <a:rPr lang="en-GB" sz="1000" b="0" i="0" dirty="0">
                <a:latin typeface="Arial"/>
                <a:ea typeface="+mn-ea"/>
                <a:cs typeface="Arial"/>
              </a:rPr>
              <a:t>G722.2-G722) </a:t>
            </a:r>
            <a:r>
              <a:rPr lang="en-GB" sz="1000" b="0" i="0" dirty="0" err="1">
                <a:latin typeface="Arial"/>
                <a:ea typeface="+mn-ea"/>
                <a:cs typeface="Arial"/>
              </a:rPr>
              <a:t>als</a:t>
            </a:r>
            <a:r>
              <a:rPr lang="en-GB" sz="1000" b="0" i="0" dirty="0">
                <a:latin typeface="Arial"/>
                <a:ea typeface="+mn-ea"/>
                <a:cs typeface="Arial"/>
              </a:rPr>
              <a:t> Standard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solidFill>
                <a:schemeClr val="tx1">
                  <a:lumMod val="95000"/>
                </a:schemeClr>
              </a:solidFill>
              <a:cs typeface="Tahoma"/>
            </a:endParaRP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</p:txBody>
      </p:sp>
      <p:sp>
        <p:nvSpPr>
          <p:cNvPr id="214" name="Rectangle 193"/>
          <p:cNvSpPr>
            <a:spLocks noChangeArrowheads="1"/>
          </p:cNvSpPr>
          <p:nvPr/>
        </p:nvSpPr>
        <p:spPr bwMode="auto">
          <a:xfrm>
            <a:off x="6216650" y="3934583"/>
            <a:ext cx="2576513" cy="1697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>
                <a:solidFill>
                  <a:srgbClr val="00549F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Tahoma"/>
                <a:ea typeface="+mn-ea"/>
                <a:cs typeface="+mn-cs"/>
              </a:rPr>
              <a:t>Locking-Kit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Tahoma"/>
                <a:ea typeface="+mn-ea"/>
                <a:cs typeface="+mn-cs"/>
              </a:rPr>
              <a:t>Bluetooth</a:t>
            </a:r>
            <a:r>
              <a:rPr lang="en-US" sz="1000" b="0" i="0" baseline="30000">
                <a:latin typeface="Tahoma"/>
                <a:ea typeface="+mn-ea"/>
                <a:cs typeface="+mn-cs"/>
              </a:rPr>
              <a:t>®</a:t>
            </a:r>
            <a:r>
              <a:rPr lang="en-US" sz="1000" b="0" i="0">
                <a:latin typeface="Tahoma"/>
                <a:ea typeface="+mn-ea"/>
                <a:cs typeface="+mn-cs"/>
              </a:rPr>
              <a:t>-Hörer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Tahoma"/>
                <a:ea typeface="+mn-ea"/>
                <a:cs typeface="+mn-cs"/>
              </a:rPr>
              <a:t>Power over Ethernet (PoE)-Anschluss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Tahoma"/>
                <a:ea typeface="+mn-ea"/>
                <a:cs typeface="+mn-cs"/>
              </a:rPr>
              <a:t>Externes </a:t>
            </a:r>
            <a:r>
              <a:rPr lang="en-US" sz="1000" b="0" i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Netzteil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Kabelgebundener Komforthörer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Peer-to-Peer-Video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solidFill>
                <a:schemeClr val="tx1">
                  <a:lumMod val="95000"/>
                </a:schemeClr>
              </a:solidFill>
              <a:latin typeface="+mn-lt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</p:txBody>
      </p:sp>
      <p:sp>
        <p:nvSpPr>
          <p:cNvPr id="26632" name="Title 2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OMNITOUCH 8082 MY IC PHONE </a:t>
            </a:r>
            <a:b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0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DAS SMART-DESKPHONE</a:t>
            </a:r>
            <a:endParaRPr lang="en-GB" sz="2600" b="0" i="0" dirty="0">
              <a:solidFill>
                <a:srgbClr val="000000"/>
              </a:solidFill>
              <a:latin typeface="Tahoma"/>
              <a:ea typeface="+mj-ea"/>
              <a:cs typeface="+mj-cs"/>
            </a:endParaRPr>
          </a:p>
        </p:txBody>
      </p:sp>
      <p:sp>
        <p:nvSpPr>
          <p:cNvPr id="17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6634" name="Rectangle 40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19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26636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26637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26638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26639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4" name="Rectangle 4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pic>
        <p:nvPicPr>
          <p:cNvPr id="25" name="Image 24" descr="MyICPhone_cam_bluetooth.JPG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559872" y="1279003"/>
            <a:ext cx="3199327" cy="2666800"/>
          </a:xfrm>
          <a:prstGeom prst="rect">
            <a:avLst/>
          </a:prstGeom>
        </p:spPr>
      </p:pic>
      <p:pic>
        <p:nvPicPr>
          <p:cNvPr id="21" name="Image 20" descr="homepage.jpg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4058636" y="5270295"/>
            <a:ext cx="1776107" cy="1065664"/>
          </a:xfrm>
          <a:prstGeom prst="rect">
            <a:avLst/>
          </a:prstGeom>
        </p:spPr>
      </p:pic>
      <p:cxnSp>
        <p:nvCxnSpPr>
          <p:cNvPr id="207" name="Straight Connector 206"/>
          <p:cNvCxnSpPr/>
          <p:nvPr/>
        </p:nvCxnSpPr>
        <p:spPr>
          <a:xfrm>
            <a:off x="307975" y="3873778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Rectangle 193"/>
          <p:cNvSpPr>
            <a:spLocks noChangeArrowheads="1"/>
          </p:cNvSpPr>
          <p:nvPr/>
        </p:nvSpPr>
        <p:spPr bwMode="auto">
          <a:xfrm>
            <a:off x="4827767" y="1343098"/>
            <a:ext cx="4171076" cy="2423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b="1" i="0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US" sz="16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VORTEILE</a:t>
            </a:r>
          </a:p>
          <a:p>
            <a:pPr marL="347472" indent="-347472" algn="l">
              <a:spcBef>
                <a:spcPts val="336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US" sz="1200" b="0" i="0" dirty="0" err="1">
                <a:latin typeface="Arial"/>
                <a:cs typeface="Arial"/>
              </a:rPr>
              <a:t>Telefone</a:t>
            </a:r>
            <a:r>
              <a:rPr lang="en-US" sz="1200" b="0" i="0" dirty="0">
                <a:latin typeface="Arial"/>
                <a:cs typeface="Arial"/>
              </a:rPr>
              <a:t> der </a:t>
            </a:r>
            <a:r>
              <a:rPr lang="en-US" sz="1200" b="0" i="0" dirty="0" err="1">
                <a:latin typeface="Arial"/>
                <a:cs typeface="Arial"/>
              </a:rPr>
              <a:t>Einstiegsklasse</a:t>
            </a:r>
            <a:r>
              <a:rPr lang="en-US" sz="1200" b="0" i="0" dirty="0">
                <a:latin typeface="Arial"/>
                <a:cs typeface="Arial"/>
              </a:rPr>
              <a:t> </a:t>
            </a:r>
            <a:r>
              <a:rPr lang="en-US" sz="1200" b="0" i="0" dirty="0" err="1">
                <a:latin typeface="Arial"/>
                <a:cs typeface="Arial"/>
              </a:rPr>
              <a:t>mit</a:t>
            </a:r>
            <a:r>
              <a:rPr lang="en-US" sz="1200" b="0" i="0" dirty="0">
                <a:latin typeface="Arial"/>
                <a:cs typeface="Arial"/>
              </a:rPr>
              <a:t> </a:t>
            </a:r>
            <a:r>
              <a:rPr lang="en-US" sz="1200" b="0" i="0" dirty="0" err="1">
                <a:latin typeface="Arial"/>
                <a:cs typeface="Arial"/>
              </a:rPr>
              <a:t>attraktivem</a:t>
            </a:r>
            <a:r>
              <a:rPr lang="en-US" sz="1200" b="0" i="0" dirty="0">
                <a:latin typeface="Arial"/>
                <a:cs typeface="Arial"/>
              </a:rPr>
              <a:t> </a:t>
            </a:r>
            <a:r>
              <a:rPr lang="en-US" sz="1200" b="0" i="0" dirty="0" err="1">
                <a:latin typeface="Arial"/>
                <a:cs typeface="Arial"/>
              </a:rPr>
              <a:t>Preis</a:t>
            </a:r>
            <a:endParaRPr lang="en-US" sz="1200" b="0" i="0" dirty="0">
              <a:latin typeface="Arial"/>
              <a:cs typeface="Arial"/>
            </a:endParaRPr>
          </a:p>
          <a:p>
            <a:pPr marL="347472" indent="-347472" algn="l">
              <a:spcBef>
                <a:spcPts val="336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Sparen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beim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 Switch-Port und der </a:t>
            </a: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Verkabelung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 </a:t>
            </a:r>
          </a:p>
          <a:p>
            <a:pPr marL="347472" indent="-347472" algn="l">
              <a:spcBef>
                <a:spcPts val="336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Niedrigere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Gesamtbetriebskosten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 (TCO; </a:t>
            </a:r>
            <a:r>
              <a:rPr lang="en-US" sz="1200" b="0" i="0" dirty="0" smtClean="0">
                <a:latin typeface="Arial"/>
                <a:ea typeface="Arial Unicode MS"/>
                <a:cs typeface="Arial Unicode MS"/>
              </a:rPr>
              <a:t/>
            </a:r>
            <a:br>
              <a:rPr lang="en-US" sz="1200" b="0" i="0" dirty="0" smtClean="0">
                <a:latin typeface="Arial"/>
                <a:ea typeface="Arial Unicode MS"/>
                <a:cs typeface="Arial Unicode MS"/>
              </a:rPr>
            </a:br>
            <a:r>
              <a:rPr lang="en-US" sz="1200" b="0" i="0" dirty="0" smtClean="0">
                <a:latin typeface="Arial"/>
                <a:ea typeface="Arial Unicode MS"/>
                <a:cs typeface="Arial Unicode MS"/>
              </a:rPr>
              <a:t>Total 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Cost of Ownership) </a:t>
            </a: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als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bei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Drittanbieter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-SIP-</a:t>
            </a: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Telefonen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mit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integrierter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Verwaltung</a:t>
            </a:r>
            <a:endParaRPr lang="en-US" sz="1200" b="0" i="0" dirty="0">
              <a:latin typeface="Arial"/>
              <a:ea typeface="Arial Unicode MS"/>
              <a:cs typeface="Arial Unicode MS"/>
            </a:endParaRPr>
          </a:p>
          <a:p>
            <a:pPr marL="347472" indent="-347472" algn="l">
              <a:spcBef>
                <a:spcPts val="336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Energie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sparen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bei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geringer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200" b="0" i="0" dirty="0" err="1">
                <a:latin typeface="Arial"/>
                <a:ea typeface="Arial Unicode MS"/>
                <a:cs typeface="Arial Unicode MS"/>
              </a:rPr>
              <a:t>Verbindungsauslastung</a:t>
            </a:r>
            <a:r>
              <a:rPr lang="en-US" sz="1200" b="0" i="0" dirty="0">
                <a:latin typeface="Arial"/>
                <a:ea typeface="Arial Unicode MS"/>
                <a:cs typeface="Arial Unicode MS"/>
              </a:rPr>
              <a:t> des 8012</a:t>
            </a:r>
          </a:p>
          <a:p>
            <a:pPr marL="347472" indent="-347472" algn="l">
              <a:spcBef>
                <a:spcPts val="336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endParaRPr lang="en-US" sz="1400" dirty="0" smtClean="0">
              <a:solidFill>
                <a:srgbClr val="404040"/>
              </a:solidFill>
            </a:endParaRPr>
          </a:p>
        </p:txBody>
      </p:sp>
      <p:sp>
        <p:nvSpPr>
          <p:cNvPr id="15367" name="Rectangle 194"/>
          <p:cNvSpPr>
            <a:spLocks noChangeArrowheads="1"/>
          </p:cNvSpPr>
          <p:nvPr/>
        </p:nvSpPr>
        <p:spPr bwMode="auto">
          <a:xfrm>
            <a:off x="241300" y="4090988"/>
            <a:ext cx="3095625" cy="232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US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lvl="1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+mn-cs"/>
              </a:rPr>
              <a:t>Ergonomischer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Hörer</a:t>
            </a:r>
            <a:endParaRPr lang="en-US" sz="1050" b="0" i="0" dirty="0">
              <a:latin typeface="Tahoma"/>
              <a:ea typeface="+mn-ea"/>
              <a:cs typeface="+mn-cs"/>
            </a:endParaRPr>
          </a:p>
          <a:p>
            <a:pPr marL="118872" lvl="1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+mn-cs"/>
              </a:rPr>
              <a:t>Einfach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anschließen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 und 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telefonieren</a:t>
            </a:r>
            <a:endParaRPr lang="en-US" sz="1050" b="0" i="0" dirty="0">
              <a:latin typeface="Tahoma"/>
              <a:ea typeface="+mn-ea"/>
              <a:cs typeface="+mn-cs"/>
            </a:endParaRPr>
          </a:p>
          <a:p>
            <a:pPr marL="118872" lvl="1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50" b="0" i="0" dirty="0">
                <a:latin typeface="Tahoma"/>
                <a:ea typeface="+mn-ea"/>
                <a:cs typeface="+mn-cs"/>
              </a:rPr>
              <a:t>SIP-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Telefonie</a:t>
            </a:r>
            <a:endParaRPr lang="en-US" sz="1050" b="0" i="0" dirty="0">
              <a:latin typeface="Tahoma"/>
              <a:ea typeface="+mn-ea"/>
              <a:cs typeface="+mn-cs"/>
            </a:endParaRPr>
          </a:p>
          <a:p>
            <a:pPr marL="118872" lvl="1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+mn-cs"/>
              </a:rPr>
              <a:t>Verwaltung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 von 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bis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zu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 2 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gleichzeitigen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Anrufen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 (1 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im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Gesprächs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-, 1 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im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Haltezustand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)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+mn-cs"/>
              </a:rPr>
              <a:t>Funktionalität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 der 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Unternehmensklasse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:</a:t>
            </a:r>
          </a:p>
          <a:p>
            <a:pPr marL="118872" lvl="1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+mn-cs"/>
              </a:rPr>
              <a:t>Namenwahl</a:t>
            </a:r>
            <a:endParaRPr lang="en-US" sz="1050" b="0" i="0" dirty="0">
              <a:latin typeface="Tahoma"/>
              <a:ea typeface="+mn-ea"/>
              <a:cs typeface="+mn-cs"/>
            </a:endParaRPr>
          </a:p>
          <a:p>
            <a:pPr marL="118872" lvl="1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+mn-cs"/>
              </a:rPr>
              <a:t>Lokales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Anrufprotokoll</a:t>
            </a:r>
            <a:endParaRPr lang="en-US" sz="1050" b="0" i="0" dirty="0">
              <a:latin typeface="Tahoma"/>
              <a:ea typeface="+mn-ea"/>
              <a:cs typeface="+mn-cs"/>
            </a:endParaRPr>
          </a:p>
          <a:p>
            <a:pPr marL="118872" lvl="1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+mn-cs"/>
              </a:rPr>
              <a:t>Anrufumleitung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lokal</a:t>
            </a:r>
            <a:endParaRPr lang="en-US" sz="1050" b="0" i="0" dirty="0">
              <a:latin typeface="Tahoma"/>
              <a:ea typeface="+mn-ea"/>
              <a:cs typeface="+mn-cs"/>
            </a:endParaRPr>
          </a:p>
          <a:p>
            <a:pPr marL="118872" lvl="1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+mn-cs"/>
              </a:rPr>
              <a:t>Zentrale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Verwaltung</a:t>
            </a:r>
            <a:endParaRPr lang="en-US" sz="105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</p:txBody>
      </p:sp>
      <p:sp>
        <p:nvSpPr>
          <p:cNvPr id="26628" name="Picture 47"/>
          <p:cNvSpPr>
            <a:spLocks noChangeAspect="1" noChangeArrowheads="1"/>
          </p:cNvSpPr>
          <p:nvPr/>
        </p:nvSpPr>
        <p:spPr bwMode="auto">
          <a:xfrm>
            <a:off x="838200" y="1679575"/>
            <a:ext cx="2090738" cy="20399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214" name="Rectangle 193"/>
          <p:cNvSpPr>
            <a:spLocks noChangeArrowheads="1"/>
          </p:cNvSpPr>
          <p:nvPr/>
        </p:nvSpPr>
        <p:spPr bwMode="auto">
          <a:xfrm>
            <a:off x="3458936" y="5382759"/>
            <a:ext cx="2576513" cy="69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+mn-cs"/>
              </a:rPr>
              <a:t>Netzteil</a:t>
            </a:r>
            <a:endParaRPr lang="en-US" sz="11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</p:txBody>
      </p:sp>
      <p:cxnSp>
        <p:nvCxnSpPr>
          <p:cNvPr id="207" name="Straight Connector 206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2" name="Title 2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8002/8012 DESKPHONES</a:t>
            </a:r>
            <a:b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0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TISCHTELEFONE DER EINSTIEGSKLASSE</a:t>
            </a:r>
            <a:endParaRPr lang="en-GB" sz="2600" b="0" i="0" dirty="0">
              <a:solidFill>
                <a:srgbClr val="000000"/>
              </a:solidFill>
              <a:latin typeface="Tahoma"/>
              <a:ea typeface="+mj-ea"/>
              <a:cs typeface="+mj-cs"/>
            </a:endParaRPr>
          </a:p>
        </p:txBody>
      </p:sp>
      <p:sp>
        <p:nvSpPr>
          <p:cNvPr id="17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6634" name="Rectangle 40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19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26636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26637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26638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26639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4" name="Rectangle 4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8069" y="1299016"/>
            <a:ext cx="2463760" cy="2328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194"/>
          <p:cNvSpPr>
            <a:spLocks noChangeArrowheads="1"/>
          </p:cNvSpPr>
          <p:nvPr/>
        </p:nvSpPr>
        <p:spPr bwMode="auto">
          <a:xfrm>
            <a:off x="3267528" y="4315959"/>
            <a:ext cx="3095625" cy="1351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 i="0" dirty="0">
                <a:latin typeface="Tahoma"/>
                <a:ea typeface="+mn-ea"/>
                <a:cs typeface="+mn-cs"/>
              </a:rPr>
              <a:t>8012 </a:t>
            </a:r>
            <a:r>
              <a:rPr lang="en-US" sz="1200" b="1" i="0" dirty="0" err="1">
                <a:latin typeface="Tahoma"/>
                <a:ea typeface="+mn-ea"/>
                <a:cs typeface="+mn-cs"/>
              </a:rPr>
              <a:t>Deskphone</a:t>
            </a:r>
            <a:endParaRPr lang="en-US" sz="1200" b="1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50" b="0" i="0" dirty="0">
                <a:latin typeface="Tahoma"/>
                <a:ea typeface="+mn-ea"/>
                <a:cs typeface="+mn-cs"/>
              </a:rPr>
              <a:t>1 LAN-Port </a:t>
            </a:r>
            <a:r>
              <a:rPr lang="en-US" sz="105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 den Laptop-Anschluss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50" b="0" i="0" dirty="0">
                <a:latin typeface="Tahoma"/>
                <a:ea typeface="+mn-ea"/>
                <a:cs typeface="+mn-cs"/>
              </a:rPr>
              <a:t>3,5-mm-Headset-Anschluss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50" b="1" i="0" dirty="0">
                <a:latin typeface="Arial"/>
                <a:ea typeface="+mn-ea"/>
                <a:cs typeface="Arial"/>
              </a:rPr>
              <a:t>Energy Efficient Ethernet: </a:t>
            </a:r>
            <a:r>
              <a:rPr lang="en-US" sz="1050" b="1" i="0" dirty="0" smtClean="0">
                <a:latin typeface="Arial"/>
                <a:ea typeface="+mn-ea"/>
                <a:cs typeface="Arial"/>
              </a:rPr>
              <a:t/>
            </a:r>
            <a:br>
              <a:rPr lang="en-US" sz="1050" b="1" i="0" dirty="0" smtClean="0">
                <a:latin typeface="Arial"/>
                <a:ea typeface="+mn-ea"/>
                <a:cs typeface="Arial"/>
              </a:rPr>
            </a:br>
            <a:r>
              <a:rPr lang="en-US" sz="1050" b="1" i="0" dirty="0" err="1" smtClean="0">
                <a:latin typeface="Arial"/>
                <a:ea typeface="+mn-ea"/>
                <a:cs typeface="Arial"/>
              </a:rPr>
              <a:t>entsprechend</a:t>
            </a:r>
            <a:r>
              <a:rPr lang="en-US" sz="1050" b="1" i="0" dirty="0" smtClean="0">
                <a:latin typeface="Arial"/>
                <a:ea typeface="+mn-ea"/>
                <a:cs typeface="Arial"/>
              </a:rPr>
              <a:t> </a:t>
            </a:r>
            <a:r>
              <a:rPr lang="en-US" sz="1050" b="1" i="0" dirty="0">
                <a:latin typeface="Arial"/>
                <a:ea typeface="+mn-ea"/>
                <a:cs typeface="Arial"/>
              </a:rPr>
              <a:t>IEEE </a:t>
            </a:r>
            <a:r>
              <a:rPr lang="en-US" sz="1050" b="0" i="0" dirty="0">
                <a:latin typeface="Tahoma"/>
                <a:ea typeface="+mn-ea"/>
                <a:cs typeface="+mn-cs"/>
              </a:rPr>
              <a:t>802.3 AZ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None/>
            </a:pPr>
            <a:endParaRPr lang="en-US" sz="1100" dirty="0" smtClean="0">
              <a:solidFill>
                <a:srgbClr val="000000"/>
              </a:solidFill>
              <a:latin typeface="Trebuchet MS"/>
              <a:ea typeface="Arial Unicode MS"/>
              <a:cs typeface="Arial Unicode MS"/>
            </a:endParaRP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</p:txBody>
      </p:sp>
      <p:pic>
        <p:nvPicPr>
          <p:cNvPr id="23" name="Image 22" descr="VLE+_profile.JPG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6386286" y="4375575"/>
            <a:ext cx="2278743" cy="156074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12"/>
          <p:cNvSpPr txBox="1">
            <a:spLocks noChangeArrowheads="1"/>
          </p:cNvSpPr>
          <p:nvPr/>
        </p:nvSpPr>
        <p:spPr bwMode="auto">
          <a:xfrm>
            <a:off x="652463" y="3551238"/>
            <a:ext cx="7967662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708688"/>
            </a:prstShdw>
          </a:effectLst>
        </p:spPr>
        <p:txBody>
          <a:bodyPr>
            <a:spAutoFit/>
          </a:bodyPr>
          <a:lstStyle/>
          <a:p>
            <a:pPr algn="l">
              <a:spcBef>
                <a:spcPts val="960"/>
              </a:spcBef>
              <a:buNone/>
            </a:pPr>
            <a:r>
              <a:rPr lang="fr-FR" sz="1600" b="0" i="0">
                <a:solidFill>
                  <a:srgbClr val="6639B7"/>
                </a:solidFill>
                <a:latin typeface="Wingdings 3"/>
                <a:ea typeface="+mn-ea"/>
                <a:cs typeface="Arial"/>
              </a:rPr>
              <a:t>â</a:t>
            </a:r>
            <a:r>
              <a:rPr lang="en-US" sz="1600" b="0" i="0">
                <a:solidFill>
                  <a:srgbClr val="6639B7"/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600" b="1" i="0">
                <a:solidFill>
                  <a:srgbClr val="6639B7"/>
                </a:solidFill>
                <a:latin typeface="Tahoma"/>
                <a:ea typeface="+mn-ea"/>
                <a:cs typeface="Arial"/>
              </a:rPr>
              <a:t>16</a:t>
            </a:r>
            <a:r>
              <a:rPr lang="en-US" sz="1600" b="0" i="0">
                <a:solidFill>
                  <a:srgbClr val="6639B7"/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600" b="1" i="0">
                <a:solidFill>
                  <a:srgbClr val="6639B7"/>
                </a:solidFill>
                <a:latin typeface="Tahoma"/>
                <a:ea typeface="+mn-ea"/>
                <a:cs typeface="Arial"/>
              </a:rPr>
              <a:t>Milliarden</a:t>
            </a:r>
            <a:r>
              <a:rPr lang="en-US" sz="1600" b="0" i="0">
                <a:latin typeface="Tahoma"/>
                <a:ea typeface="+mn-ea"/>
                <a:cs typeface="Arial"/>
              </a:rPr>
              <a:t> Euro Umsatz</a:t>
            </a:r>
          </a:p>
          <a:p>
            <a:pPr algn="l">
              <a:spcBef>
                <a:spcPts val="960"/>
              </a:spcBef>
              <a:buNone/>
            </a:pPr>
            <a:r>
              <a:rPr lang="fr-FR" sz="1600" b="0" i="0">
                <a:solidFill>
                  <a:srgbClr val="6639B7"/>
                </a:solidFill>
                <a:latin typeface="Wingdings 3"/>
                <a:ea typeface="+mn-ea"/>
                <a:cs typeface="Arial"/>
              </a:rPr>
              <a:t>â</a:t>
            </a:r>
            <a:r>
              <a:rPr lang="en-US" sz="1600" b="0" i="0">
                <a:latin typeface="Tahoma"/>
                <a:ea typeface="+mn-ea"/>
                <a:cs typeface="Arial"/>
              </a:rPr>
              <a:t> </a:t>
            </a:r>
            <a:r>
              <a:rPr lang="en-US" sz="1600" b="1" i="0">
                <a:solidFill>
                  <a:srgbClr val="6639B7"/>
                </a:solidFill>
                <a:latin typeface="Tahoma"/>
                <a:ea typeface="+mn-ea"/>
                <a:cs typeface="Arial"/>
              </a:rPr>
              <a:t>Investitionen von 2,5 Milliarden</a:t>
            </a:r>
            <a:r>
              <a:rPr lang="en-US" sz="1600" b="0" i="0">
                <a:latin typeface="Tahoma"/>
                <a:ea typeface="+mn-ea"/>
                <a:cs typeface="Arial"/>
              </a:rPr>
              <a:t> Euro in Forschung und Entwicklung</a:t>
            </a:r>
          </a:p>
          <a:p>
            <a:pPr algn="l">
              <a:spcBef>
                <a:spcPts val="960"/>
              </a:spcBef>
              <a:buNone/>
            </a:pPr>
            <a:r>
              <a:rPr lang="fr-FR" sz="1600" b="0" i="0">
                <a:solidFill>
                  <a:srgbClr val="6639B7"/>
                </a:solidFill>
                <a:latin typeface="Wingdings 3"/>
                <a:ea typeface="+mn-ea"/>
                <a:cs typeface="Arial"/>
              </a:rPr>
              <a:t>â</a:t>
            </a:r>
            <a:r>
              <a:rPr lang="en-US" sz="1600" b="0" i="0">
                <a:latin typeface="Tahoma"/>
                <a:ea typeface="+mn-ea"/>
                <a:cs typeface="Arial"/>
              </a:rPr>
              <a:t> Ca.</a:t>
            </a:r>
            <a:r>
              <a:rPr lang="en-US" sz="1600" b="1" i="0">
                <a:solidFill>
                  <a:srgbClr val="6639B7"/>
                </a:solidFill>
                <a:latin typeface="Tahoma"/>
                <a:ea typeface="+mn-ea"/>
                <a:cs typeface="Arial"/>
              </a:rPr>
              <a:t> 77.000 </a:t>
            </a:r>
            <a:r>
              <a:rPr lang="en-US" sz="1600" b="0" i="0">
                <a:latin typeface="Tahoma"/>
                <a:ea typeface="+mn-ea"/>
                <a:cs typeface="Arial"/>
              </a:rPr>
              <a:t>Mitarbeiter in </a:t>
            </a:r>
            <a:r>
              <a:rPr lang="en-US" sz="1600" b="1" i="0">
                <a:solidFill>
                  <a:srgbClr val="6639B7"/>
                </a:solidFill>
                <a:latin typeface="Tahoma"/>
                <a:ea typeface="+mn-ea"/>
                <a:cs typeface="Arial"/>
              </a:rPr>
              <a:t>130</a:t>
            </a:r>
            <a:r>
              <a:rPr lang="en-US" sz="1600" b="0" i="0">
                <a:latin typeface="Tahoma"/>
                <a:ea typeface="+mn-ea"/>
                <a:cs typeface="Arial"/>
              </a:rPr>
              <a:t> Ländern</a:t>
            </a:r>
          </a:p>
          <a:p>
            <a:pPr algn="l">
              <a:spcBef>
                <a:spcPts val="960"/>
              </a:spcBef>
              <a:buNone/>
            </a:pPr>
            <a:r>
              <a:rPr lang="en-US" sz="1600" b="0" i="0">
                <a:latin typeface="Tahoma"/>
                <a:ea typeface="+mn-ea"/>
                <a:cs typeface="Arial"/>
              </a:rPr>
              <a:t>Als führender Anbieter von Festnetz-, Mobil- und konvergenten Breitbandnetzwerken sowie IP-Technologien, -Anwendungen und -Diensten bietet Alcatel-Lucent End-to-End-Lösungen für einzigartige Kommunikationsdienste – privat, beruflich und mobil.</a:t>
            </a:r>
          </a:p>
        </p:txBody>
      </p:sp>
      <p:sp>
        <p:nvSpPr>
          <p:cNvPr id="14339" name="Content Placeholder 7"/>
          <p:cNvSpPr>
            <a:spLocks noGrp="1"/>
          </p:cNvSpPr>
          <p:nvPr>
            <p:ph idx="1"/>
          </p:nvPr>
        </p:nvSpPr>
        <p:spPr>
          <a:xfrm>
            <a:off x="249238" y="1743075"/>
            <a:ext cx="8588375" cy="1776413"/>
          </a:xfrm>
        </p:spPr>
        <p:txBody>
          <a:bodyPr/>
          <a:lstStyle/>
          <a:p>
            <a:pPr marL="173736" indent="-173736" algn="l">
              <a:spcBef>
                <a:spcPts val="480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Alcatel-Lucent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kann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Ihren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Wettbewerbsvorteil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stärken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durch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:</a:t>
            </a:r>
          </a:p>
          <a:p>
            <a:pPr marL="393192" lvl="1" indent="-164592" algn="l">
              <a:spcBef>
                <a:spcPts val="0"/>
              </a:spcBef>
              <a:spcAft>
                <a:spcPts val="600"/>
              </a:spcAft>
              <a:buClr>
                <a:srgbClr val="6639B7"/>
              </a:buClr>
              <a:buFont typeface="Tahoma"/>
              <a:buChar char="­"/>
            </a:pPr>
            <a:r>
              <a:rPr lang="en-GB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Verbesserte</a:t>
            </a:r>
            <a:r>
              <a:rPr lang="en-GB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Kundenzufriedenheit</a:t>
            </a:r>
            <a:endParaRPr lang="en-GB" b="0" i="0" dirty="0">
              <a:solidFill>
                <a:srgbClr val="000000"/>
              </a:solidFill>
              <a:latin typeface="Tahoma"/>
              <a:ea typeface="+mn-ea"/>
              <a:cs typeface="+mn-cs"/>
            </a:endParaRPr>
          </a:p>
          <a:p>
            <a:pPr marL="393192" lvl="1" indent="-164592" algn="l">
              <a:spcBef>
                <a:spcPts val="0"/>
              </a:spcBef>
              <a:spcAft>
                <a:spcPts val="600"/>
              </a:spcAft>
              <a:buClr>
                <a:srgbClr val="6639B7"/>
              </a:buClr>
              <a:buFont typeface="Tahoma"/>
              <a:buChar char="­"/>
            </a:pPr>
            <a:r>
              <a:rPr lang="en-GB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Steigerung</a:t>
            </a:r>
            <a:r>
              <a:rPr lang="en-GB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der </a:t>
            </a:r>
            <a:r>
              <a:rPr lang="en-GB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Mitarbeiterproduktivität</a:t>
            </a:r>
            <a:endParaRPr lang="en-GB" b="0" i="0" dirty="0">
              <a:solidFill>
                <a:srgbClr val="000000"/>
              </a:solidFill>
              <a:latin typeface="Tahoma"/>
              <a:ea typeface="+mn-ea"/>
              <a:cs typeface="+mn-cs"/>
            </a:endParaRPr>
          </a:p>
          <a:p>
            <a:pPr marL="393192" lvl="1" indent="-164592" algn="l">
              <a:spcBef>
                <a:spcPts val="0"/>
              </a:spcBef>
              <a:spcAft>
                <a:spcPts val="600"/>
              </a:spcAft>
              <a:buClr>
                <a:srgbClr val="6639B7"/>
              </a:buClr>
              <a:buFont typeface="Tahoma"/>
              <a:buChar char="­"/>
            </a:pPr>
            <a:r>
              <a:rPr lang="en-GB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Optimierung</a:t>
            </a:r>
            <a:r>
              <a:rPr lang="en-GB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der </a:t>
            </a:r>
            <a:r>
              <a:rPr lang="en-GB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Betriebseffizienz</a:t>
            </a:r>
            <a:endParaRPr lang="en-GB" b="0" i="0" dirty="0">
              <a:solidFill>
                <a:srgbClr val="000000"/>
              </a:solidFill>
              <a:latin typeface="Tahoma"/>
              <a:ea typeface="+mn-ea"/>
              <a:cs typeface="+mn-cs"/>
            </a:endParaRPr>
          </a:p>
        </p:txBody>
      </p:sp>
      <p:sp>
        <p:nvSpPr>
          <p:cNvPr id="20483" name="Title 6"/>
          <p:cNvSpPr>
            <a:spLocks noGrp="1"/>
          </p:cNvSpPr>
          <p:nvPr>
            <p:ph type="title"/>
          </p:nvPr>
        </p:nvSpPr>
        <p:spPr>
          <a:xfrm>
            <a:off x="192088" y="241300"/>
            <a:ext cx="8645525" cy="1143000"/>
          </a:xfrm>
        </p:spPr>
        <p:txBody>
          <a:bodyPr>
            <a:normAutofit fontScale="90000"/>
          </a:bodyPr>
          <a:lstStyle/>
          <a:p>
            <a:pPr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u="none" strike="noStrike" spc="0" baseline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</a:t>
            </a:r>
            <a:br>
              <a:rPr lang="en-GB" sz="2600" b="1" i="0" u="none" strike="noStrike" spc="0" baseline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0" i="0" u="none" strike="noStrike" spc="0" baseline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DER WELTWEIT FÜHRENDE ANBIETER </a:t>
            </a:r>
            <a:r>
              <a:rPr lang="en-GB" sz="2600" b="0" i="0" u="none" strike="noStrike" spc="0" baseline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/>
            </a:r>
            <a:br>
              <a:rPr lang="en-GB" sz="2600" b="0" i="0" u="none" strike="noStrike" spc="0" baseline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0" i="0" u="none" strike="noStrike" spc="0" baseline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VON </a:t>
            </a:r>
            <a:r>
              <a:rPr lang="en-GB" sz="2600" b="0" i="0" u="none" strike="noStrike" spc="0" baseline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KOMMUNIKATIONSLÖSUNGEN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249652" y="6238875"/>
            <a:ext cx="158954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6" name="Straight Connector 225"/>
          <p:cNvCxnSpPr/>
          <p:nvPr/>
        </p:nvCxnSpPr>
        <p:spPr>
          <a:xfrm>
            <a:off x="3367881" y="4398963"/>
            <a:ext cx="744538" cy="158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75" name="Picture 189" descr="2-2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3000" y="1539875"/>
            <a:ext cx="3455988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Rectangle 194"/>
          <p:cNvSpPr>
            <a:spLocks noChangeArrowheads="1"/>
          </p:cNvSpPr>
          <p:nvPr/>
        </p:nvSpPr>
        <p:spPr bwMode="auto">
          <a:xfrm>
            <a:off x="201544" y="4006713"/>
            <a:ext cx="3313113" cy="2208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Einstellbares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Display; 40 % 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Farbsättigung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, 1/4 VGA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Integrierte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Bluetooth-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Technologie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10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Softkeys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Alphabetische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Tastatur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4-Wege-Navigator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Freisprechen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Stummschaltungstaste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Wahlwiederholungstaste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Direkter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Zugriff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auf Mailbox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Kopfhörerbuchse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Arial"/>
                <a:ea typeface="+mn-ea"/>
                <a:cs typeface="Arial"/>
              </a:rPr>
              <a:t>Komforttelefon</a:t>
            </a:r>
            <a:endParaRPr lang="en-GB" sz="1000" b="0" i="0" dirty="0">
              <a:latin typeface="Arial"/>
              <a:ea typeface="+mn-ea"/>
              <a:cs typeface="Arial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</p:txBody>
      </p:sp>
      <p:pic>
        <p:nvPicPr>
          <p:cNvPr id="28677" name="Object 19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096388" y="1480792"/>
            <a:ext cx="649288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213" descr="bluetooth1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367332" y="4481512"/>
            <a:ext cx="11430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212" descr="jackson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616325" y="4175125"/>
            <a:ext cx="1530350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0" name="Straight Connector 209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81" name="Title 2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IP TOUCH 4068 </a:t>
            </a:r>
            <a:b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0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TELEFON MIT UMFANGREICHEN FUNKTIONEN</a:t>
            </a:r>
          </a:p>
        </p:txBody>
      </p:sp>
      <p:pic>
        <p:nvPicPr>
          <p:cNvPr id="28682" name="Object 196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8020050" y="2618340"/>
            <a:ext cx="6604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3" name="TextBox 222"/>
          <p:cNvSpPr txBox="1">
            <a:spLocks noChangeArrowheads="1"/>
          </p:cNvSpPr>
          <p:nvPr/>
        </p:nvSpPr>
        <p:spPr bwMode="auto">
          <a:xfrm>
            <a:off x="7998446" y="2132220"/>
            <a:ext cx="766762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Monofon</a:t>
            </a:r>
          </a:p>
        </p:txBody>
      </p:sp>
      <p:sp>
        <p:nvSpPr>
          <p:cNvPr id="28684" name="TextBox 223"/>
          <p:cNvSpPr txBox="1">
            <a:spLocks noChangeArrowheads="1"/>
          </p:cNvSpPr>
          <p:nvPr/>
        </p:nvSpPr>
        <p:spPr bwMode="auto">
          <a:xfrm>
            <a:off x="7975600" y="3283019"/>
            <a:ext cx="869949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100" b="0" i="0" dirty="0" err="1">
                <a:latin typeface="Tahoma"/>
                <a:ea typeface="+mn-ea"/>
                <a:cs typeface="Arial"/>
              </a:rPr>
              <a:t>Stereofon</a:t>
            </a:r>
            <a:endParaRPr lang="en-US" sz="1100" b="0" i="0" dirty="0">
              <a:latin typeface="Tahoma"/>
              <a:ea typeface="+mn-ea"/>
              <a:cs typeface="Arial"/>
            </a:endParaRPr>
          </a:p>
        </p:txBody>
      </p:sp>
      <p:cxnSp>
        <p:nvCxnSpPr>
          <p:cNvPr id="227" name="Straight Connector 226"/>
          <p:cNvCxnSpPr/>
          <p:nvPr/>
        </p:nvCxnSpPr>
        <p:spPr>
          <a:xfrm>
            <a:off x="2336800" y="4571999"/>
            <a:ext cx="42545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87" name="Picture 214" descr="handset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532188" y="5348288"/>
            <a:ext cx="198755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" name="Rectangle 194"/>
          <p:cNvSpPr>
            <a:spLocks noChangeArrowheads="1"/>
          </p:cNvSpPr>
          <p:nvPr/>
        </p:nvSpPr>
        <p:spPr bwMode="auto">
          <a:xfrm>
            <a:off x="5646738" y="4086225"/>
            <a:ext cx="3313112" cy="2239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lvl="2" indent="-118872" algn="l">
              <a:spcBef>
                <a:spcPts val="0"/>
              </a:spcBef>
              <a:spcAft>
                <a:spcPts val="3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Gigabit Ethernet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bei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IP Touch 4068</a:t>
            </a:r>
          </a:p>
          <a:p>
            <a:pPr marL="118872" indent="-118872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Zusätzlicher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Ethernet-Port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mit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Switch</a:t>
            </a:r>
          </a:p>
          <a:p>
            <a:pPr marL="283464" lvl="2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Zum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Anschließen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eines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PCs an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dasselbe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Kabel</a:t>
            </a:r>
            <a:endParaRPr lang="en-GB" sz="1000" b="0" i="0" dirty="0">
              <a:solidFill>
                <a:srgbClr val="000000">
                  <a:lumMod val="95000"/>
                  <a:lumOff val="5000"/>
                </a:srgbClr>
              </a:solidFill>
              <a:latin typeface="Arial"/>
              <a:ea typeface="+mn-ea"/>
              <a:cs typeface="Arial"/>
            </a:endParaRPr>
          </a:p>
          <a:p>
            <a:pPr marL="118872" indent="-118872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Quality-of-Service (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QoS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): Layer 2/Layer 3-QoS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endParaRPr lang="en-US" sz="1400" dirty="0" smtClean="0">
              <a:solidFill>
                <a:srgbClr val="00549F"/>
              </a:solidFill>
              <a:latin typeface="+mn-lt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+mn-cs"/>
              </a:rPr>
              <a:t>Bluetooth-Headset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Wandmontage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-Kit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smtClean="0">
                <a:latin typeface="Tahoma"/>
                <a:ea typeface="+mn-ea"/>
                <a:cs typeface="+mn-cs"/>
              </a:rPr>
              <a:t>60 °-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Telefonfuß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Zusatztastenmodul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Monofoner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/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Stereofoner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Kopfhörer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Tastaturabdeckung</a:t>
            </a:r>
            <a:endParaRPr lang="en-US" sz="1000" b="0" i="0" dirty="0">
              <a:latin typeface="Tahoma"/>
              <a:ea typeface="+mn-ea"/>
              <a:cs typeface="+mn-cs"/>
            </a:endParaRPr>
          </a:p>
        </p:txBody>
      </p:sp>
      <p:sp>
        <p:nvSpPr>
          <p:cNvPr id="33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8690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35" name="Rectangle 408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28692" name="Rectangle 41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28693" name="Rectangle 413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28694" name="Rectangle 420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28695" name="Rectangle 415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40" name="Rectangle 417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4" name="TextBox 222"/>
          <p:cNvSpPr txBox="1">
            <a:spLocks noChangeArrowheads="1"/>
          </p:cNvSpPr>
          <p:nvPr/>
        </p:nvSpPr>
        <p:spPr bwMode="auto">
          <a:xfrm>
            <a:off x="2181225" y="5399118"/>
            <a:ext cx="1350963" cy="3385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800" b="0" i="0" dirty="0" err="1">
                <a:latin typeface="Tahoma"/>
                <a:ea typeface="+mn-ea"/>
                <a:cs typeface="Arial"/>
              </a:rPr>
              <a:t>Freiheit</a:t>
            </a:r>
            <a:r>
              <a:rPr lang="en-US" sz="8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800" b="0" i="0" dirty="0" err="1">
                <a:latin typeface="Tahoma"/>
                <a:ea typeface="+mn-ea"/>
                <a:cs typeface="Arial"/>
              </a:rPr>
              <a:t>durch</a:t>
            </a:r>
            <a:r>
              <a:rPr lang="en-US" sz="800" b="0" i="0" dirty="0">
                <a:latin typeface="Tahoma"/>
                <a:ea typeface="+mn-ea"/>
                <a:cs typeface="Arial"/>
              </a:rPr>
              <a:t> Bluetooth-Wireless-</a:t>
            </a:r>
            <a:r>
              <a:rPr lang="en-US" sz="800" b="0" i="0" dirty="0" err="1">
                <a:latin typeface="Tahoma"/>
                <a:ea typeface="+mn-ea"/>
                <a:cs typeface="Arial"/>
              </a:rPr>
              <a:t>Technologie</a:t>
            </a:r>
            <a:endParaRPr lang="en-US" sz="800" b="0" i="0" dirty="0">
              <a:latin typeface="Tahoma"/>
              <a:ea typeface="+mn-ea"/>
              <a:cs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Rectangle 190"/>
          <p:cNvSpPr>
            <a:spLocks noChangeArrowheads="1"/>
          </p:cNvSpPr>
          <p:nvPr/>
        </p:nvSpPr>
        <p:spPr bwMode="auto">
          <a:xfrm>
            <a:off x="241300" y="4014651"/>
            <a:ext cx="3294063" cy="2208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+mn-cs"/>
              </a:rPr>
              <a:t>Einstellbares</a:t>
            </a:r>
            <a:r>
              <a:rPr lang="en-GB" sz="1050" b="0" i="0" dirty="0">
                <a:latin typeface="Tahoma"/>
                <a:ea typeface="+mn-ea"/>
                <a:cs typeface="+mn-cs"/>
              </a:rPr>
              <a:t> Display, 4 </a:t>
            </a:r>
            <a:r>
              <a:rPr lang="en-GB" sz="1050" b="0" i="0" dirty="0" err="1">
                <a:latin typeface="Tahoma"/>
                <a:ea typeface="+mn-ea"/>
                <a:cs typeface="+mn-cs"/>
              </a:rPr>
              <a:t>Graustufen</a:t>
            </a:r>
            <a:endParaRPr lang="en-GB" sz="105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+mn-cs"/>
              </a:rPr>
              <a:t>4 </a:t>
            </a:r>
            <a:r>
              <a:rPr lang="en-GB" sz="1050" b="0" i="0" dirty="0" err="1">
                <a:latin typeface="Tahoma"/>
                <a:ea typeface="+mn-ea"/>
                <a:cs typeface="+mn-cs"/>
              </a:rPr>
              <a:t>Softkeys</a:t>
            </a:r>
            <a:endParaRPr lang="en-GB" sz="105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+mn-cs"/>
              </a:rPr>
              <a:t>Kopfhörerbuchse</a:t>
            </a:r>
            <a:endParaRPr lang="en-GB" sz="105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+mn-cs"/>
              </a:rPr>
              <a:t>4-Wege-Navigator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+mn-cs"/>
              </a:rPr>
              <a:t>Freisprechen</a:t>
            </a:r>
            <a:endParaRPr lang="en-GB" sz="105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+mn-cs"/>
              </a:rPr>
              <a:t>Stummschaltungstaste</a:t>
            </a:r>
            <a:endParaRPr lang="en-GB" sz="105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+mn-cs"/>
              </a:rPr>
              <a:t>Wahlwiederholungstaste</a:t>
            </a:r>
            <a:endParaRPr lang="en-GB" sz="105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+mn-cs"/>
              </a:rPr>
              <a:t>Direkter</a:t>
            </a:r>
            <a:r>
              <a:rPr lang="en-GB" sz="105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+mn-cs"/>
              </a:rPr>
              <a:t>Zugriff</a:t>
            </a:r>
            <a:r>
              <a:rPr lang="en-GB" sz="1050" b="0" i="0" dirty="0">
                <a:latin typeface="Tahoma"/>
                <a:ea typeface="+mn-ea"/>
                <a:cs typeface="+mn-cs"/>
              </a:rPr>
              <a:t> auf die Mailbox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+mn-cs"/>
              </a:rPr>
              <a:t>Alphabetische</a:t>
            </a:r>
            <a:r>
              <a:rPr lang="en-GB" sz="105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+mn-cs"/>
              </a:rPr>
              <a:t>Tastatur</a:t>
            </a:r>
            <a:endParaRPr lang="en-GB" sz="105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Arial"/>
                <a:ea typeface="+mn-ea"/>
                <a:cs typeface="Arial"/>
              </a:rPr>
              <a:t>Komforttelefon</a:t>
            </a:r>
            <a:endParaRPr lang="en-GB" sz="1050" b="0" i="0" dirty="0">
              <a:latin typeface="Arial"/>
              <a:ea typeface="+mn-ea"/>
              <a:cs typeface="Arial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</p:txBody>
      </p:sp>
      <p:pic>
        <p:nvPicPr>
          <p:cNvPr id="29700" name="Picture 195" descr="2-3-1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81250" y="1562100"/>
            <a:ext cx="3562350" cy="226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211" descr="foot stand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836521" y="1655694"/>
            <a:ext cx="76835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5" name="Straight Connector 204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3" name="Title 2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IP TOUCH 4038 </a:t>
            </a:r>
            <a: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/>
            </a:r>
            <a:b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UND </a:t>
            </a: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4039-DIGITALTELEFON </a:t>
            </a:r>
            <a:b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0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TELEFONE MIT UMFANGREICHEN FUNKTIONEN</a:t>
            </a:r>
          </a:p>
        </p:txBody>
      </p:sp>
      <p:pic>
        <p:nvPicPr>
          <p:cNvPr id="29704" name="Picture 211" descr="foot stand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644572" y="2779161"/>
            <a:ext cx="89852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5" name="TextBox 216"/>
          <p:cNvSpPr txBox="1">
            <a:spLocks noChangeArrowheads="1"/>
          </p:cNvSpPr>
          <p:nvPr/>
        </p:nvSpPr>
        <p:spPr bwMode="auto">
          <a:xfrm>
            <a:off x="7286626" y="2367929"/>
            <a:ext cx="151357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100" b="0" i="0" dirty="0">
                <a:latin typeface="Tahoma"/>
                <a:ea typeface="+mn-ea"/>
                <a:cs typeface="Arial"/>
              </a:rPr>
              <a:t>10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zusätzliche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Tasten</a:t>
            </a:r>
            <a:endParaRPr lang="en-US" sz="11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29706" name="TextBox 217"/>
          <p:cNvSpPr txBox="1">
            <a:spLocks noChangeArrowheads="1"/>
          </p:cNvSpPr>
          <p:nvPr/>
        </p:nvSpPr>
        <p:spPr bwMode="auto">
          <a:xfrm>
            <a:off x="7149203" y="3633788"/>
            <a:ext cx="16510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 dirty="0" smtClean="0">
                <a:latin typeface="Arial"/>
                <a:ea typeface="+mn-ea"/>
                <a:cs typeface="Arial"/>
              </a:rPr>
              <a:t>60 °</a:t>
            </a:r>
            <a:r>
              <a:rPr lang="en-US" sz="1100" b="0" i="0" dirty="0" smtClean="0">
                <a:latin typeface="Tahoma"/>
                <a:ea typeface="+mn-ea"/>
                <a:cs typeface="Arial"/>
              </a:rPr>
              <a:t>-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Telefonfuß</a:t>
            </a:r>
            <a:endParaRPr lang="en-US" sz="1100" b="0" i="0" dirty="0">
              <a:latin typeface="Tahoma"/>
              <a:ea typeface="+mn-ea"/>
              <a:cs typeface="Arial"/>
            </a:endParaRPr>
          </a:p>
        </p:txBody>
      </p:sp>
      <p:cxnSp>
        <p:nvCxnSpPr>
          <p:cNvPr id="226" name="Straight Connector 225"/>
          <p:cNvCxnSpPr/>
          <p:nvPr/>
        </p:nvCxnSpPr>
        <p:spPr>
          <a:xfrm flipV="1">
            <a:off x="2522538" y="4364038"/>
            <a:ext cx="1390650" cy="1111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08" name="Picture 193" descr="2-3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62288" y="4111625"/>
            <a:ext cx="1285875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9" name="Straight Connector 228"/>
          <p:cNvCxnSpPr/>
          <p:nvPr/>
        </p:nvCxnSpPr>
        <p:spPr>
          <a:xfrm flipV="1">
            <a:off x="1888331" y="5672138"/>
            <a:ext cx="1430337" cy="476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11" name="Picture 193" descr="2-3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1649" y="5303838"/>
            <a:ext cx="1306513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3" name="Rectangle 194"/>
          <p:cNvSpPr>
            <a:spLocks noChangeArrowheads="1"/>
          </p:cNvSpPr>
          <p:nvPr/>
        </p:nvSpPr>
        <p:spPr bwMode="auto">
          <a:xfrm>
            <a:off x="5443538" y="4086225"/>
            <a:ext cx="3313112" cy="233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lvl="2" indent="-118872" algn="l">
              <a:spcBef>
                <a:spcPts val="0"/>
              </a:spcBef>
              <a:spcAft>
                <a:spcPts val="3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Gigabit Ethernet </a:t>
            </a:r>
            <a:r>
              <a:rPr lang="en-US" sz="11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bei</a:t>
            </a:r>
            <a:r>
              <a:rPr lang="en-US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IP Touch 4038</a:t>
            </a:r>
          </a:p>
          <a:p>
            <a:pPr marL="118872" indent="-118872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1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Zusätzlicher</a:t>
            </a:r>
            <a:r>
              <a:rPr lang="en-GB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Ethernet-Port </a:t>
            </a:r>
            <a:r>
              <a:rPr lang="en-GB" sz="11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mit</a:t>
            </a:r>
            <a:r>
              <a:rPr lang="en-GB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Switch</a:t>
            </a:r>
          </a:p>
          <a:p>
            <a:pPr marL="283464" lvl="2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Tahoma"/>
              <a:buChar char="−"/>
            </a:pPr>
            <a:r>
              <a:rPr lang="en-GB" sz="11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Zum</a:t>
            </a:r>
            <a:r>
              <a:rPr lang="en-GB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GB" sz="11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Anschließen</a:t>
            </a:r>
            <a:r>
              <a:rPr lang="en-GB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GB" sz="11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eines</a:t>
            </a:r>
            <a:r>
              <a:rPr lang="en-GB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PCs an </a:t>
            </a:r>
            <a:r>
              <a:rPr lang="en-GB" sz="11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dasselbe</a:t>
            </a:r>
            <a:r>
              <a:rPr lang="en-GB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GB" sz="11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Kabel</a:t>
            </a:r>
            <a:endParaRPr lang="en-GB" sz="1100" b="0" i="0" dirty="0">
              <a:solidFill>
                <a:srgbClr val="000000">
                  <a:lumMod val="95000"/>
                  <a:lumOff val="5000"/>
                </a:srgbClr>
              </a:solidFill>
              <a:latin typeface="Arial"/>
              <a:ea typeface="+mn-ea"/>
              <a:cs typeface="Arial"/>
            </a:endParaRPr>
          </a:p>
          <a:p>
            <a:pPr marL="118872" indent="-118872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Quality-of-Service (</a:t>
            </a:r>
            <a:r>
              <a:rPr lang="en-GB" sz="11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QoS</a:t>
            </a:r>
            <a:r>
              <a:rPr lang="en-GB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): Layer 2/Layer 3-QoS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endParaRPr lang="en-US" sz="1400" dirty="0" smtClean="0">
              <a:solidFill>
                <a:srgbClr val="00549F"/>
              </a:solidFill>
              <a:latin typeface="+mn-lt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100" b="0" i="0" dirty="0" err="1">
                <a:latin typeface="Tahoma"/>
                <a:ea typeface="+mn-ea"/>
                <a:cs typeface="+mn-cs"/>
              </a:rPr>
              <a:t>Monofoner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/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Stereofoner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Kopfhörer</a:t>
            </a:r>
            <a:endParaRPr lang="en-GB" sz="11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100" b="0" i="0" dirty="0" err="1">
                <a:latin typeface="Tahoma"/>
                <a:ea typeface="+mn-ea"/>
                <a:cs typeface="+mn-cs"/>
              </a:rPr>
              <a:t>Wandmontage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-Kit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100" b="0" i="0" dirty="0" smtClean="0">
                <a:latin typeface="Arial"/>
                <a:ea typeface="+mn-ea"/>
                <a:cs typeface="+mn-cs"/>
              </a:rPr>
              <a:t>60 °</a:t>
            </a:r>
            <a:r>
              <a:rPr lang="en-GB" sz="1100" b="0" i="0" dirty="0" smtClean="0">
                <a:latin typeface="Tahoma"/>
                <a:ea typeface="+mn-ea"/>
                <a:cs typeface="+mn-cs"/>
              </a:rPr>
              <a:t>-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Telefonfuß</a:t>
            </a:r>
            <a:endParaRPr lang="en-GB" sz="11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100" b="0" i="0" dirty="0" err="1">
                <a:latin typeface="Tahoma"/>
                <a:ea typeface="+mn-ea"/>
                <a:cs typeface="+mn-cs"/>
              </a:rPr>
              <a:t>Zusatztastenmodul</a:t>
            </a:r>
            <a:endParaRPr lang="en-GB" sz="11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100" b="0" i="0" dirty="0" err="1">
                <a:latin typeface="Tahoma"/>
                <a:ea typeface="+mn-ea"/>
                <a:cs typeface="+mn-cs"/>
              </a:rPr>
              <a:t>Tastaturabdeckung</a:t>
            </a:r>
            <a:endParaRPr lang="en-GB" sz="1100" b="0" i="0" dirty="0">
              <a:latin typeface="Tahoma"/>
              <a:ea typeface="+mn-ea"/>
              <a:cs typeface="+mn-cs"/>
            </a:endParaRPr>
          </a:p>
        </p:txBody>
      </p:sp>
      <p:sp>
        <p:nvSpPr>
          <p:cNvPr id="35" name="Rectangle 40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9714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37" name="Rectangle 408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29716" name="Rectangle 41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29717" name="Rectangle 413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29718" name="Rectangle 420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29719" name="Rectangle 415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42" name="Rectangle 417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grpSp>
        <p:nvGrpSpPr>
          <p:cNvPr id="29698" name="Group 221"/>
          <p:cNvGrpSpPr>
            <a:grpSpLocks/>
          </p:cNvGrpSpPr>
          <p:nvPr/>
        </p:nvGrpSpPr>
        <p:grpSpPr bwMode="auto">
          <a:xfrm>
            <a:off x="4376738" y="4668044"/>
            <a:ext cx="773112" cy="741362"/>
            <a:chOff x="3394167" y="5082362"/>
            <a:chExt cx="986447" cy="946298"/>
          </a:xfrm>
        </p:grpSpPr>
        <p:pic>
          <p:nvPicPr>
            <p:cNvPr id="29721" name="Picture 193" descr="2-3"/>
            <p:cNvPicPr>
              <a:picLocks noChangeAspect="1" noChangeArrowheads="1"/>
            </p:cNvPicPr>
            <p:nvPr/>
          </p:nvPicPr>
          <p:blipFill>
            <a:blip r:embed="rId1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23684" y="5082362"/>
              <a:ext cx="956930" cy="94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1" name="Freeform 220"/>
            <p:cNvSpPr/>
            <p:nvPr/>
          </p:nvSpPr>
          <p:spPr>
            <a:xfrm>
              <a:off x="3394167" y="5315390"/>
              <a:ext cx="95201" cy="117527"/>
            </a:xfrm>
            <a:custGeom>
              <a:avLst/>
              <a:gdLst>
                <a:gd name="connsiteX0" fmla="*/ 95693 w 95693"/>
                <a:gd name="connsiteY0" fmla="*/ 10633 h 116958"/>
                <a:gd name="connsiteX1" fmla="*/ 53163 w 95693"/>
                <a:gd name="connsiteY1" fmla="*/ 116958 h 116958"/>
                <a:gd name="connsiteX2" fmla="*/ 0 w 95693"/>
                <a:gd name="connsiteY2" fmla="*/ 106326 h 116958"/>
                <a:gd name="connsiteX3" fmla="*/ 0 w 95693"/>
                <a:gd name="connsiteY3" fmla="*/ 0 h 116958"/>
                <a:gd name="connsiteX4" fmla="*/ 95693 w 95693"/>
                <a:gd name="connsiteY4" fmla="*/ 10633 h 116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693" h="116958">
                  <a:moveTo>
                    <a:pt x="95693" y="10633"/>
                  </a:moveTo>
                  <a:lnTo>
                    <a:pt x="53163" y="116958"/>
                  </a:lnTo>
                  <a:lnTo>
                    <a:pt x="0" y="106326"/>
                  </a:lnTo>
                  <a:lnTo>
                    <a:pt x="0" y="0"/>
                  </a:lnTo>
                  <a:lnTo>
                    <a:pt x="95693" y="106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00B2A9"/>
                </a:solidFill>
              </a:endParaRPr>
            </a:p>
          </p:txBody>
        </p:sp>
      </p:grpSp>
      <p:cxnSp>
        <p:nvCxnSpPr>
          <p:cNvPr id="228" name="Straight Connector 227"/>
          <p:cNvCxnSpPr/>
          <p:nvPr/>
        </p:nvCxnSpPr>
        <p:spPr>
          <a:xfrm>
            <a:off x="1701800" y="4906963"/>
            <a:ext cx="274955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 descr="ALU4029_lr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299335" y="1028700"/>
            <a:ext cx="4171840" cy="3018790"/>
          </a:xfrm>
          <a:prstGeom prst="rect">
            <a:avLst/>
          </a:prstGeom>
        </p:spPr>
      </p:pic>
      <p:pic>
        <p:nvPicPr>
          <p:cNvPr id="30722" name="Object 188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797870" y="2809117"/>
            <a:ext cx="773112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6" name="Rectangle 193"/>
          <p:cNvSpPr>
            <a:spLocks noChangeArrowheads="1"/>
          </p:cNvSpPr>
          <p:nvPr/>
        </p:nvSpPr>
        <p:spPr bwMode="auto">
          <a:xfrm>
            <a:off x="241300" y="4094163"/>
            <a:ext cx="3478213" cy="2223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Einstellbares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Schwarzweiß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-Display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6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Softkeys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Direkter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Zugriff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auf die Mailbox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Alphabetische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Tastatur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4-Wege-Navigator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Kopfhörerbuchse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Stummschaltungstaste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Freisprechen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Wahlwiederholungstaste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Arial"/>
                <a:ea typeface="+mn-ea"/>
                <a:cs typeface="Arial"/>
              </a:rPr>
              <a:t>Komforttelefon</a:t>
            </a:r>
            <a:endParaRPr lang="en-GB" sz="1000" b="0" i="0" dirty="0">
              <a:latin typeface="Arial"/>
              <a:ea typeface="+mn-ea"/>
              <a:cs typeface="Arial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</p:txBody>
      </p:sp>
      <p:cxnSp>
        <p:nvCxnSpPr>
          <p:cNvPr id="206" name="Straight Connector 205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5" name="Title 2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IP TOUCH 4028 </a:t>
            </a:r>
            <a: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/>
            </a:r>
            <a:b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UND </a:t>
            </a: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4029-DIGITALTELEFON</a:t>
            </a:r>
            <a:b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0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TELEFONE MIT UMFANGREICHEN FUNKTIONEN</a:t>
            </a:r>
          </a:p>
        </p:txBody>
      </p:sp>
      <p:pic>
        <p:nvPicPr>
          <p:cNvPr id="30726" name="Object 188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790208" y="1148729"/>
            <a:ext cx="801688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TextBox 219"/>
          <p:cNvSpPr txBox="1">
            <a:spLocks noChangeArrowheads="1"/>
          </p:cNvSpPr>
          <p:nvPr/>
        </p:nvSpPr>
        <p:spPr bwMode="auto">
          <a:xfrm>
            <a:off x="7543318" y="3564766"/>
            <a:ext cx="1262062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Smart Display: </a:t>
            </a:r>
            <a:br>
              <a:rPr lang="en-US" sz="1100" b="0" i="0">
                <a:latin typeface="Tahoma"/>
                <a:ea typeface="+mn-ea"/>
                <a:cs typeface="Arial"/>
              </a:rPr>
            </a:br>
            <a:r>
              <a:rPr lang="en-US" sz="1100" b="0" i="0">
                <a:latin typeface="Tahoma"/>
                <a:ea typeface="+mn-ea"/>
                <a:cs typeface="Arial"/>
              </a:rPr>
              <a:t>4 Tasten</a:t>
            </a:r>
          </a:p>
        </p:txBody>
      </p:sp>
      <p:sp>
        <p:nvSpPr>
          <p:cNvPr id="30728" name="TextBox 220"/>
          <p:cNvSpPr txBox="1">
            <a:spLocks noChangeArrowheads="1"/>
          </p:cNvSpPr>
          <p:nvPr/>
        </p:nvSpPr>
        <p:spPr bwMode="auto">
          <a:xfrm>
            <a:off x="7343499" y="1972849"/>
            <a:ext cx="15954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Einstellbares</a:t>
            </a:r>
            <a:br>
              <a:rPr lang="en-US" sz="1100" b="0" i="0">
                <a:latin typeface="Tahoma"/>
                <a:ea typeface="+mn-ea"/>
                <a:cs typeface="Arial"/>
              </a:rPr>
            </a:br>
            <a:r>
              <a:rPr lang="en-US" sz="1100" b="0" i="0">
                <a:latin typeface="Tahoma"/>
                <a:ea typeface="+mn-ea"/>
                <a:cs typeface="Arial"/>
              </a:rPr>
              <a:t>Display</a:t>
            </a:r>
          </a:p>
        </p:txBody>
      </p:sp>
      <p:cxnSp>
        <p:nvCxnSpPr>
          <p:cNvPr id="223" name="Straight Connector 222"/>
          <p:cNvCxnSpPr/>
          <p:nvPr/>
        </p:nvCxnSpPr>
        <p:spPr>
          <a:xfrm>
            <a:off x="2308536" y="4797371"/>
            <a:ext cx="1210628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30" name="Picture 196" descr="2-4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81375" y="4614863"/>
            <a:ext cx="5413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5" name="Straight Connector 224"/>
          <p:cNvCxnSpPr/>
          <p:nvPr/>
        </p:nvCxnSpPr>
        <p:spPr>
          <a:xfrm flipV="1">
            <a:off x="1225334" y="5556062"/>
            <a:ext cx="2538413" cy="3174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32" name="Picture 196" descr="2-4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48"/>
          <a:stretch>
            <a:fillRect/>
          </a:stretch>
        </p:blipFill>
        <p:spPr bwMode="auto">
          <a:xfrm>
            <a:off x="3381375" y="5434013"/>
            <a:ext cx="541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8" name="Rectangle 194"/>
          <p:cNvSpPr>
            <a:spLocks noChangeArrowheads="1"/>
          </p:cNvSpPr>
          <p:nvPr/>
        </p:nvSpPr>
        <p:spPr bwMode="auto">
          <a:xfrm>
            <a:off x="4359275" y="4086225"/>
            <a:ext cx="3313113" cy="2077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lvl="2" indent="-118872" algn="l">
              <a:spcBef>
                <a:spcPts val="0"/>
              </a:spcBef>
              <a:spcAft>
                <a:spcPts val="3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Gigabit Ethernet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bei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IP Touch 4028</a:t>
            </a:r>
          </a:p>
          <a:p>
            <a:pPr marL="118872" indent="-118872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Zusätzlicher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Ethernet-Port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mit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Switch</a:t>
            </a:r>
          </a:p>
          <a:p>
            <a:pPr marL="283464" lvl="2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Zum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Anschließen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eines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PCs an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dasselbe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Kabel</a:t>
            </a:r>
            <a:endParaRPr lang="en-GB" sz="1000" b="0" i="0" dirty="0">
              <a:solidFill>
                <a:srgbClr val="000000">
                  <a:lumMod val="95000"/>
                  <a:lumOff val="5000"/>
                </a:srgbClr>
              </a:solidFill>
              <a:latin typeface="Arial"/>
              <a:ea typeface="+mn-ea"/>
              <a:cs typeface="Arial"/>
            </a:endParaRPr>
          </a:p>
          <a:p>
            <a:pPr marL="118872" indent="-118872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Quality-of-Service (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QoS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): Layer 2/Layer 3-QoS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endParaRPr lang="en-US" sz="1400" dirty="0" smtClean="0">
              <a:solidFill>
                <a:srgbClr val="00549F"/>
              </a:solidFill>
              <a:latin typeface="+mn-lt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Monofoner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/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Stereofoner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Kopfhörer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Wandmontage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-Kit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smtClean="0">
                <a:latin typeface="Arial"/>
                <a:ea typeface="+mn-ea"/>
                <a:cs typeface="+mn-cs"/>
              </a:rPr>
              <a:t>60 °</a:t>
            </a:r>
            <a:r>
              <a:rPr lang="en-US" sz="1000" b="0" i="0" dirty="0" smtClean="0">
                <a:latin typeface="Tahoma"/>
                <a:ea typeface="+mn-ea"/>
                <a:cs typeface="+mn-cs"/>
              </a:rPr>
              <a:t>-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Telefonfuß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Zusatztastenmodul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Tastaturabdeckung</a:t>
            </a:r>
            <a:endParaRPr lang="en-US" sz="1000" b="0" i="0" dirty="0">
              <a:latin typeface="Tahoma"/>
              <a:ea typeface="+mn-ea"/>
              <a:cs typeface="+mn-cs"/>
            </a:endParaRPr>
          </a:p>
        </p:txBody>
      </p:sp>
      <p:sp>
        <p:nvSpPr>
          <p:cNvPr id="31" name="Rectangle 40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30736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33" name="Rectangle 408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30738" name="Rectangle 41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30739" name="Rectangle 413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30740" name="Rectangle 420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30741" name="Rectangle 415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8" name="Rectangle 417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8" name="Rectangle 191"/>
          <p:cNvSpPr>
            <a:spLocks noChangeArrowheads="1"/>
          </p:cNvSpPr>
          <p:nvPr/>
        </p:nvSpPr>
        <p:spPr bwMode="auto">
          <a:xfrm>
            <a:off x="241300" y="4089400"/>
            <a:ext cx="2795588" cy="253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1 x 20-Zeichen-Display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2-Wege-Navigator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Direkter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Zugriff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auf das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Verzeichnis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Freisprechen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br>
              <a:rPr lang="en-GB" sz="1000" b="0" i="0" dirty="0">
                <a:latin typeface="Tahoma"/>
                <a:ea typeface="+mn-ea"/>
                <a:cs typeface="+mn-cs"/>
              </a:rPr>
            </a:br>
            <a:r>
              <a:rPr lang="en-GB" sz="1000" b="0" i="0" dirty="0">
                <a:latin typeface="Tahoma"/>
                <a:ea typeface="+mn-ea"/>
                <a:cs typeface="+mn-cs"/>
              </a:rPr>
              <a:t>(Alcatel-Lucent IP Touch 4018)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Lautsprecher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Stummschaltungstaste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Wahlwiederholungstaste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Direkter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Zugriff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auf die Mailbox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6 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programmierbare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Softkeys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Arial"/>
                <a:ea typeface="+mn-ea"/>
                <a:cs typeface="Arial"/>
              </a:rPr>
              <a:t>Standardtelefon</a:t>
            </a:r>
            <a:r>
              <a:rPr lang="en-GB" sz="10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Arial"/>
                <a:ea typeface="+mn-ea"/>
                <a:cs typeface="Arial"/>
              </a:rPr>
              <a:t>bei</a:t>
            </a:r>
            <a:r>
              <a:rPr lang="en-GB" sz="1000" b="0" i="0" dirty="0">
                <a:latin typeface="Arial"/>
                <a:ea typeface="+mn-ea"/>
                <a:cs typeface="Arial"/>
              </a:rPr>
              <a:t> 4008, 4019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Arial"/>
                <a:ea typeface="+mn-ea"/>
                <a:cs typeface="Arial"/>
              </a:rPr>
              <a:t>Komforttelefon</a:t>
            </a:r>
            <a:r>
              <a:rPr lang="en-GB" sz="10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Arial"/>
                <a:ea typeface="+mn-ea"/>
                <a:cs typeface="Arial"/>
              </a:rPr>
              <a:t>bei</a:t>
            </a:r>
            <a:r>
              <a:rPr lang="en-GB" sz="1000" b="0" i="0" dirty="0">
                <a:latin typeface="Arial"/>
                <a:ea typeface="+mn-ea"/>
                <a:cs typeface="Arial"/>
              </a:rPr>
              <a:t> 4018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solidFill>
                <a:srgbClr val="FF0000"/>
              </a:solidFill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</p:txBody>
      </p:sp>
      <p:pic>
        <p:nvPicPr>
          <p:cNvPr id="31748" name="Picture 194" descr="2-5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16163" y="1704975"/>
            <a:ext cx="3414712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5" name="Straight Connector 204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0" name="Title 2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IP TOUCH 4008, IP TOUCH 4018 UND 4019-DIGITALTELEFON</a:t>
            </a:r>
            <a:b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0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TELEFONE MIT UMFANGREICHEN FUNKTIONEN</a:t>
            </a:r>
          </a:p>
        </p:txBody>
      </p:sp>
      <p:cxnSp>
        <p:nvCxnSpPr>
          <p:cNvPr id="218" name="Straight Connector 217"/>
          <p:cNvCxnSpPr/>
          <p:nvPr/>
        </p:nvCxnSpPr>
        <p:spPr>
          <a:xfrm>
            <a:off x="1829016" y="4481513"/>
            <a:ext cx="1987550" cy="635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52" name="Picture 195" descr="2-5-1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344"/>
          <a:stretch>
            <a:fillRect/>
          </a:stretch>
        </p:blipFill>
        <p:spPr bwMode="auto">
          <a:xfrm>
            <a:off x="3243263" y="4284663"/>
            <a:ext cx="14351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9" name="Straight Connector 218"/>
          <p:cNvCxnSpPr/>
          <p:nvPr/>
        </p:nvCxnSpPr>
        <p:spPr>
          <a:xfrm flipV="1">
            <a:off x="2259012" y="5105399"/>
            <a:ext cx="1249363" cy="14288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54" name="Picture 195" descr="2-5-1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52788" y="4911725"/>
            <a:ext cx="51117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1" name="Straight Connector 220"/>
          <p:cNvCxnSpPr/>
          <p:nvPr/>
        </p:nvCxnSpPr>
        <p:spPr>
          <a:xfrm>
            <a:off x="2114550" y="5834063"/>
            <a:ext cx="2287588" cy="3175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56" name="Picture 195" descr="2-5-1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41800" y="4902200"/>
            <a:ext cx="481013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" name="Rectangle 194"/>
          <p:cNvSpPr>
            <a:spLocks noChangeArrowheads="1"/>
          </p:cNvSpPr>
          <p:nvPr/>
        </p:nvSpPr>
        <p:spPr bwMode="auto">
          <a:xfrm>
            <a:off x="5092700" y="4086225"/>
            <a:ext cx="3752850" cy="190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lvl="2" indent="-118872" algn="l">
              <a:spcBef>
                <a:spcPts val="0"/>
              </a:spcBef>
              <a:spcAft>
                <a:spcPts val="3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Fast Ethernet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bei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IP Touch 4018</a:t>
            </a:r>
          </a:p>
          <a:p>
            <a:pPr marL="118872" indent="-118872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Zusätzlicher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Ethernet-Port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mit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Switch</a:t>
            </a:r>
          </a:p>
          <a:p>
            <a:pPr marL="283464" lvl="2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Zum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Anschließen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eines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PCs an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dasselbe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Kabel</a:t>
            </a:r>
            <a:endParaRPr lang="en-GB" sz="1000" b="0" i="0" dirty="0">
              <a:solidFill>
                <a:srgbClr val="000000">
                  <a:lumMod val="95000"/>
                  <a:lumOff val="5000"/>
                </a:srgbClr>
              </a:solidFill>
              <a:latin typeface="Arial"/>
              <a:ea typeface="+mn-ea"/>
              <a:cs typeface="Arial"/>
            </a:endParaRPr>
          </a:p>
          <a:p>
            <a:pPr marL="283464" lvl="2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Nicht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vorhanden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bei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Alcatel-Lucent IP Touch-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Telefon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4008</a:t>
            </a:r>
          </a:p>
          <a:p>
            <a:pPr marL="118872" indent="-118872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Quality of Service (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QoS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) Layer 2/Layer 3</a:t>
            </a:r>
            <a:r>
              <a:rPr lang="en-GB" sz="1100" b="1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	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endParaRPr lang="en-US" sz="1400" dirty="0" smtClean="0">
              <a:solidFill>
                <a:srgbClr val="00B2A9"/>
              </a:solidFill>
              <a:latin typeface="+mn-lt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Monofoner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/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Stereofoner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Kopfhörer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Wandmontage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-Kit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smtClean="0">
                <a:latin typeface="Arial"/>
                <a:ea typeface="+mn-ea"/>
                <a:cs typeface="+mn-cs"/>
              </a:rPr>
              <a:t>60 °</a:t>
            </a:r>
            <a:r>
              <a:rPr lang="en-US" sz="1000" b="0" i="0" dirty="0" smtClean="0">
                <a:latin typeface="Tahoma"/>
                <a:ea typeface="+mn-ea"/>
                <a:cs typeface="+mn-cs"/>
              </a:rPr>
              <a:t>-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Telefonfuß</a:t>
            </a:r>
            <a:endParaRPr lang="en-US" sz="1000" b="0" i="0" dirty="0">
              <a:latin typeface="Tahoma"/>
              <a:ea typeface="+mn-ea"/>
              <a:cs typeface="+mn-cs"/>
            </a:endParaRPr>
          </a:p>
        </p:txBody>
      </p:sp>
      <p:sp>
        <p:nvSpPr>
          <p:cNvPr id="30" name="Rectangle 40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31759" name="Rectangle 40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32" name="Rectangle 40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31761" name="Rectangle 41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31762" name="Rectangle 41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31763" name="Rectangle 42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31764" name="Rectangle 415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7" name="Rectangle 417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Rectangle 193"/>
          <p:cNvSpPr>
            <a:spLocks noChangeArrowheads="1"/>
          </p:cNvSpPr>
          <p:nvPr/>
        </p:nvSpPr>
        <p:spPr bwMode="auto">
          <a:xfrm>
            <a:off x="241299" y="4094163"/>
            <a:ext cx="3482561" cy="119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>
                <a:solidFill>
                  <a:srgbClr val="00549F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100" b="0" i="0">
                <a:latin typeface="Tahoma"/>
                <a:ea typeface="+mn-ea"/>
                <a:cs typeface="+mn-cs"/>
              </a:rPr>
              <a:t>PIMphony Basic ist immer für alle Nutzer enthalten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100" b="0" i="0">
                <a:latin typeface="Tahoma"/>
                <a:ea typeface="+mn-ea"/>
                <a:cs typeface="+mn-cs"/>
              </a:rPr>
              <a:t>Intuitive Oberfläche für die Anrufsteuerung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100" b="0" i="0">
                <a:latin typeface="Tahoma"/>
                <a:ea typeface="+mn-ea"/>
                <a:cs typeface="+mn-cs"/>
              </a:rPr>
              <a:t>Zentrales Anrufprotokoll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100" b="0" i="0">
                <a:latin typeface="Tahoma"/>
                <a:ea typeface="+mn-ea"/>
                <a:cs typeface="+mn-cs"/>
              </a:rPr>
              <a:t>Programmierbare Softkeys für Anrufe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100" b="0" i="0">
                <a:latin typeface="Tahoma"/>
                <a:ea typeface="+mn-ea"/>
                <a:cs typeface="+mn-cs"/>
              </a:rPr>
              <a:t>Aktivieren des Nomadic-Modus</a:t>
            </a:r>
          </a:p>
        </p:txBody>
      </p:sp>
      <p:sp>
        <p:nvSpPr>
          <p:cNvPr id="23561" name="Rectangle 194"/>
          <p:cNvSpPr>
            <a:spLocks noChangeArrowheads="1"/>
          </p:cNvSpPr>
          <p:nvPr/>
        </p:nvSpPr>
        <p:spPr bwMode="auto">
          <a:xfrm>
            <a:off x="4416356" y="4094163"/>
            <a:ext cx="4197557" cy="1869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>
                <a:solidFill>
                  <a:srgbClr val="00549F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100" b="0" i="0">
                <a:latin typeface="Tahoma"/>
                <a:ea typeface="+mn-ea"/>
                <a:cs typeface="+mn-cs"/>
              </a:rPr>
              <a:t>PIMphony Pro Interaktion mit PIMphony-Anwendung (Bildschirm-Popup), Voicemail-Verwaltung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100" b="0" i="0">
                <a:latin typeface="Tahoma"/>
                <a:ea typeface="+mn-ea"/>
                <a:cs typeface="+mn-cs"/>
              </a:rPr>
              <a:t>PIMphony Team: Assistenten- und Supervisor-Funktionen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100" b="0" i="0">
                <a:latin typeface="Tahoma"/>
                <a:ea typeface="+mn-ea"/>
                <a:cs typeface="+mn-cs"/>
              </a:rPr>
              <a:t>PIMphony Attendant: PC-basierte Vermittlung für einzelne oder mehrere Standorte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100" b="0" i="0">
                <a:latin typeface="Tahoma"/>
                <a:ea typeface="+mn-ea"/>
                <a:cs typeface="+mn-cs"/>
              </a:rPr>
              <a:t>PIMphony IP: lokal </a:t>
            </a:r>
            <a:br>
              <a:rPr lang="en-GB" sz="1100" b="0" i="0">
                <a:latin typeface="Tahoma"/>
                <a:ea typeface="+mn-ea"/>
                <a:cs typeface="+mn-cs"/>
              </a:rPr>
            </a:br>
            <a:r>
              <a:rPr lang="en-GB" sz="1100" b="0" i="0">
                <a:latin typeface="Tahoma"/>
                <a:ea typeface="+mn-ea"/>
                <a:cs typeface="+mn-cs"/>
              </a:rPr>
              <a:t>oder aus der Ferne nutzbar</a:t>
            </a:r>
          </a:p>
        </p:txBody>
      </p:sp>
      <p:sp>
        <p:nvSpPr>
          <p:cNvPr id="23562" name="Rectangle 195"/>
          <p:cNvSpPr>
            <a:spLocks noChangeArrowheads="1"/>
          </p:cNvSpPr>
          <p:nvPr/>
        </p:nvSpPr>
        <p:spPr bwMode="auto">
          <a:xfrm>
            <a:off x="5387975" y="1525588"/>
            <a:ext cx="3592513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600" b="1" i="0" u="sng">
                <a:solidFill>
                  <a:srgbClr val="00549F"/>
                </a:solidFill>
                <a:latin typeface="Tahoma"/>
                <a:ea typeface="+mn-ea"/>
                <a:cs typeface="+mn-cs"/>
              </a:rPr>
              <a:t>VORTEILE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Vereinfachung des Telefonbetriebs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Effizienzsteigerung und Zeiteinsparung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Anrufverfolgung bei Abwesenheit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Kein Anruf wird verpasst!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Höhere Kundenzufriedenheit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Online-Aktualisierungen erhältlich</a:t>
            </a:r>
          </a:p>
        </p:txBody>
      </p:sp>
      <p:pic>
        <p:nvPicPr>
          <p:cNvPr id="35845" name="Picture 211" descr="voicemail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17550" y="1201738"/>
            <a:ext cx="2828925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216" descr="callboard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2988" y="1870075"/>
            <a:ext cx="37465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212" descr="aocphone-Conference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622425" y="2441575"/>
            <a:ext cx="3562350" cy="13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7" name="Straight Connector 206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9" name="Title 2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PIMPHONY</a:t>
            </a:r>
            <a:b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0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IHR PERSÖNLICHER KOMMUNIKATIONSMANAGER</a:t>
            </a:r>
          </a:p>
        </p:txBody>
      </p:sp>
      <p:sp>
        <p:nvSpPr>
          <p:cNvPr id="26" name="Rectangle 40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35851" name="Rectangle 40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8" name="Rectangle 408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35853" name="Rectangle 4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35854" name="Rectangle 41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35855" name="Rectangle 42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35856" name="Rectangle 415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3" name="Rectangle 4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9" name="Rectangle 4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36870" name="Title 4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STANDORTINTERNE MOBILITÄT</a:t>
            </a:r>
          </a:p>
        </p:txBody>
      </p:sp>
      <p:sp>
        <p:nvSpPr>
          <p:cNvPr id="16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36874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36875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36876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36877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6878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15" name="Text Placeholder 31"/>
          <p:cNvSpPr txBox="1">
            <a:spLocks/>
          </p:cNvSpPr>
          <p:nvPr/>
        </p:nvSpPr>
        <p:spPr bwMode="auto">
          <a:xfrm>
            <a:off x="268742" y="2334475"/>
            <a:ext cx="4104475" cy="3935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marL="173736" marR="0" indent="-173736" algn="l" defTabSz="914400">
              <a:lnSpc>
                <a:spcPct val="100000"/>
              </a:lnSpc>
              <a:spcBef>
                <a:spcPts val="480"/>
              </a:spcBef>
              <a:spcAft>
                <a:spcPts val="300"/>
              </a:spcAft>
              <a:buNone/>
            </a:pPr>
            <a:r>
              <a:rPr lang="en-GB" sz="2000" b="1" i="0" u="none" strike="noStrike" cap="none" spc="0" baseline="0" dirty="0">
                <a:solidFill>
                  <a:srgbClr val="34B233"/>
                </a:solidFill>
                <a:latin typeface="Tahoma"/>
                <a:ea typeface="+mj-ea"/>
                <a:cs typeface="+mj-cs"/>
              </a:rPr>
              <a:t>	</a:t>
            </a:r>
            <a:r>
              <a:rPr lang="en-GB" sz="2000" b="1" i="0" u="none" strike="noStrike" cap="none" spc="0" baseline="0" dirty="0">
                <a:solidFill>
                  <a:srgbClr val="34B233"/>
                </a:solidFill>
                <a:effectLst/>
                <a:latin typeface="Tahoma"/>
                <a:ea typeface="+mj-ea"/>
                <a:cs typeface="+mj-cs"/>
              </a:rPr>
              <a:t>UNSERE LÖSUNGEN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500" b="0" i="0" dirty="0">
                <a:latin typeface="Arial"/>
                <a:ea typeface="+mn-ea"/>
                <a:cs typeface="Arial"/>
              </a:rPr>
              <a:t>Portfolio </a:t>
            </a:r>
            <a:r>
              <a:rPr lang="en-GB" sz="1500" b="0" i="0" dirty="0" err="1">
                <a:latin typeface="Arial"/>
                <a:ea typeface="+mn-ea"/>
                <a:cs typeface="Arial"/>
              </a:rPr>
              <a:t>schnurloser</a:t>
            </a:r>
            <a:r>
              <a:rPr lang="en-GB" sz="15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500" b="0" i="0" dirty="0" err="1">
                <a:latin typeface="Arial"/>
                <a:ea typeface="+mn-ea"/>
                <a:cs typeface="Arial"/>
              </a:rPr>
              <a:t>Telefone</a:t>
            </a:r>
            <a:endParaRPr lang="en-GB" sz="1500" b="0" i="0" dirty="0">
              <a:latin typeface="Arial"/>
              <a:ea typeface="+mn-ea"/>
              <a:cs typeface="Arial"/>
            </a:endParaRP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500" b="0" i="0" dirty="0" err="1">
                <a:latin typeface="Arial"/>
                <a:ea typeface="+mn-ea"/>
                <a:cs typeface="Arial"/>
              </a:rPr>
              <a:t>Professionelle</a:t>
            </a:r>
            <a:r>
              <a:rPr lang="en-GB" sz="1500" b="0" i="0" dirty="0">
                <a:latin typeface="Arial"/>
                <a:ea typeface="+mn-ea"/>
                <a:cs typeface="Arial"/>
              </a:rPr>
              <a:t> DECT-</a:t>
            </a:r>
            <a:r>
              <a:rPr lang="en-GB" sz="1500" b="0" i="0" dirty="0" err="1">
                <a:latin typeface="Arial"/>
                <a:ea typeface="+mn-ea"/>
                <a:cs typeface="Arial"/>
              </a:rPr>
              <a:t>Telefone</a:t>
            </a:r>
            <a:r>
              <a:rPr lang="en-GB" sz="1500" b="0" i="0" dirty="0">
                <a:latin typeface="Arial"/>
                <a:ea typeface="+mn-ea"/>
                <a:cs typeface="Arial"/>
              </a:rPr>
              <a:t/>
            </a:r>
            <a:br>
              <a:rPr lang="en-GB" sz="1500" b="0" i="0" dirty="0">
                <a:latin typeface="Arial"/>
                <a:ea typeface="+mn-ea"/>
                <a:cs typeface="Arial"/>
              </a:rPr>
            </a:br>
            <a:r>
              <a:rPr lang="en-GB" sz="1500" b="0" i="0" dirty="0" err="1">
                <a:latin typeface="Arial"/>
                <a:ea typeface="+mn-ea"/>
                <a:cs typeface="Arial"/>
              </a:rPr>
              <a:t>für</a:t>
            </a:r>
            <a:r>
              <a:rPr lang="en-GB" sz="15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500" b="0" i="0" dirty="0" err="1">
                <a:latin typeface="Arial"/>
                <a:ea typeface="+mn-ea"/>
                <a:cs typeface="Arial"/>
              </a:rPr>
              <a:t>standortinterne</a:t>
            </a:r>
            <a:r>
              <a:rPr lang="en-GB" sz="15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500" b="0" i="0" dirty="0" err="1">
                <a:latin typeface="Arial"/>
                <a:ea typeface="+mn-ea"/>
                <a:cs typeface="Arial"/>
              </a:rPr>
              <a:t>Sprachmobilität</a:t>
            </a:r>
            <a:endParaRPr lang="en-GB" sz="1500" b="0" i="0" dirty="0">
              <a:latin typeface="Arial"/>
              <a:ea typeface="+mn-ea"/>
              <a:cs typeface="Arial"/>
            </a:endParaRP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500" b="0" i="0" dirty="0" err="1">
                <a:latin typeface="Arial"/>
                <a:ea typeface="+mn-ea"/>
                <a:cs typeface="Arial"/>
              </a:rPr>
              <a:t>Professionelle</a:t>
            </a:r>
            <a:r>
              <a:rPr lang="en-GB" sz="1500" b="0" i="0" dirty="0">
                <a:latin typeface="Arial"/>
                <a:ea typeface="+mn-ea"/>
                <a:cs typeface="Arial"/>
              </a:rPr>
              <a:t> DECT-</a:t>
            </a:r>
            <a:r>
              <a:rPr lang="en-GB" sz="1500" b="0" i="0" dirty="0" err="1">
                <a:latin typeface="Arial"/>
                <a:ea typeface="+mn-ea"/>
                <a:cs typeface="Arial"/>
              </a:rPr>
              <a:t>Telefone</a:t>
            </a:r>
            <a:r>
              <a:rPr lang="en-GB" sz="15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500" b="0" i="0" dirty="0" err="1">
                <a:latin typeface="Arial"/>
                <a:ea typeface="+mn-ea"/>
                <a:cs typeface="Arial"/>
              </a:rPr>
              <a:t>für</a:t>
            </a:r>
            <a:r>
              <a:rPr lang="en-GB" sz="15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500" b="0" i="0" dirty="0" err="1">
                <a:latin typeface="Arial"/>
                <a:ea typeface="+mn-ea"/>
                <a:cs typeface="Arial"/>
              </a:rPr>
              <a:t>standortinterne</a:t>
            </a:r>
            <a:r>
              <a:rPr lang="en-GB" sz="15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500" b="0" i="0" dirty="0" err="1">
                <a:latin typeface="Arial"/>
                <a:ea typeface="+mn-ea"/>
                <a:cs typeface="Arial"/>
              </a:rPr>
              <a:t>Sprachmobilität</a:t>
            </a:r>
            <a:r>
              <a:rPr lang="en-GB" sz="1500" b="0" i="0" dirty="0">
                <a:latin typeface="Arial"/>
                <a:ea typeface="+mn-ea"/>
                <a:cs typeface="Arial"/>
              </a:rPr>
              <a:t> in </a:t>
            </a:r>
            <a:r>
              <a:rPr lang="en-GB" sz="1500" b="0" i="0" dirty="0" smtClean="0">
                <a:latin typeface="Arial"/>
                <a:ea typeface="+mn-ea"/>
                <a:cs typeface="Arial"/>
              </a:rPr>
              <a:t/>
            </a:r>
            <a:br>
              <a:rPr lang="en-GB" sz="1500" b="0" i="0" dirty="0" smtClean="0">
                <a:latin typeface="Arial"/>
                <a:ea typeface="+mn-ea"/>
                <a:cs typeface="Arial"/>
              </a:rPr>
            </a:br>
            <a:r>
              <a:rPr lang="en-GB" sz="1500" b="0" i="0" dirty="0" err="1" smtClean="0">
                <a:latin typeface="Arial"/>
                <a:ea typeface="+mn-ea"/>
                <a:cs typeface="Arial"/>
              </a:rPr>
              <a:t>Industrie-Umgebungen</a:t>
            </a:r>
            <a:endParaRPr lang="en-GB" sz="1500" b="0" i="0" dirty="0">
              <a:latin typeface="Arial"/>
              <a:ea typeface="+mn-ea"/>
              <a:cs typeface="Arial"/>
            </a:endParaRP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500" b="0" i="0" dirty="0" err="1">
                <a:latin typeface="Arial"/>
                <a:ea typeface="+mn-ea"/>
                <a:cs typeface="Arial"/>
              </a:rPr>
              <a:t>Professionelle</a:t>
            </a:r>
            <a:r>
              <a:rPr lang="en-GB" sz="1500" b="0" i="0" dirty="0">
                <a:latin typeface="Arial"/>
                <a:ea typeface="+mn-ea"/>
                <a:cs typeface="Arial"/>
              </a:rPr>
              <a:t> WLAN-</a:t>
            </a:r>
            <a:r>
              <a:rPr lang="en-GB" sz="1500" b="0" i="0" dirty="0" err="1">
                <a:latin typeface="Arial"/>
                <a:ea typeface="+mn-ea"/>
                <a:cs typeface="Arial"/>
              </a:rPr>
              <a:t>Telefone</a:t>
            </a:r>
            <a:r>
              <a:rPr lang="en-GB" sz="1500" b="0" i="0" dirty="0">
                <a:latin typeface="Arial"/>
                <a:ea typeface="+mn-ea"/>
                <a:cs typeface="Arial"/>
              </a:rPr>
              <a:t/>
            </a:r>
            <a:br>
              <a:rPr lang="en-GB" sz="1500" b="0" i="0" dirty="0">
                <a:latin typeface="Arial"/>
                <a:ea typeface="+mn-ea"/>
                <a:cs typeface="Arial"/>
              </a:rPr>
            </a:br>
            <a:r>
              <a:rPr lang="en-GB" sz="1500" b="0" i="0" dirty="0" err="1">
                <a:latin typeface="Arial"/>
                <a:ea typeface="+mn-ea"/>
                <a:cs typeface="Arial"/>
              </a:rPr>
              <a:t>für</a:t>
            </a:r>
            <a:r>
              <a:rPr lang="en-GB" sz="15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500" b="0" i="0" dirty="0" err="1">
                <a:latin typeface="Arial"/>
                <a:ea typeface="+mn-ea"/>
                <a:cs typeface="Arial"/>
              </a:rPr>
              <a:t>standortinterne</a:t>
            </a:r>
            <a:r>
              <a:rPr lang="en-GB" sz="15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500" b="0" i="0" dirty="0" err="1">
                <a:latin typeface="Arial"/>
                <a:ea typeface="+mn-ea"/>
                <a:cs typeface="Arial"/>
              </a:rPr>
              <a:t>Sprach</a:t>
            </a:r>
            <a:r>
              <a:rPr lang="en-GB" sz="1500" b="0" i="0" dirty="0">
                <a:latin typeface="Arial"/>
                <a:ea typeface="+mn-ea"/>
                <a:cs typeface="Arial"/>
              </a:rPr>
              <a:t>- und </a:t>
            </a:r>
            <a:r>
              <a:rPr lang="en-GB" sz="1500" b="0" i="0" dirty="0" err="1">
                <a:latin typeface="Arial"/>
                <a:ea typeface="+mn-ea"/>
                <a:cs typeface="Arial"/>
              </a:rPr>
              <a:t>Datenmobilität</a:t>
            </a:r>
            <a:endParaRPr lang="en-GB" sz="1500" b="0" i="0" dirty="0">
              <a:latin typeface="Arial"/>
              <a:ea typeface="+mn-ea"/>
              <a:cs typeface="Arial"/>
            </a:endParaRPr>
          </a:p>
          <a:p>
            <a:pPr marL="173736" marR="0" indent="-173736" algn="l" defTabSz="914400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5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Standortinterne</a:t>
            </a:r>
            <a:r>
              <a:rPr lang="en-GB" sz="15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</a:t>
            </a:r>
            <a:r>
              <a:rPr lang="en-GB" sz="15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Sprachmobilität</a:t>
            </a:r>
            <a:r>
              <a:rPr lang="en-GB" sz="15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</a:t>
            </a:r>
            <a:r>
              <a:rPr lang="en-GB" sz="15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mit</a:t>
            </a:r>
            <a:r>
              <a:rPr lang="en-GB" sz="15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DECT</a:t>
            </a:r>
          </a:p>
          <a:p>
            <a:pPr marL="173736" marR="0" indent="-173736" algn="l" defTabSz="914400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5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Standortinterne</a:t>
            </a:r>
            <a:r>
              <a:rPr lang="en-GB" sz="15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15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Sprachmobilität</a:t>
            </a:r>
            <a:r>
              <a:rPr lang="en-GB" sz="15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15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mit</a:t>
            </a:r>
            <a:r>
              <a:rPr lang="en-GB" sz="15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 IP-DECT</a:t>
            </a:r>
          </a:p>
          <a:p>
            <a:pPr marL="173736" marR="0" indent="-173736" algn="l" defTabSz="914400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5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Standortinterne</a:t>
            </a:r>
            <a:r>
              <a:rPr lang="en-GB" sz="15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</a:t>
            </a:r>
            <a:r>
              <a:rPr lang="en-GB" sz="15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Sprach</a:t>
            </a:r>
            <a:r>
              <a:rPr lang="en-GB" sz="15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- und </a:t>
            </a:r>
            <a:r>
              <a:rPr lang="en-GB" sz="15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Datenmobilität</a:t>
            </a:r>
            <a:r>
              <a:rPr lang="en-GB" sz="15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</a:t>
            </a:r>
            <a:r>
              <a:rPr lang="en-GB" sz="15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mit</a:t>
            </a:r>
            <a:r>
              <a:rPr lang="en-GB" sz="15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Wi-Fi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8146" y="1326926"/>
            <a:ext cx="4082597" cy="710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736" indent="-173736" algn="l">
              <a:spcBef>
                <a:spcPts val="480"/>
              </a:spcBef>
              <a:spcAft>
                <a:spcPts val="300"/>
              </a:spcAft>
              <a:buNone/>
            </a:pPr>
            <a:r>
              <a:rPr lang="en-GB" sz="2000" b="1" i="0" dirty="0">
                <a:solidFill>
                  <a:srgbClr val="34B233"/>
                </a:solidFill>
                <a:latin typeface="Tahoma"/>
                <a:ea typeface="+mj-ea"/>
                <a:cs typeface="+mj-cs"/>
              </a:rPr>
              <a:t>	IHRE ANFORDERUNG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500" b="0" i="0" dirty="0" err="1">
                <a:latin typeface="Tahoma"/>
                <a:ea typeface="+mn-ea"/>
                <a:cs typeface="+mn-cs"/>
              </a:rPr>
              <a:t>Überall</a:t>
            </a:r>
            <a:r>
              <a:rPr lang="en-GB" sz="15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500" b="0" i="0" dirty="0" err="1">
                <a:latin typeface="Tahoma"/>
                <a:ea typeface="+mn-ea"/>
                <a:cs typeface="+mn-cs"/>
              </a:rPr>
              <a:t>im</a:t>
            </a:r>
            <a:r>
              <a:rPr lang="en-GB" sz="15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500" b="0" i="0" dirty="0" err="1">
                <a:latin typeface="Tahoma"/>
                <a:ea typeface="+mn-ea"/>
                <a:cs typeface="+mn-cs"/>
              </a:rPr>
              <a:t>Büro</a:t>
            </a:r>
            <a:r>
              <a:rPr lang="en-GB" sz="15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500" b="0" i="0" dirty="0" err="1">
                <a:latin typeface="Tahoma"/>
                <a:ea typeface="+mn-ea"/>
                <a:cs typeface="+mn-cs"/>
              </a:rPr>
              <a:t>erreichbar</a:t>
            </a:r>
            <a:r>
              <a:rPr lang="en-GB" sz="15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500" b="0" i="0" dirty="0" err="1">
                <a:latin typeface="Tahoma"/>
                <a:ea typeface="+mn-ea"/>
                <a:cs typeface="+mn-cs"/>
              </a:rPr>
              <a:t>sein</a:t>
            </a:r>
            <a:endParaRPr lang="en-GB" sz="1500" b="0" i="0" dirty="0">
              <a:latin typeface="Tahoma"/>
              <a:ea typeface="+mn-ea"/>
              <a:cs typeface="+mn-cs"/>
            </a:endParaRPr>
          </a:p>
        </p:txBody>
      </p:sp>
      <p:pic>
        <p:nvPicPr>
          <p:cNvPr id="18" name="Picture 4" descr="3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4572000" y="1447294"/>
            <a:ext cx="3779369" cy="39981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à coins arrondis 87"/>
          <p:cNvSpPr/>
          <p:nvPr/>
        </p:nvSpPr>
        <p:spPr>
          <a:xfrm>
            <a:off x="5068318" y="4659062"/>
            <a:ext cx="3447633" cy="1422424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7" name="Rectangle à coins arrondis 86"/>
          <p:cNvSpPr/>
          <p:nvPr/>
        </p:nvSpPr>
        <p:spPr>
          <a:xfrm>
            <a:off x="5075572" y="2823039"/>
            <a:ext cx="3447633" cy="94648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0" name="Rectangle à coins arrondis 79"/>
          <p:cNvSpPr/>
          <p:nvPr/>
        </p:nvSpPr>
        <p:spPr>
          <a:xfrm>
            <a:off x="5082830" y="1640119"/>
            <a:ext cx="3447633" cy="946486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7657" name="Title 213"/>
          <p:cNvSpPr>
            <a:spLocks noGrp="1"/>
          </p:cNvSpPr>
          <p:nvPr>
            <p:ph type="title"/>
          </p:nvPr>
        </p:nvSpPr>
        <p:spPr>
          <a:xfrm>
            <a:off x="206602" y="247877"/>
            <a:ext cx="8645525" cy="11430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PORTFOLIO SCHNURLOSER DECT-TELEFONE</a:t>
            </a:r>
          </a:p>
        </p:txBody>
      </p:sp>
      <p:sp>
        <p:nvSpPr>
          <p:cNvPr id="45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7670" name="Rectangle 40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47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799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27672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769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27673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27674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9199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27675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52" name="Rectangle 4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39" name="Rectangle à coins arrondis 38"/>
          <p:cNvSpPr/>
          <p:nvPr/>
        </p:nvSpPr>
        <p:spPr>
          <a:xfrm>
            <a:off x="487213" y="4630058"/>
            <a:ext cx="4267200" cy="1479012"/>
          </a:xfrm>
          <a:prstGeom prst="roundRect">
            <a:avLst/>
          </a:prstGeom>
          <a:noFill/>
          <a:ln w="38100">
            <a:solidFill>
              <a:schemeClr val="tx2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1995132" y="5095877"/>
            <a:ext cx="97507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fr-FR" sz="1200" b="0" i="0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8118 WLAN</a:t>
            </a:r>
          </a:p>
          <a:p>
            <a:pPr algn="l">
              <a:buNone/>
            </a:pPr>
            <a:endParaRPr lang="en-US" sz="12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algn="l">
              <a:buNone/>
            </a:pPr>
            <a:r>
              <a:rPr lang="fr-FR" sz="1200" b="0" i="0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8128 WLAN</a:t>
            </a:r>
          </a:p>
        </p:txBody>
      </p:sp>
      <p:pic>
        <p:nvPicPr>
          <p:cNvPr id="43" name="Image 42" descr="OT8128_f.jpg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1103428" y="4907191"/>
            <a:ext cx="325374" cy="850931"/>
          </a:xfrm>
          <a:prstGeom prst="rect">
            <a:avLst/>
          </a:prstGeom>
        </p:spPr>
      </p:pic>
      <p:pic>
        <p:nvPicPr>
          <p:cNvPr id="44" name="Image 43" descr="OT8118_with screen_f.jpg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>
            <a:off x="3650406" y="4871710"/>
            <a:ext cx="355536" cy="929955"/>
          </a:xfrm>
          <a:prstGeom prst="rect">
            <a:avLst/>
          </a:prstGeom>
        </p:spPr>
      </p:pic>
      <p:pic>
        <p:nvPicPr>
          <p:cNvPr id="46" name="Picture 57" descr="scapa.png"/>
          <p:cNvPicPr>
            <a:picLocks noChangeAspect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5442402" y="4821473"/>
            <a:ext cx="738187" cy="52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6" descr="OSAP105_Dual-radio_802-11n_AccessPoint_rgb.jpg"/>
          <p:cNvPicPr>
            <a:picLocks noChangeAspect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5592715" y="5383586"/>
            <a:ext cx="527050" cy="40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Rectangle 197"/>
          <p:cNvSpPr>
            <a:spLocks noChangeArrowheads="1"/>
          </p:cNvSpPr>
          <p:nvPr/>
        </p:nvSpPr>
        <p:spPr bwMode="auto">
          <a:xfrm>
            <a:off x="6359292" y="4993914"/>
            <a:ext cx="2069540" cy="566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400" b="1" i="1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AP 92, AP 93, AP 104 und AP 105</a:t>
            </a:r>
          </a:p>
        </p:txBody>
      </p:sp>
      <p:sp>
        <p:nvSpPr>
          <p:cNvPr id="51" name="Rectangle à coins arrondis 50"/>
          <p:cNvSpPr/>
          <p:nvPr/>
        </p:nvSpPr>
        <p:spPr>
          <a:xfrm>
            <a:off x="522515" y="1611086"/>
            <a:ext cx="4267200" cy="2191657"/>
          </a:xfrm>
          <a:prstGeom prst="roundRect">
            <a:avLst/>
          </a:prstGeom>
          <a:noFill/>
          <a:ln w="38100">
            <a:solidFill>
              <a:schemeClr val="tx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4" name="ZoneTexte 53"/>
          <p:cNvSpPr txBox="1"/>
          <p:nvPr/>
        </p:nvSpPr>
        <p:spPr>
          <a:xfrm>
            <a:off x="508808" y="1101187"/>
            <a:ext cx="8635191" cy="338554"/>
          </a:xfrm>
          <a:prstGeom prst="rect">
            <a:avLst/>
          </a:prstGeom>
          <a:noFill/>
          <a:ln>
            <a:noFill/>
          </a:ln>
        </p:spPr>
        <p:txBody>
          <a:bodyPr wrap="square" lIns="0" rtlCol="0">
            <a:spAutoFit/>
          </a:bodyPr>
          <a:lstStyle/>
          <a:p>
            <a:pPr>
              <a:buNone/>
            </a:pPr>
            <a:r>
              <a:rPr lang="en-US" sz="1600" b="1" i="0" dirty="0" err="1">
                <a:solidFill>
                  <a:srgbClr val="0070C0"/>
                </a:solidFill>
                <a:latin typeface="Tahoma"/>
                <a:ea typeface="+mn-ea"/>
                <a:cs typeface="Arial"/>
              </a:rPr>
              <a:t>Professionelle</a:t>
            </a:r>
            <a:r>
              <a:rPr lang="en-US" sz="1600" b="1" i="0" dirty="0">
                <a:solidFill>
                  <a:srgbClr val="0070C0"/>
                </a:solidFill>
                <a:latin typeface="Tahoma"/>
                <a:ea typeface="+mn-ea"/>
                <a:cs typeface="Arial"/>
              </a:rPr>
              <a:t> DECT-</a:t>
            </a:r>
            <a:r>
              <a:rPr lang="en-US" sz="1600" b="1" i="0" dirty="0" err="1">
                <a:solidFill>
                  <a:srgbClr val="0070C0"/>
                </a:solidFill>
                <a:latin typeface="Tahoma"/>
                <a:ea typeface="+mn-ea"/>
                <a:cs typeface="Arial"/>
              </a:rPr>
              <a:t>Telefone</a:t>
            </a:r>
            <a:r>
              <a:rPr lang="en-US" sz="1600" b="1" i="0" dirty="0">
                <a:solidFill>
                  <a:srgbClr val="0070C0"/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600" b="1" i="0" dirty="0" err="1">
                <a:solidFill>
                  <a:srgbClr val="0070C0"/>
                </a:solidFill>
                <a:latin typeface="Tahoma"/>
                <a:ea typeface="+mn-ea"/>
                <a:cs typeface="Arial"/>
              </a:rPr>
              <a:t>für</a:t>
            </a:r>
            <a:r>
              <a:rPr lang="en-US" sz="1600" b="1" i="0" dirty="0">
                <a:solidFill>
                  <a:srgbClr val="0070C0"/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600" b="1" i="0" dirty="0" err="1">
                <a:solidFill>
                  <a:srgbClr val="0070C0"/>
                </a:solidFill>
                <a:latin typeface="Tahoma"/>
                <a:ea typeface="+mn-ea"/>
                <a:cs typeface="Arial"/>
              </a:rPr>
              <a:t>standortinterne</a:t>
            </a:r>
            <a:r>
              <a:rPr lang="en-US" sz="1600" b="1" i="0" dirty="0">
                <a:solidFill>
                  <a:srgbClr val="0070C0"/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600" b="1" i="0" dirty="0" err="1">
                <a:solidFill>
                  <a:srgbClr val="0070C0"/>
                </a:solidFill>
                <a:latin typeface="Tahoma"/>
                <a:ea typeface="+mn-ea"/>
                <a:cs typeface="Arial"/>
              </a:rPr>
              <a:t>Sprachmobilität</a:t>
            </a:r>
            <a:endParaRPr lang="en-US" sz="1600" b="1" i="0" dirty="0">
              <a:solidFill>
                <a:srgbClr val="0070C0"/>
              </a:solidFill>
              <a:latin typeface="Tahoma"/>
              <a:ea typeface="+mn-ea"/>
              <a:cs typeface="Arial"/>
            </a:endParaRPr>
          </a:p>
        </p:txBody>
      </p:sp>
      <p:pic>
        <p:nvPicPr>
          <p:cNvPr id="56" name="Image 55" descr="Dect500_cradle.jpg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>
            <a:off x="3033033" y="1845959"/>
            <a:ext cx="417473" cy="687386"/>
          </a:xfrm>
          <a:prstGeom prst="rect">
            <a:avLst/>
          </a:prstGeom>
        </p:spPr>
      </p:pic>
      <p:pic>
        <p:nvPicPr>
          <p:cNvPr id="57" name="Image 56" descr="8232Dect_cradle.GIF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>
            <a:off x="1112869" y="1911119"/>
            <a:ext cx="379018" cy="687387"/>
          </a:xfrm>
          <a:prstGeom prst="rect">
            <a:avLst/>
          </a:prstGeom>
        </p:spPr>
      </p:pic>
      <p:pic>
        <p:nvPicPr>
          <p:cNvPr id="60" name="Image 77" descr="AP300_ALU_logo_black final.png"/>
          <p:cNvPicPr>
            <a:picLocks noChangeAspect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5336009" y="2987603"/>
            <a:ext cx="601663" cy="68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Image 67" descr="ibs.png"/>
          <p:cNvPicPr>
            <a:picLocks noChangeAspect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5528054" y="1804237"/>
            <a:ext cx="487906" cy="59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" name="ZoneTexte 67"/>
          <p:cNvSpPr txBox="1"/>
          <p:nvPr/>
        </p:nvSpPr>
        <p:spPr>
          <a:xfrm>
            <a:off x="6180590" y="1849398"/>
            <a:ext cx="2107072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7472" indent="-347472" algn="ctr">
              <a:buAutoNum type="arabicPlain" startAt="4070"/>
            </a:pPr>
            <a:r>
              <a:rPr lang="en-US" sz="1400" b="1" i="1" dirty="0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400" b="1" i="1" dirty="0" err="1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Basisstation</a:t>
            </a:r>
            <a:r>
              <a:rPr lang="en-US" sz="1400" b="1" i="1" dirty="0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 </a:t>
            </a:r>
          </a:p>
          <a:p>
            <a:pPr marL="347472" indent="-347472" algn="ctr">
              <a:buNone/>
            </a:pPr>
            <a:r>
              <a:rPr lang="en-US" sz="1400" b="1" i="1" dirty="0" err="1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für</a:t>
            </a:r>
            <a:r>
              <a:rPr lang="en-US" sz="1400" b="1" i="1" dirty="0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 den </a:t>
            </a:r>
            <a:r>
              <a:rPr lang="en-US" sz="1400" b="1" i="1" dirty="0" err="1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Inneneinsatz</a:t>
            </a:r>
            <a:endParaRPr lang="en-US" sz="1400" b="1" i="1" dirty="0">
              <a:solidFill>
                <a:srgbClr val="00747A">
                  <a:lumMod val="75000"/>
                </a:srgbClr>
              </a:solidFill>
              <a:latin typeface="Tahoma"/>
              <a:ea typeface="+mn-ea"/>
              <a:cs typeface="Arial"/>
            </a:endParaRPr>
          </a:p>
        </p:txBody>
      </p:sp>
      <p:sp>
        <p:nvSpPr>
          <p:cNvPr id="69" name="ZoneTexte 68"/>
          <p:cNvSpPr txBox="1"/>
          <p:nvPr/>
        </p:nvSpPr>
        <p:spPr>
          <a:xfrm>
            <a:off x="6180590" y="3054086"/>
            <a:ext cx="2266728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7472" indent="-347472" algn="ctr">
              <a:buNone/>
            </a:pPr>
            <a:r>
              <a:rPr lang="en-US" sz="1400" b="1" i="1" dirty="0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4080 IP DECT </a:t>
            </a:r>
          </a:p>
          <a:p>
            <a:pPr marL="347472" indent="-347472" algn="ctr">
              <a:buNone/>
            </a:pPr>
            <a:r>
              <a:rPr lang="en-US" sz="1400" b="1" i="1" dirty="0" err="1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Accesspoint</a:t>
            </a:r>
            <a:endParaRPr lang="en-US" sz="1400" b="1" i="1" dirty="0">
              <a:solidFill>
                <a:srgbClr val="00747A">
                  <a:lumMod val="75000"/>
                </a:srgbClr>
              </a:solidFill>
              <a:latin typeface="Tahoma"/>
              <a:ea typeface="+mn-ea"/>
              <a:cs typeface="Arial"/>
            </a:endParaRPr>
          </a:p>
        </p:txBody>
      </p:sp>
      <p:sp>
        <p:nvSpPr>
          <p:cNvPr id="73" name="ZoneTexte 72"/>
          <p:cNvSpPr txBox="1"/>
          <p:nvPr/>
        </p:nvSpPr>
        <p:spPr>
          <a:xfrm>
            <a:off x="825022" y="2831411"/>
            <a:ext cx="16576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296" indent="-82296" algn="l">
              <a:buClr>
                <a:srgbClr val="00747A">
                  <a:lumMod val="75000"/>
                </a:srgbClr>
              </a:buClr>
              <a:buFont typeface="Arial"/>
              <a:buChar char="•"/>
            </a:pPr>
            <a:r>
              <a:rPr lang="en-US" sz="1050" b="0" i="1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Headset-Anschluss </a:t>
            </a:r>
          </a:p>
          <a:p>
            <a:pPr marL="82296" indent="-82296" algn="l">
              <a:buClr>
                <a:srgbClr val="00747A">
                  <a:lumMod val="75000"/>
                </a:srgbClr>
              </a:buClr>
              <a:buFont typeface="Arial"/>
              <a:buChar char="•"/>
            </a:pPr>
            <a:r>
              <a:rPr lang="en-US" sz="1050" b="0" i="1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Farbdisplay</a:t>
            </a:r>
          </a:p>
          <a:p>
            <a:pPr marL="82296" indent="-82296" algn="l">
              <a:buClr>
                <a:srgbClr val="00747A">
                  <a:lumMod val="75000"/>
                </a:srgbClr>
              </a:buClr>
              <a:buFont typeface="Arial"/>
              <a:buChar char="•"/>
            </a:pPr>
            <a:r>
              <a:rPr lang="fr-FR" sz="1050" b="0" i="1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M</a:t>
            </a:r>
            <a:r>
              <a:rPr lang="en-US" sz="1050" b="0" i="1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ini-USB-Port an der Ladestation</a:t>
            </a:r>
          </a:p>
        </p:txBody>
      </p:sp>
      <p:sp>
        <p:nvSpPr>
          <p:cNvPr id="74" name="ZoneTexte 73"/>
          <p:cNvSpPr txBox="1"/>
          <p:nvPr/>
        </p:nvSpPr>
        <p:spPr>
          <a:xfrm>
            <a:off x="2682853" y="2856144"/>
            <a:ext cx="18891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2296" indent="-82296" algn="l">
              <a:buClr>
                <a:srgbClr val="00747A">
                  <a:lumMod val="75000"/>
                </a:srgbClr>
              </a:buClr>
              <a:buFont typeface="Arial"/>
              <a:buChar char="•"/>
            </a:pPr>
            <a:r>
              <a:rPr lang="fr-FR" sz="1050" b="0" i="1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Bluetooth-fähig, IP54-konform</a:t>
            </a:r>
          </a:p>
          <a:p>
            <a:pPr marL="82296" indent="-82296" algn="l">
              <a:buClr>
                <a:srgbClr val="00747A">
                  <a:lumMod val="75000"/>
                </a:srgbClr>
              </a:buClr>
              <a:buFont typeface="Arial"/>
              <a:buChar char="•"/>
            </a:pPr>
            <a:r>
              <a:rPr lang="en-US" sz="1050" b="0" i="1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Alarm-/Ortungs-Funktion </a:t>
            </a:r>
          </a:p>
          <a:p>
            <a:pPr marL="82296" indent="-82296" algn="l">
              <a:buClr>
                <a:srgbClr val="00747A">
                  <a:lumMod val="75000"/>
                </a:srgbClr>
              </a:buClr>
              <a:buFont typeface="Arial"/>
              <a:buChar char="•"/>
            </a:pPr>
            <a:r>
              <a:rPr lang="en-US" sz="1050" b="0" i="1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Für gefährliche Umgebungen</a:t>
            </a:r>
          </a:p>
        </p:txBody>
      </p:sp>
      <p:pic>
        <p:nvPicPr>
          <p:cNvPr id="79" name="Image 78" descr="500Ex DECT handset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3653195" y="1832427"/>
            <a:ext cx="381769" cy="763538"/>
          </a:xfrm>
          <a:prstGeom prst="rect">
            <a:avLst/>
          </a:prstGeom>
        </p:spPr>
      </p:pic>
      <p:sp>
        <p:nvSpPr>
          <p:cNvPr id="84" name="ZoneTexte 83"/>
          <p:cNvSpPr txBox="1"/>
          <p:nvPr/>
        </p:nvSpPr>
        <p:spPr>
          <a:xfrm>
            <a:off x="2669489" y="2610783"/>
            <a:ext cx="174285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fr-FR" sz="1200" b="0" i="0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DECT 500 und 500EX</a:t>
            </a:r>
          </a:p>
        </p:txBody>
      </p:sp>
      <p:sp>
        <p:nvSpPr>
          <p:cNvPr id="85" name="ZoneTexte 84"/>
          <p:cNvSpPr txBox="1"/>
          <p:nvPr/>
        </p:nvSpPr>
        <p:spPr>
          <a:xfrm>
            <a:off x="789926" y="2603527"/>
            <a:ext cx="1169503" cy="2848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buNone/>
            </a:pPr>
            <a:r>
              <a:rPr lang="fr-FR" sz="1200" b="0" i="0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rPr>
              <a:t>DECT 8232</a:t>
            </a:r>
          </a:p>
        </p:txBody>
      </p:sp>
      <p:sp>
        <p:nvSpPr>
          <p:cNvPr id="89" name="ZoneTexte 88"/>
          <p:cNvSpPr txBox="1"/>
          <p:nvPr/>
        </p:nvSpPr>
        <p:spPr>
          <a:xfrm>
            <a:off x="522514" y="4141871"/>
            <a:ext cx="8621485" cy="338554"/>
          </a:xfrm>
          <a:prstGeom prst="rect">
            <a:avLst/>
          </a:prstGeom>
          <a:noFill/>
          <a:ln>
            <a:noFill/>
          </a:ln>
        </p:spPr>
        <p:txBody>
          <a:bodyPr wrap="square" lIns="0" rtlCol="0">
            <a:spAutoFit/>
          </a:bodyPr>
          <a:lstStyle/>
          <a:p>
            <a:pPr>
              <a:buNone/>
            </a:pPr>
            <a:r>
              <a:rPr lang="en-US" sz="1600" b="1" i="0" dirty="0" err="1">
                <a:solidFill>
                  <a:srgbClr val="0070C0"/>
                </a:solidFill>
                <a:latin typeface="Tahoma"/>
                <a:ea typeface="+mn-ea"/>
                <a:cs typeface="Arial"/>
              </a:rPr>
              <a:t>Professionelle</a:t>
            </a:r>
            <a:r>
              <a:rPr lang="en-US" sz="1600" b="1" i="0" dirty="0">
                <a:solidFill>
                  <a:srgbClr val="0070C0"/>
                </a:solidFill>
                <a:latin typeface="Tahoma"/>
                <a:ea typeface="+mn-ea"/>
                <a:cs typeface="Arial"/>
              </a:rPr>
              <a:t> DECT-</a:t>
            </a:r>
            <a:r>
              <a:rPr lang="en-US" sz="1600" b="1" i="0" dirty="0" err="1">
                <a:solidFill>
                  <a:srgbClr val="0070C0"/>
                </a:solidFill>
                <a:latin typeface="Tahoma"/>
                <a:ea typeface="+mn-ea"/>
                <a:cs typeface="Arial"/>
              </a:rPr>
              <a:t>Telefone</a:t>
            </a:r>
            <a:r>
              <a:rPr lang="en-US" sz="1600" b="1" i="0" dirty="0">
                <a:solidFill>
                  <a:srgbClr val="0070C0"/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600" b="1" i="0" dirty="0" err="1">
                <a:solidFill>
                  <a:srgbClr val="0070C0"/>
                </a:solidFill>
                <a:latin typeface="Tahoma"/>
                <a:ea typeface="+mn-ea"/>
                <a:cs typeface="Arial"/>
              </a:rPr>
              <a:t>für</a:t>
            </a:r>
            <a:r>
              <a:rPr lang="en-US" sz="1600" b="1" i="0" dirty="0">
                <a:solidFill>
                  <a:srgbClr val="0070C0"/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600" b="1" i="0" dirty="0" err="1">
                <a:solidFill>
                  <a:srgbClr val="0070C0"/>
                </a:solidFill>
                <a:latin typeface="Tahoma"/>
                <a:ea typeface="+mn-ea"/>
                <a:cs typeface="Arial"/>
              </a:rPr>
              <a:t>standortinterne</a:t>
            </a:r>
            <a:r>
              <a:rPr lang="en-US" sz="1600" b="1" i="0" dirty="0">
                <a:solidFill>
                  <a:srgbClr val="0070C0"/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600" b="1" i="0" dirty="0" err="1">
                <a:solidFill>
                  <a:srgbClr val="0070C0"/>
                </a:solidFill>
                <a:latin typeface="Tahoma"/>
                <a:ea typeface="+mn-ea"/>
                <a:cs typeface="Arial"/>
              </a:rPr>
              <a:t>Sprach</a:t>
            </a:r>
            <a:r>
              <a:rPr lang="en-US" sz="1600" b="1" i="0" dirty="0">
                <a:solidFill>
                  <a:srgbClr val="0070C0"/>
                </a:solidFill>
                <a:latin typeface="Tahoma"/>
                <a:ea typeface="+mn-ea"/>
                <a:cs typeface="Arial"/>
              </a:rPr>
              <a:t>- und </a:t>
            </a:r>
            <a:r>
              <a:rPr lang="en-US" sz="1600" b="1" i="0" dirty="0" err="1">
                <a:solidFill>
                  <a:srgbClr val="0070C0"/>
                </a:solidFill>
                <a:latin typeface="Tahoma"/>
                <a:ea typeface="+mn-ea"/>
                <a:cs typeface="Arial"/>
              </a:rPr>
              <a:t>Datenmobilität</a:t>
            </a:r>
            <a:endParaRPr lang="en-US" sz="1600" b="1" i="0" dirty="0">
              <a:solidFill>
                <a:srgbClr val="0070C0"/>
              </a:solidFill>
              <a:latin typeface="Tahoma"/>
              <a:ea typeface="+mn-ea"/>
              <a:cs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188"/>
          <p:cNvSpPr>
            <a:spLocks noChangeArrowheads="1"/>
          </p:cNvSpPr>
          <p:nvPr/>
        </p:nvSpPr>
        <p:spPr bwMode="auto">
          <a:xfrm>
            <a:off x="241300" y="4094163"/>
            <a:ext cx="2352675" cy="1885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Alcatel-Lucent 8232 DECT-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Telefon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Unternehmenstelefonie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: </a:t>
            </a:r>
            <a:br>
              <a:rPr lang="en-GB" sz="1000" b="0" i="0" dirty="0">
                <a:latin typeface="Tahoma"/>
                <a:ea typeface="+mn-ea"/>
                <a:cs typeface="+mn-cs"/>
              </a:rPr>
            </a:br>
            <a:r>
              <a:rPr lang="en-GB" sz="1000" b="0" i="0" dirty="0" err="1" smtClean="0">
                <a:latin typeface="Tahoma"/>
                <a:ea typeface="+mn-ea"/>
                <a:cs typeface="+mn-cs"/>
              </a:rPr>
              <a:t>Namenwahl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,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Überwachung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, </a:t>
            </a:r>
            <a:br>
              <a:rPr lang="en-GB" sz="1000" b="0" i="0" dirty="0">
                <a:latin typeface="Tahoma"/>
                <a:ea typeface="+mn-ea"/>
                <a:cs typeface="+mn-cs"/>
              </a:rPr>
            </a:br>
            <a:r>
              <a:rPr lang="en-GB" sz="1000" b="0" i="0" dirty="0">
                <a:latin typeface="Tahoma"/>
                <a:ea typeface="+mn-ea"/>
                <a:cs typeface="+mn-cs"/>
              </a:rPr>
              <a:t>Voicemail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Intuitive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Oberfläche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mit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br>
              <a:rPr lang="en-GB" sz="1000" b="0" i="0" dirty="0">
                <a:latin typeface="Tahoma"/>
                <a:ea typeface="+mn-ea"/>
                <a:cs typeface="+mn-cs"/>
              </a:rPr>
            </a:br>
            <a:r>
              <a:rPr lang="en-GB" sz="1000" b="0" i="0" dirty="0" err="1">
                <a:latin typeface="Tahoma"/>
                <a:ea typeface="+mn-ea"/>
                <a:cs typeface="+mn-cs"/>
              </a:rPr>
              <a:t>Vier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Wege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-Navigator + OK-Taste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Integrierter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Vibrationsalarm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Display-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Tastatur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mit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Hintergrundbeleuchtung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Integrierte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Antenne</a:t>
            </a:r>
            <a:endParaRPr lang="en-GB" sz="1000" b="0" i="0" dirty="0">
              <a:latin typeface="Tahoma"/>
              <a:ea typeface="+mn-ea"/>
              <a:cs typeface="+mn-cs"/>
            </a:endParaRPr>
          </a:p>
        </p:txBody>
      </p:sp>
      <p:sp>
        <p:nvSpPr>
          <p:cNvPr id="21514" name="Rectangle 194"/>
          <p:cNvSpPr>
            <a:spLocks noChangeArrowheads="1"/>
          </p:cNvSpPr>
          <p:nvPr/>
        </p:nvSpPr>
        <p:spPr bwMode="auto">
          <a:xfrm>
            <a:off x="4787899" y="1296478"/>
            <a:ext cx="4170571" cy="27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600" b="1" i="0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6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VORTEILE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200" b="0" i="0" dirty="0" err="1">
                <a:latin typeface="Tahoma"/>
                <a:ea typeface="+mn-ea"/>
                <a:cs typeface="+mn-cs"/>
              </a:rPr>
              <a:t>Umgehende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Beantwortung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von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Kundenanrufen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unabhängig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vom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Aufenthaltsort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innerhalb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des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Büros</a:t>
            </a:r>
            <a:endParaRPr lang="en-GB" sz="12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200" b="0" i="0" dirty="0" err="1">
                <a:latin typeface="Tahoma"/>
                <a:ea typeface="+mn-ea"/>
                <a:cs typeface="+mn-cs"/>
              </a:rPr>
              <a:t>Kommunikation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unterwegs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unter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Verwendung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der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Telefoniedienste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der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OmniPCX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Office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200" b="0" i="0" dirty="0" err="1">
                <a:latin typeface="Tahoma"/>
                <a:ea typeface="+mn-ea"/>
                <a:cs typeface="+mn-cs"/>
              </a:rPr>
              <a:t>Zeitsparend</a:t>
            </a:r>
            <a:endParaRPr lang="en-GB" sz="12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200" b="0" i="0" dirty="0" err="1">
                <a:latin typeface="Tahoma"/>
                <a:ea typeface="+mn-ea"/>
                <a:cs typeface="+mn-cs"/>
              </a:rPr>
              <a:t>Kostensenkend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(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keine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Rückrufe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)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200" b="0" i="0" dirty="0" err="1">
                <a:latin typeface="Tahoma"/>
                <a:ea typeface="+mn-ea"/>
                <a:cs typeface="+mn-cs"/>
              </a:rPr>
              <a:t>Umweltfreundliches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Modell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mit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Energiesparmodus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200" b="0" i="0" dirty="0" smtClean="0">
                <a:latin typeface="Tahoma"/>
                <a:ea typeface="+mn-ea"/>
                <a:cs typeface="+mn-cs"/>
              </a:rPr>
              <a:t/>
            </a:r>
            <a:br>
              <a:rPr lang="en-GB" sz="1200" b="0" i="0" dirty="0" smtClean="0">
                <a:latin typeface="Tahoma"/>
                <a:ea typeface="+mn-ea"/>
                <a:cs typeface="+mn-cs"/>
              </a:rPr>
            </a:br>
            <a:r>
              <a:rPr lang="en-GB" sz="1200" b="0" i="0" dirty="0" smtClean="0">
                <a:latin typeface="Tahoma"/>
                <a:ea typeface="+mn-ea"/>
                <a:cs typeface="+mn-cs"/>
              </a:rPr>
              <a:t>(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25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mW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)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200" b="0" i="0" dirty="0" err="1">
                <a:latin typeface="Tahoma"/>
                <a:ea typeface="+mn-ea"/>
                <a:cs typeface="+mn-cs"/>
              </a:rPr>
              <a:t>Schutz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der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Kundeninvestitionen</a:t>
            </a:r>
            <a:endParaRPr lang="en-GB" sz="12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400" dirty="0" smtClean="0">
              <a:latin typeface="+mn-lt"/>
              <a:cs typeface="+mn-cs"/>
            </a:endParaRPr>
          </a:p>
        </p:txBody>
      </p:sp>
      <p:sp>
        <p:nvSpPr>
          <p:cNvPr id="32773" name="Rectangle 197"/>
          <p:cNvSpPr>
            <a:spLocks noChangeArrowheads="1"/>
          </p:cNvSpPr>
          <p:nvPr/>
        </p:nvSpPr>
        <p:spPr bwMode="auto">
          <a:xfrm>
            <a:off x="256562" y="3504648"/>
            <a:ext cx="18240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200" b="0" i="0">
                <a:latin typeface="Tahoma"/>
                <a:ea typeface="+mn-ea"/>
                <a:cs typeface="Arial"/>
              </a:rPr>
              <a:t>Alcatel-Lucent </a:t>
            </a:r>
          </a:p>
          <a:p>
            <a:pPr algn="ctr">
              <a:buNone/>
            </a:pPr>
            <a:r>
              <a:rPr lang="en-GB" sz="1200" b="0" i="0">
                <a:latin typeface="Tahoma"/>
                <a:ea typeface="+mn-ea"/>
                <a:cs typeface="Arial"/>
              </a:rPr>
              <a:t>DECT 8232-Telefon</a:t>
            </a:r>
          </a:p>
        </p:txBody>
      </p:sp>
      <p:sp>
        <p:nvSpPr>
          <p:cNvPr id="21509" name="Rectangle 189"/>
          <p:cNvSpPr>
            <a:spLocks noChangeArrowheads="1"/>
          </p:cNvSpPr>
          <p:nvPr/>
        </p:nvSpPr>
        <p:spPr bwMode="auto">
          <a:xfrm>
            <a:off x="2532063" y="4216400"/>
            <a:ext cx="3006725" cy="149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Integrierter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Lautsprecher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Arial"/>
                <a:ea typeface="+mn-ea"/>
                <a:cs typeface="Arial"/>
              </a:rPr>
              <a:t>3,5-mm-Headset-Anschluss 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Arial"/>
                <a:ea typeface="+mn-ea"/>
                <a:cs typeface="Arial"/>
              </a:rPr>
              <a:t>1,4-Zoll-TFT-Farbdisplay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Arial"/>
                <a:ea typeface="+mn-ea"/>
                <a:cs typeface="Arial"/>
              </a:rPr>
              <a:t>Abnehmen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-/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Auflegen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-Taste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Arial"/>
                <a:ea typeface="+mn-ea"/>
                <a:cs typeface="Arial"/>
              </a:rPr>
              <a:t>Wähltastatur</a:t>
            </a:r>
            <a:endParaRPr lang="en-US" sz="1000" b="0" i="0" dirty="0">
              <a:latin typeface="Arial"/>
              <a:ea typeface="+mn-ea"/>
              <a:cs typeface="Arial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Arial"/>
                <a:ea typeface="+mn-ea"/>
                <a:cs typeface="Arial"/>
              </a:rPr>
              <a:t>Schmalband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,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Gruppenmithören</a:t>
            </a:r>
            <a:endParaRPr lang="en-US" sz="1000" b="0" i="0" dirty="0">
              <a:latin typeface="Arial"/>
              <a:ea typeface="+mn-ea"/>
              <a:cs typeface="Arial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Arial"/>
                <a:ea typeface="+mn-ea"/>
                <a:cs typeface="Arial"/>
              </a:rPr>
              <a:t>DECT AGAP/GAP (IP DECT, IN ZUKUNFT)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Arial"/>
                <a:ea typeface="+mn-ea"/>
                <a:cs typeface="Arial"/>
              </a:rPr>
              <a:t>DECT-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Ein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-Chip-Design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</p:txBody>
      </p:sp>
      <p:cxnSp>
        <p:nvCxnSpPr>
          <p:cNvPr id="210" name="Straight Connector 209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9" name="Title 220"/>
          <p:cNvSpPr>
            <a:spLocks noGrp="1"/>
          </p:cNvSpPr>
          <p:nvPr>
            <p:ph type="title"/>
          </p:nvPr>
        </p:nvSpPr>
        <p:spPr>
          <a:xfrm>
            <a:off x="192088" y="233363"/>
            <a:ext cx="8763000" cy="11430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PROFESSIONELLE DECT-TELEFONE FÜR STANDORTINTERNE SPRACHMOBILITÄT</a:t>
            </a:r>
          </a:p>
        </p:txBody>
      </p:sp>
      <p:sp>
        <p:nvSpPr>
          <p:cNvPr id="226" name="Rectangle 194"/>
          <p:cNvSpPr>
            <a:spLocks noChangeArrowheads="1"/>
          </p:cNvSpPr>
          <p:nvPr/>
        </p:nvSpPr>
        <p:spPr bwMode="auto">
          <a:xfrm>
            <a:off x="5486399" y="4086225"/>
            <a:ext cx="2968487" cy="142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Tischladestation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Netzteil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,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Typ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Europa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Ersatzakku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+mn-cs"/>
              </a:rPr>
              <a:t>Ersatz-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Gürtelclip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Drehclip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Hülle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,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horizontale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Form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Hülle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,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vertikale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Form</a:t>
            </a:r>
          </a:p>
        </p:txBody>
      </p:sp>
      <p:sp>
        <p:nvSpPr>
          <p:cNvPr id="31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32782" name="Rectangle 40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33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32784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32785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32786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32787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8" name="Rectangle 4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pic>
        <p:nvPicPr>
          <p:cNvPr id="23" name="Image 4" descr="vle_34front with screen.png"/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684148" y="1247006"/>
            <a:ext cx="1303682" cy="231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D:\DATA\alcatel\dect\new range\design\VLE photos HD\VLE_desktop charger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7622695" y="5363621"/>
            <a:ext cx="805688" cy="653697"/>
          </a:xfrm>
          <a:prstGeom prst="rect">
            <a:avLst/>
          </a:prstGeom>
          <a:noFill/>
        </p:spPr>
      </p:pic>
      <p:pic>
        <p:nvPicPr>
          <p:cNvPr id="26" name="Picture 3" descr="D:\DATA\alcatel\dect\new range\design\VLE photos HD\VLE_left.jp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3902052" y="1258500"/>
            <a:ext cx="510921" cy="1893521"/>
          </a:xfrm>
          <a:prstGeom prst="rect">
            <a:avLst/>
          </a:prstGeom>
          <a:noFill/>
        </p:spPr>
      </p:pic>
      <p:pic>
        <p:nvPicPr>
          <p:cNvPr id="27" name="Picture 3" descr="D:\DATA\alcatel\dect\new range\design\VLE photos HD\VLE_34back on charger.jp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2250823" y="1325216"/>
            <a:ext cx="1210304" cy="1954955"/>
          </a:xfrm>
          <a:prstGeom prst="rect">
            <a:avLst/>
          </a:prstGeom>
          <a:noFill/>
        </p:spPr>
      </p:pic>
      <p:pic>
        <p:nvPicPr>
          <p:cNvPr id="29" name="Picture 2" descr="D:\DATA\alcatel\dect\new range\design\VLE photos HD\VLE_bottom.jp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3647944" y="3154018"/>
            <a:ext cx="968253" cy="59939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188"/>
          <p:cNvSpPr>
            <a:spLocks noChangeArrowheads="1"/>
          </p:cNvSpPr>
          <p:nvPr/>
        </p:nvSpPr>
        <p:spPr bwMode="auto">
          <a:xfrm>
            <a:off x="201544" y="4014651"/>
            <a:ext cx="2665413" cy="2346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Alcatel-Lucent 500 DECT-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Telefon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IP 54-geprüft 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(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gegen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Staub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und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Wasser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geschützt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)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Konform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mit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Sicherheitsstandard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BGR 139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Schutz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von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Personen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, die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alleine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arbeiten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(IWP)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Notfalltaste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Eventprogrammierbare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LED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Farbdisplay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Anzeige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und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Tastatur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mit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Hintergrundbeleuchtung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Freisprechen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,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Vibrationsalarm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Bluetooth-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Modul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(optional)</a:t>
            </a:r>
          </a:p>
        </p:txBody>
      </p:sp>
      <p:sp>
        <p:nvSpPr>
          <p:cNvPr id="21509" name="Rectangle 189"/>
          <p:cNvSpPr>
            <a:spLocks noChangeArrowheads="1"/>
          </p:cNvSpPr>
          <p:nvPr/>
        </p:nvSpPr>
        <p:spPr bwMode="auto">
          <a:xfrm>
            <a:off x="2979669" y="4083123"/>
            <a:ext cx="3182592" cy="90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Alarmbenachrichtigung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Alarmlokalisierung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*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Totmann-Schaltung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*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Regelmäßige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Live-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Anrufe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proaktive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Sicherheit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*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Ortung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anhand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von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bis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zu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drei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Basisstationen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*</a:t>
            </a:r>
          </a:p>
        </p:txBody>
      </p:sp>
      <p:sp>
        <p:nvSpPr>
          <p:cNvPr id="21514" name="Rectangle 194"/>
          <p:cNvSpPr>
            <a:spLocks noChangeArrowheads="1"/>
          </p:cNvSpPr>
          <p:nvPr/>
        </p:nvSpPr>
        <p:spPr bwMode="auto">
          <a:xfrm>
            <a:off x="3881438" y="1905000"/>
            <a:ext cx="449262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600" b="1" i="0" u="sng">
                <a:solidFill>
                  <a:srgbClr val="00549F"/>
                </a:solidFill>
                <a:latin typeface="Tahoma"/>
                <a:ea typeface="+mn-ea"/>
                <a:cs typeface="+mn-cs"/>
              </a:rPr>
              <a:t>VORTEILE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Für anspruchsvolle Umgebungen wie Fertigung, Gesundheitswesen usw.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Alarm-, Benachrichtigungs- und Lokalisierungsdienste gekoppelt</a:t>
            </a:r>
            <a:br>
              <a:rPr lang="en-GB" sz="1400" b="0" i="0">
                <a:latin typeface="Tahoma"/>
                <a:ea typeface="+mn-ea"/>
                <a:cs typeface="+mn-cs"/>
              </a:rPr>
            </a:br>
            <a:r>
              <a:rPr lang="en-GB" sz="1400" b="0" i="0">
                <a:latin typeface="Tahoma"/>
                <a:ea typeface="+mn-ea"/>
                <a:cs typeface="+mn-cs"/>
              </a:rPr>
              <a:t>mit einem externen Alarmserver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Viele Alarm- und Benachrichtigungsfunktionen</a:t>
            </a:r>
          </a:p>
        </p:txBody>
      </p:sp>
      <p:sp>
        <p:nvSpPr>
          <p:cNvPr id="33797" name="Image 10" descr="Industrial front 3-4 left in charger.png"/>
          <p:cNvSpPr>
            <a:spLocks noChangeAspect="1"/>
          </p:cNvSpPr>
          <p:nvPr/>
        </p:nvSpPr>
        <p:spPr bwMode="auto">
          <a:xfrm>
            <a:off x="2571750" y="1754188"/>
            <a:ext cx="1068388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33798" name="Image 212" descr="500 dect rack charger.png"/>
          <p:cNvSpPr>
            <a:spLocks noChangeAspect="1"/>
          </p:cNvSpPr>
          <p:nvPr/>
        </p:nvSpPr>
        <p:spPr bwMode="auto">
          <a:xfrm>
            <a:off x="6742113" y="4473575"/>
            <a:ext cx="12382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cxnSp>
        <p:nvCxnSpPr>
          <p:cNvPr id="220" name="Straight Connector 219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0" name="Title 228"/>
          <p:cNvSpPr>
            <a:spLocks noGrp="1"/>
          </p:cNvSpPr>
          <p:nvPr>
            <p:ph type="title"/>
          </p:nvPr>
        </p:nvSpPr>
        <p:spPr>
          <a:xfrm>
            <a:off x="192088" y="180355"/>
            <a:ext cx="8791575" cy="11430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PROFESSIONELLE DECT-TELEFONE FÜR STANDORTINTERNE SPRACHMOBILITÄT IN INDUSTRIE-UMGEBUNGEN</a:t>
            </a:r>
          </a:p>
        </p:txBody>
      </p:sp>
      <p:sp>
        <p:nvSpPr>
          <p:cNvPr id="232" name="Rectangle 194"/>
          <p:cNvSpPr>
            <a:spLocks noChangeArrowheads="1"/>
          </p:cNvSpPr>
          <p:nvPr/>
        </p:nvSpPr>
        <p:spPr bwMode="auto">
          <a:xfrm>
            <a:off x="6317416" y="4086225"/>
            <a:ext cx="2614613" cy="6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Tischladestation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+mn-cs"/>
              </a:rPr>
              <a:t>Rack-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Ladegerät</a:t>
            </a:r>
            <a:endParaRPr lang="en-US" sz="1000" b="0" i="0" dirty="0">
              <a:latin typeface="Tahoma"/>
              <a:ea typeface="+mn-ea"/>
              <a:cs typeface="+mn-cs"/>
            </a:endParaRPr>
          </a:p>
        </p:txBody>
      </p:sp>
      <p:sp>
        <p:nvSpPr>
          <p:cNvPr id="26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33803" name="Rectangle 40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8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33805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33806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33807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33808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3" name="Rectangle 4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pic>
        <p:nvPicPr>
          <p:cNvPr id="33810" name="Image 10" descr="Industrial front 3-4 left in charger.png"/>
          <p:cNvPicPr>
            <a:picLocks noChangeAspect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657789" y="1661285"/>
            <a:ext cx="1068388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1" name="Image 212" descr="500 dect rack charger.png"/>
          <p:cNvPicPr>
            <a:picLocks noChangeAspect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7232306" y="4902476"/>
            <a:ext cx="12382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189"/>
          <p:cNvSpPr>
            <a:spLocks noChangeArrowheads="1"/>
          </p:cNvSpPr>
          <p:nvPr/>
        </p:nvSpPr>
        <p:spPr bwMode="auto">
          <a:xfrm>
            <a:off x="6154737" y="6130580"/>
            <a:ext cx="2989263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buNone/>
            </a:pPr>
            <a:r>
              <a:rPr lang="en-US" sz="1000" b="0" i="1">
                <a:latin typeface="Arial"/>
                <a:ea typeface="+mn-ea"/>
                <a:cs typeface="Arial"/>
              </a:rPr>
              <a:t>* </a:t>
            </a:r>
            <a:r>
              <a:rPr lang="en-US" sz="1100" b="0" i="1">
                <a:latin typeface="Tahoma"/>
                <a:ea typeface="+mn-ea"/>
                <a:cs typeface="+mn-cs"/>
              </a:rPr>
              <a:t>Verbunden mit einem externen Alarmserver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882345" y="5413345"/>
            <a:ext cx="3743739" cy="700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8872" indent="-118872" algn="l">
              <a:spcBef>
                <a:spcPts val="378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000" b="1" i="0" dirty="0">
                <a:solidFill>
                  <a:srgbClr val="0070C0"/>
                </a:solidFill>
                <a:latin typeface="Tahoma"/>
                <a:ea typeface="+mn-ea"/>
                <a:cs typeface="Arial"/>
              </a:rPr>
              <a:t>DECT-</a:t>
            </a:r>
            <a:r>
              <a:rPr lang="en-US" sz="1000" b="1" i="0" dirty="0" err="1">
                <a:solidFill>
                  <a:srgbClr val="0070C0"/>
                </a:solidFill>
                <a:latin typeface="Tahoma"/>
                <a:ea typeface="+mn-ea"/>
                <a:cs typeface="Arial"/>
              </a:rPr>
              <a:t>Telefon</a:t>
            </a:r>
            <a:r>
              <a:rPr lang="en-US" sz="1000" b="1" i="0" dirty="0">
                <a:solidFill>
                  <a:srgbClr val="0070C0"/>
                </a:solidFill>
                <a:latin typeface="Tahoma"/>
                <a:ea typeface="+mn-ea"/>
                <a:cs typeface="Arial"/>
              </a:rPr>
              <a:t> 500 EX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ermöglicht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sichere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zuverlässige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mobile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Sprachkommunikation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in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Arbeitsumgebungen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, </a:t>
            </a:r>
            <a:r>
              <a:rPr lang="en-US" sz="1000" b="0" i="0" dirty="0" smtClean="0">
                <a:latin typeface="Tahoma"/>
                <a:ea typeface="+mn-ea"/>
                <a:cs typeface="Arial"/>
              </a:rPr>
              <a:t/>
            </a:r>
            <a:br>
              <a:rPr lang="en-US" sz="1000" b="0" i="0" dirty="0" smtClean="0">
                <a:latin typeface="Tahoma"/>
                <a:ea typeface="+mn-ea"/>
                <a:cs typeface="Arial"/>
              </a:rPr>
            </a:br>
            <a:r>
              <a:rPr lang="en-US" sz="1000" b="0" i="0" dirty="0" smtClean="0">
                <a:latin typeface="Tahoma"/>
                <a:ea typeface="+mn-ea"/>
                <a:cs typeface="Arial"/>
              </a:rPr>
              <a:t>in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denen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Explosionsgefahr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 smtClean="0">
                <a:latin typeface="Tahoma"/>
                <a:ea typeface="+mn-ea"/>
                <a:cs typeface="Arial"/>
              </a:rPr>
              <a:t>besteht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Tahoma"/>
              <a:buChar char="−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Headset-Anschluss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728872" y="3578090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fr-FR" sz="1200" b="0" i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DECT 500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2378768" y="3571464"/>
            <a:ext cx="11496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fr-FR" sz="1200" b="0" i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DECT 500 EX</a:t>
            </a:r>
          </a:p>
        </p:txBody>
      </p:sp>
      <p:pic>
        <p:nvPicPr>
          <p:cNvPr id="37" name="Image 36" descr="500Ex DECT handset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521087" y="1640118"/>
            <a:ext cx="964155" cy="192830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Rectangle 192"/>
          <p:cNvSpPr>
            <a:spLocks noChangeArrowheads="1"/>
          </p:cNvSpPr>
          <p:nvPr/>
        </p:nvSpPr>
        <p:spPr bwMode="auto">
          <a:xfrm>
            <a:off x="241300" y="4094163"/>
            <a:ext cx="2840038" cy="2192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Alcatel-Lucent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OmniTouch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8118 </a:t>
            </a:r>
            <a:br>
              <a:rPr lang="en-GB" sz="1000" b="0" i="0" dirty="0">
                <a:latin typeface="Tahoma"/>
                <a:ea typeface="+mn-ea"/>
                <a:cs typeface="+mn-cs"/>
              </a:rPr>
            </a:br>
            <a:r>
              <a:rPr lang="en-GB" sz="1000" b="0" i="0" dirty="0">
                <a:latin typeface="Tahoma"/>
                <a:ea typeface="+mn-ea"/>
                <a:cs typeface="+mn-cs"/>
              </a:rPr>
              <a:t>und 8128 WLAN-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Telefone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IEEE 802.11a/b/g Radio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4 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Navigationstasten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und 3 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Softkeys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Schwarz-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Weiß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Grafikdisplay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br>
              <a:rPr lang="en-GB" sz="1000" b="0" i="0" dirty="0">
                <a:latin typeface="Tahoma"/>
                <a:ea typeface="+mn-ea"/>
                <a:cs typeface="+mn-cs"/>
              </a:rPr>
            </a:br>
            <a:r>
              <a:rPr lang="en-GB" sz="1000" b="0" i="0" dirty="0" err="1">
                <a:latin typeface="Tahoma"/>
                <a:ea typeface="+mn-ea"/>
                <a:cs typeface="+mn-cs"/>
              </a:rPr>
              <a:t>bei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OmniTouch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8118 und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Farbdisplay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bei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br>
              <a:rPr lang="en-GB" sz="1000" b="0" i="0" dirty="0">
                <a:latin typeface="Tahoma"/>
                <a:ea typeface="+mn-ea"/>
                <a:cs typeface="+mn-cs"/>
              </a:rPr>
            </a:br>
            <a:r>
              <a:rPr lang="en-GB" sz="1000" b="0" i="0" dirty="0" err="1">
                <a:latin typeface="Tahoma"/>
                <a:ea typeface="+mn-ea"/>
                <a:cs typeface="+mn-cs"/>
              </a:rPr>
              <a:t>OmniTouch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8128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Display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mit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Hintergrundbeleuchtung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Lautsprecher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bei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OmniTouch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8128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Vibrationsalarm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IP-44-konform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Alcatel-Lucent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Telefonie-Protokoll</a:t>
            </a:r>
            <a:endParaRPr lang="en-GB" sz="1000" b="0" i="0" dirty="0">
              <a:latin typeface="Tahoma"/>
              <a:ea typeface="+mn-ea"/>
              <a:cs typeface="+mn-cs"/>
            </a:endParaRPr>
          </a:p>
        </p:txBody>
      </p:sp>
      <p:sp>
        <p:nvSpPr>
          <p:cNvPr id="22537" name="Rectangle 193"/>
          <p:cNvSpPr>
            <a:spLocks noChangeArrowheads="1"/>
          </p:cNvSpPr>
          <p:nvPr/>
        </p:nvSpPr>
        <p:spPr bwMode="auto">
          <a:xfrm>
            <a:off x="2957513" y="4349750"/>
            <a:ext cx="23574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>
                <a:latin typeface="Tahoma"/>
                <a:ea typeface="+mn-ea"/>
                <a:cs typeface="+mn-cs"/>
              </a:rPr>
              <a:t>Dienstqualität (QoS)</a:t>
            </a:r>
            <a:br>
              <a:rPr lang="en-GB" sz="1000" b="0" i="0">
                <a:latin typeface="Tahoma"/>
                <a:ea typeface="+mn-ea"/>
                <a:cs typeface="+mn-cs"/>
              </a:rPr>
            </a:br>
            <a:r>
              <a:rPr lang="en-GB" sz="1000" b="0" i="0">
                <a:latin typeface="Tahoma"/>
                <a:ea typeface="+mn-ea"/>
                <a:cs typeface="+mn-cs"/>
              </a:rPr>
              <a:t>(IEEE 802.11e, WMM)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00" b="0" i="0">
                <a:latin typeface="Tahoma"/>
                <a:ea typeface="+mn-ea"/>
                <a:cs typeface="+mn-cs"/>
              </a:rPr>
              <a:t>Zusatzfunktion des </a:t>
            </a:r>
            <a:br>
              <a:rPr lang="en-GB" sz="1000" b="0" i="0">
                <a:latin typeface="Tahoma"/>
                <a:ea typeface="+mn-ea"/>
                <a:cs typeface="+mn-cs"/>
              </a:rPr>
            </a:br>
            <a:r>
              <a:rPr lang="en-GB" sz="1000" b="0" i="0">
                <a:latin typeface="Tahoma"/>
                <a:ea typeface="+mn-ea"/>
                <a:cs typeface="+mn-cs"/>
              </a:rPr>
              <a:t>OmniTouch 8128: Push-to-Talk</a:t>
            </a:r>
          </a:p>
        </p:txBody>
      </p:sp>
      <p:sp>
        <p:nvSpPr>
          <p:cNvPr id="22538" name="Rectangle 194"/>
          <p:cNvSpPr>
            <a:spLocks noChangeArrowheads="1"/>
          </p:cNvSpPr>
          <p:nvPr/>
        </p:nvSpPr>
        <p:spPr bwMode="auto">
          <a:xfrm>
            <a:off x="5435600" y="4094163"/>
            <a:ext cx="2676525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+mn-cs"/>
              </a:rPr>
              <a:t>Basisladestation</a:t>
            </a:r>
            <a:endParaRPr lang="en-GB" sz="105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+mn-cs"/>
              </a:rPr>
              <a:t>Akku</a:t>
            </a:r>
            <a:r>
              <a:rPr lang="en-GB" sz="105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+mn-cs"/>
              </a:rPr>
              <a:t>mit</a:t>
            </a:r>
            <a:r>
              <a:rPr lang="en-GB" sz="105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+mn-cs"/>
              </a:rPr>
              <a:t>normaler</a:t>
            </a:r>
            <a:r>
              <a:rPr lang="en-GB" sz="1050" b="0" i="0" dirty="0">
                <a:latin typeface="Tahoma"/>
                <a:ea typeface="+mn-ea"/>
                <a:cs typeface="+mn-cs"/>
              </a:rPr>
              <a:t>/</a:t>
            </a:r>
            <a:r>
              <a:rPr lang="en-GB" sz="1050" b="0" i="0" dirty="0" err="1">
                <a:latin typeface="Tahoma"/>
                <a:ea typeface="+mn-ea"/>
                <a:cs typeface="+mn-cs"/>
              </a:rPr>
              <a:t>höherer</a:t>
            </a:r>
            <a:r>
              <a:rPr lang="en-GB" sz="105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+mn-cs"/>
              </a:rPr>
              <a:t>Kapazität</a:t>
            </a:r>
            <a:endParaRPr lang="en-GB" sz="105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+mn-cs"/>
              </a:rPr>
              <a:t>Office Rack-</a:t>
            </a:r>
            <a:r>
              <a:rPr lang="en-GB" sz="1050" b="0" i="0" dirty="0" err="1">
                <a:latin typeface="Tahoma"/>
                <a:ea typeface="+mn-ea"/>
                <a:cs typeface="+mn-cs"/>
              </a:rPr>
              <a:t>Ladegerät</a:t>
            </a:r>
            <a:endParaRPr lang="en-GB" sz="105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+mn-cs"/>
              </a:rPr>
              <a:t>Office Rack-</a:t>
            </a:r>
            <a:r>
              <a:rPr lang="en-GB" sz="1050" b="0" i="0" dirty="0" err="1">
                <a:latin typeface="Tahoma"/>
                <a:ea typeface="+mn-ea"/>
                <a:cs typeface="+mn-cs"/>
              </a:rPr>
              <a:t>Ladegerät</a:t>
            </a:r>
            <a:r>
              <a:rPr lang="en-GB" sz="105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05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+mn-cs"/>
              </a:rPr>
              <a:t>Akkus</a:t>
            </a:r>
            <a:endParaRPr lang="en-GB" sz="105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+mn-cs"/>
              </a:rPr>
              <a:t>Leder-Tragetasche</a:t>
            </a:r>
            <a:endParaRPr lang="en-GB" sz="105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+mn-cs"/>
              </a:rPr>
              <a:t>Standard-Clip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+mn-cs"/>
              </a:rPr>
              <a:t>Drehclip</a:t>
            </a:r>
            <a:endParaRPr lang="en-GB" sz="105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+mn-cs"/>
              </a:rPr>
              <a:t>USB-Station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+mn-cs"/>
              </a:rPr>
              <a:t>Headset</a:t>
            </a:r>
          </a:p>
        </p:txBody>
      </p:sp>
      <p:sp>
        <p:nvSpPr>
          <p:cNvPr id="22539" name="Rectangle 195"/>
          <p:cNvSpPr>
            <a:spLocks noChangeArrowheads="1"/>
          </p:cNvSpPr>
          <p:nvPr/>
        </p:nvSpPr>
        <p:spPr bwMode="auto">
          <a:xfrm>
            <a:off x="5146675" y="1406525"/>
            <a:ext cx="3327400" cy="2200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600" b="1" i="0" u="sng">
                <a:solidFill>
                  <a:srgbClr val="00549F"/>
                </a:solidFill>
                <a:latin typeface="Tahoma"/>
                <a:ea typeface="+mn-ea"/>
                <a:cs typeface="+mn-cs"/>
              </a:rPr>
              <a:t>VORTEILE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200" b="0" i="0">
                <a:latin typeface="Tahoma"/>
                <a:ea typeface="+mn-ea"/>
                <a:cs typeface="+mn-cs"/>
              </a:rPr>
              <a:t>Bietet eine einheitliche Wi-Fi-Infrastruktur </a:t>
            </a:r>
            <a:br>
              <a:rPr lang="en-GB" sz="1200" b="0" i="0">
                <a:latin typeface="Tahoma"/>
                <a:ea typeface="+mn-ea"/>
                <a:cs typeface="+mn-cs"/>
              </a:rPr>
            </a:br>
            <a:r>
              <a:rPr lang="en-GB" sz="1200" b="0" i="0">
                <a:latin typeface="Tahoma"/>
                <a:ea typeface="+mn-ea"/>
                <a:cs typeface="+mn-cs"/>
              </a:rPr>
              <a:t>für Sprache und Daten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200" b="0" i="0">
                <a:latin typeface="Tahoma"/>
                <a:ea typeface="+mn-ea"/>
                <a:cs typeface="+mn-cs"/>
              </a:rPr>
              <a:t>Umgehende Beantwortung von Kundenanrufen unabhängig vom Aufenthaltsort innerhalb des Büros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GB" sz="1200" b="0" i="0">
                <a:latin typeface="Tahoma"/>
                <a:ea typeface="+mn-ea"/>
                <a:cs typeface="+mn-cs"/>
              </a:rPr>
              <a:t>Kommunikation unterwegs mit Sprach- und/oder Datengeräten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200" b="0" i="0">
                <a:latin typeface="Tahoma"/>
                <a:ea typeface="+mn-ea"/>
                <a:cs typeface="+mn-cs"/>
              </a:rPr>
              <a:t>Geringere Gesamtbetriebskosten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200" b="0" i="0">
                <a:latin typeface="Tahoma"/>
                <a:ea typeface="+mn-ea"/>
                <a:cs typeface="+mn-cs"/>
              </a:rPr>
              <a:t>Abwärtskompatibel</a:t>
            </a:r>
          </a:p>
        </p:txBody>
      </p:sp>
      <p:pic>
        <p:nvPicPr>
          <p:cNvPr id="34822" name="Image 208" descr="OT 8118 front IMG_2804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82663" y="1436688"/>
            <a:ext cx="828675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Image 209" descr="OT 8128 front IMG_2807.pn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821113" y="1538288"/>
            <a:ext cx="804862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4" name="Rectangle 210"/>
          <p:cNvSpPr>
            <a:spLocks noChangeArrowheads="1"/>
          </p:cNvSpPr>
          <p:nvPr/>
        </p:nvSpPr>
        <p:spPr bwMode="auto">
          <a:xfrm>
            <a:off x="684213" y="3478213"/>
            <a:ext cx="1420812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200" b="0" i="0">
                <a:latin typeface="Tahoma"/>
                <a:ea typeface="+mn-ea"/>
                <a:cs typeface="Arial"/>
              </a:rPr>
              <a:t>OmniTouch 8118</a:t>
            </a:r>
          </a:p>
        </p:txBody>
      </p:sp>
      <p:sp>
        <p:nvSpPr>
          <p:cNvPr id="34825" name="Rectangle 211"/>
          <p:cNvSpPr>
            <a:spLocks noChangeArrowheads="1"/>
          </p:cNvSpPr>
          <p:nvPr/>
        </p:nvSpPr>
        <p:spPr bwMode="auto">
          <a:xfrm>
            <a:off x="3497263" y="3478213"/>
            <a:ext cx="147955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200" b="0" i="0">
                <a:latin typeface="Tahoma"/>
                <a:ea typeface="+mn-ea"/>
                <a:cs typeface="Arial"/>
              </a:rPr>
              <a:t>OmniTouch 8128</a:t>
            </a:r>
          </a:p>
        </p:txBody>
      </p:sp>
      <p:pic>
        <p:nvPicPr>
          <p:cNvPr id="34826" name="Image 212" descr="8128 left side.png"/>
          <p:cNvPicPr>
            <a:picLocks noChangeAspect="1"/>
          </p:cNvPicPr>
          <p:nvPr/>
        </p:nvPicPr>
        <p:blipFill>
          <a:blip r:embed="rId5" cstate="screen">
            <a:lum bright="20000"/>
          </a:blip>
          <a:srcRect/>
          <a:stretch>
            <a:fillRect/>
          </a:stretch>
        </p:blipFill>
        <p:spPr bwMode="auto">
          <a:xfrm>
            <a:off x="3074988" y="1527175"/>
            <a:ext cx="5619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Picture 9" descr="charging_rack_ascom"/>
          <p:cNvPicPr>
            <a:picLocks noChangeAspect="1" noChangeArrowheads="1"/>
          </p:cNvPicPr>
          <p:nvPr/>
        </p:nvPicPr>
        <p:blipFill>
          <a:blip r:embed="rId6" cstate="screen"/>
          <a:srcRect r="-569"/>
          <a:stretch>
            <a:fillRect/>
          </a:stretch>
        </p:blipFill>
        <p:spPr bwMode="auto">
          <a:xfrm>
            <a:off x="6762750" y="5314950"/>
            <a:ext cx="1362075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8" name="Picture 12" descr="standard_clip_d6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766050" y="4606925"/>
            <a:ext cx="44608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9" name="Image 215" descr="8128 right side.png"/>
          <p:cNvPicPr>
            <a:picLocks noChangeAspect="1"/>
          </p:cNvPicPr>
          <p:nvPr/>
        </p:nvPicPr>
        <p:blipFill>
          <a:blip r:embed="rId8" cstate="screen">
            <a:lum bright="20000"/>
          </a:blip>
          <a:srcRect/>
          <a:stretch>
            <a:fillRect/>
          </a:stretch>
        </p:blipFill>
        <p:spPr bwMode="auto">
          <a:xfrm>
            <a:off x="2527300" y="1501775"/>
            <a:ext cx="501650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3" name="Straight Connector 212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31" name="Title 221"/>
          <p:cNvSpPr>
            <a:spLocks noGrp="1"/>
          </p:cNvSpPr>
          <p:nvPr>
            <p:ph type="title"/>
          </p:nvPr>
        </p:nvSpPr>
        <p:spPr>
          <a:xfrm>
            <a:off x="192087" y="233363"/>
            <a:ext cx="8723313" cy="11430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PROFESSIONELLE WLAN-TELEFONE FÜR STANDORTINTERNE SPRACH- UND DATENMOBILITÄT</a:t>
            </a:r>
          </a:p>
        </p:txBody>
      </p:sp>
      <p:sp>
        <p:nvSpPr>
          <p:cNvPr id="32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34833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34" name="Rectangle 408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34835" name="Rectangle 41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34836" name="Rectangle 413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34837" name="Rectangle 420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34838" name="Rectangle 415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9" name="Rectangle 417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1"/>
          <p:cNvSpPr>
            <a:spLocks noGrp="1"/>
          </p:cNvSpPr>
          <p:nvPr>
            <p:ph idx="1"/>
          </p:nvPr>
        </p:nvSpPr>
        <p:spPr>
          <a:xfrm>
            <a:off x="249238" y="1711325"/>
            <a:ext cx="8588375" cy="1998663"/>
          </a:xfrm>
        </p:spPr>
        <p:txBody>
          <a:bodyPr/>
          <a:lstStyle/>
          <a:p>
            <a:pPr marL="173736" indent="-173736" algn="l">
              <a:spcBef>
                <a:spcPts val="480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Über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1" i="0" dirty="0" smtClean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1500</a:t>
            </a:r>
            <a:r>
              <a:rPr lang="en-GB" sz="2000" b="0" i="0" dirty="0" smtClean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Vertriebspartner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.</a:t>
            </a:r>
          </a:p>
          <a:p>
            <a:pPr marL="173736" indent="-173736" algn="l">
              <a:spcBef>
                <a:spcPts val="480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Über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1" i="0" dirty="0" smtClean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700.000</a:t>
            </a:r>
            <a:r>
              <a:rPr lang="en-GB" sz="2000" b="0" i="0" dirty="0" smtClean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Unternehmen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haben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sich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für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die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nachhaltige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b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</a:b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Alcatel-Lucent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OpenTouch</a:t>
            </a:r>
            <a:r>
              <a:rPr lang="en-GB" sz="2000" b="0" i="0" baseline="3000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TM</a:t>
            </a:r>
            <a:r>
              <a:rPr lang="en-GB" sz="2000" b="0" i="0" baseline="3000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Suite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für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KMU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entschieden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.</a:t>
            </a:r>
          </a:p>
          <a:p>
            <a:pPr marL="173736" indent="-173736" algn="l">
              <a:spcBef>
                <a:spcPts val="480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Über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1" i="0" dirty="0" smtClean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18</a:t>
            </a:r>
            <a:r>
              <a:rPr lang="en-GB" sz="2000" b="0" i="0" dirty="0" smtClean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1" i="0" dirty="0" err="1">
                <a:solidFill>
                  <a:srgbClr val="6639B7"/>
                </a:solidFill>
                <a:latin typeface="Tahoma"/>
                <a:ea typeface="+mn-ea"/>
                <a:cs typeface="+mn-cs"/>
              </a:rPr>
              <a:t>Millionen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Benutzer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profitieren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bereits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von den </a:t>
            </a:r>
            <a:r>
              <a:rPr lang="en-GB" sz="2000" b="0" i="0" dirty="0" err="1">
                <a:solidFill>
                  <a:srgbClr val="000000"/>
                </a:solidFill>
                <a:latin typeface="Tahoma"/>
                <a:ea typeface="+mn-ea"/>
                <a:cs typeface="+mn-cs"/>
              </a:rPr>
              <a:t>Vorteilen</a:t>
            </a:r>
            <a:r>
              <a:rPr lang="en-GB" sz="2000" b="0" i="0" dirty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.</a:t>
            </a:r>
          </a:p>
        </p:txBody>
      </p:sp>
      <p:sp>
        <p:nvSpPr>
          <p:cNvPr id="22530" name="Title 20"/>
          <p:cNvSpPr>
            <a:spLocks noGrp="1"/>
          </p:cNvSpPr>
          <p:nvPr>
            <p:ph type="title"/>
          </p:nvPr>
        </p:nvSpPr>
        <p:spPr>
          <a:xfrm>
            <a:off x="192088" y="241300"/>
            <a:ext cx="8645525" cy="1143000"/>
          </a:xfrm>
        </p:spPr>
        <p:txBody>
          <a:bodyPr>
            <a:normAutofit fontScale="90000"/>
          </a:bodyPr>
          <a:lstStyle/>
          <a:p>
            <a:pPr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1" i="0" u="none" strike="noStrike" spc="0" baseline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</a:t>
            </a:r>
            <a:r>
              <a:rPr lang="en-US" sz="2800" b="1" i="0" u="none" strike="noStrike" spc="0" baseline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OPENTOUCH</a:t>
            </a:r>
            <a:r>
              <a:rPr lang="en-US" sz="2800" b="1" i="0" u="none" strike="noStrike" spc="0" baseline="3000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TM</a:t>
            </a:r>
            <a:r>
              <a:rPr lang="en-US" sz="2800" b="1" i="0" u="none" strike="noStrike" spc="0" baseline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 SUITE FÜR KMU </a:t>
            </a:r>
            <a:r>
              <a:rPr lang="en-GB" sz="2600" b="1" i="0" u="none" strike="noStrike" spc="0" baseline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/>
            </a:r>
            <a:br>
              <a:rPr lang="en-GB" sz="2600" b="1" i="0" u="none" strike="noStrike" spc="0" baseline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0" i="0" u="none" strike="noStrike" spc="0" baseline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IST AUF DIE ANFORDERUNGEN VON KMUS ABGESTIMMT</a:t>
            </a:r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344488" y="3457575"/>
            <a:ext cx="8342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0" dirty="0" smtClean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OPENTOUCH</a:t>
            </a:r>
            <a:r>
              <a:rPr lang="en-US" b="1" i="0" baseline="30000" dirty="0" smtClean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TM</a:t>
            </a:r>
            <a:r>
              <a:rPr lang="en-US" b="1" i="0" dirty="0" smtClean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 SUITE FÜR KMU</a:t>
            </a:r>
            <a:endParaRPr lang="en-US" b="1" i="0" dirty="0">
              <a:solidFill>
                <a:srgbClr val="6639B7"/>
              </a:solidFill>
              <a:latin typeface="Tahoma"/>
              <a:ea typeface="+mn-ea"/>
              <a:cs typeface="+mn-cs"/>
            </a:endParaRPr>
          </a:p>
        </p:txBody>
      </p:sp>
      <p:sp>
        <p:nvSpPr>
          <p:cNvPr id="4104" name="ZoneTexte 9"/>
          <p:cNvSpPr txBox="1">
            <a:spLocks noChangeArrowheads="1"/>
          </p:cNvSpPr>
          <p:nvPr/>
        </p:nvSpPr>
        <p:spPr bwMode="auto">
          <a:xfrm>
            <a:off x="355600" y="3930650"/>
            <a:ext cx="161290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0" i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GROSSER FUNKTIONSUMFANG </a:t>
            </a:r>
          </a:p>
        </p:txBody>
      </p:sp>
      <p:sp>
        <p:nvSpPr>
          <p:cNvPr id="4105" name="Rectangle 10"/>
          <p:cNvSpPr>
            <a:spLocks noChangeArrowheads="1"/>
          </p:cNvSpPr>
          <p:nvPr/>
        </p:nvSpPr>
        <p:spPr bwMode="auto">
          <a:xfrm>
            <a:off x="6049926" y="5149349"/>
            <a:ext cx="271130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dirty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ANGEBOT AUF DEM NEUESTEN STAND DER TECHNIK</a:t>
            </a:r>
          </a:p>
        </p:txBody>
      </p:sp>
      <p:sp>
        <p:nvSpPr>
          <p:cNvPr id="4106" name="ZoneTexte 12"/>
          <p:cNvSpPr txBox="1">
            <a:spLocks noChangeArrowheads="1"/>
          </p:cNvSpPr>
          <p:nvPr/>
        </p:nvSpPr>
        <p:spPr bwMode="auto">
          <a:xfrm>
            <a:off x="1538288" y="4667250"/>
            <a:ext cx="3683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ZWEI SICH ERGÄNZENDE ANGEBOTE: </a:t>
            </a:r>
          </a:p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STANDARD UND PRO BENUTZER</a:t>
            </a:r>
          </a:p>
        </p:txBody>
      </p:sp>
      <p:sp>
        <p:nvSpPr>
          <p:cNvPr id="4107" name="Rectangle 13"/>
          <p:cNvSpPr>
            <a:spLocks noChangeArrowheads="1"/>
          </p:cNvSpPr>
          <p:nvPr/>
        </p:nvSpPr>
        <p:spPr bwMode="auto">
          <a:xfrm>
            <a:off x="6381750" y="3838575"/>
            <a:ext cx="16112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b="0" i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UMWELTFREUNDLICH</a:t>
            </a:r>
          </a:p>
        </p:txBody>
      </p:sp>
      <p:sp>
        <p:nvSpPr>
          <p:cNvPr id="4108" name="Rectangle 14"/>
          <p:cNvSpPr>
            <a:spLocks noChangeArrowheads="1"/>
          </p:cNvSpPr>
          <p:nvPr/>
        </p:nvSpPr>
        <p:spPr bwMode="auto">
          <a:xfrm>
            <a:off x="531813" y="5808663"/>
            <a:ext cx="258917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KONVERGENTE SPRACH- UND DATENÜBERMITTLUNG </a:t>
            </a:r>
          </a:p>
        </p:txBody>
      </p:sp>
      <p:sp>
        <p:nvSpPr>
          <p:cNvPr id="4109" name="Rectangle 15"/>
          <p:cNvSpPr>
            <a:spLocks noChangeArrowheads="1"/>
          </p:cNvSpPr>
          <p:nvPr/>
        </p:nvSpPr>
        <p:spPr bwMode="auto">
          <a:xfrm>
            <a:off x="512763" y="4460875"/>
            <a:ext cx="77457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FLEXIBEL </a:t>
            </a:r>
          </a:p>
        </p:txBody>
      </p:sp>
      <p:sp>
        <p:nvSpPr>
          <p:cNvPr id="4110" name="Rectangle 16"/>
          <p:cNvSpPr>
            <a:spLocks noChangeArrowheads="1"/>
          </p:cNvSpPr>
          <p:nvPr/>
        </p:nvSpPr>
        <p:spPr bwMode="auto">
          <a:xfrm>
            <a:off x="5051425" y="4176713"/>
            <a:ext cx="825867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MODULAR</a:t>
            </a:r>
          </a:p>
        </p:txBody>
      </p:sp>
      <p:sp>
        <p:nvSpPr>
          <p:cNvPr id="4111" name="Rectangle 17"/>
          <p:cNvSpPr>
            <a:spLocks noChangeArrowheads="1"/>
          </p:cNvSpPr>
          <p:nvPr/>
        </p:nvSpPr>
        <p:spPr bwMode="auto">
          <a:xfrm>
            <a:off x="428625" y="5303838"/>
            <a:ext cx="96372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ERWEITERBAR</a:t>
            </a:r>
          </a:p>
        </p:txBody>
      </p:sp>
      <p:sp>
        <p:nvSpPr>
          <p:cNvPr id="4112" name="Rectangle 18"/>
          <p:cNvSpPr>
            <a:spLocks noChangeArrowheads="1"/>
          </p:cNvSpPr>
          <p:nvPr/>
        </p:nvSpPr>
        <p:spPr bwMode="auto">
          <a:xfrm>
            <a:off x="4367509" y="4591050"/>
            <a:ext cx="4914714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dirty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UMFASSENDE MOBILITÄTSLÖSUNGEN: </a:t>
            </a:r>
          </a:p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dirty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STANDORTINTERN UND STANDORTUNABHÄNGIG FÜR SPRACHE UND DATEN</a:t>
            </a:r>
          </a:p>
        </p:txBody>
      </p:sp>
      <p:sp>
        <p:nvSpPr>
          <p:cNvPr id="4113" name="Rectangle 19"/>
          <p:cNvSpPr>
            <a:spLocks noChangeArrowheads="1"/>
          </p:cNvSpPr>
          <p:nvPr/>
        </p:nvSpPr>
        <p:spPr bwMode="auto">
          <a:xfrm>
            <a:off x="3849688" y="5233988"/>
            <a:ext cx="174278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UMFASSENDES IP-ANGEBOT</a:t>
            </a:r>
          </a:p>
        </p:txBody>
      </p:sp>
      <p:sp>
        <p:nvSpPr>
          <p:cNvPr id="4114" name="Rectangle 20"/>
          <p:cNvSpPr>
            <a:spLocks noChangeArrowheads="1"/>
          </p:cNvSpPr>
          <p:nvPr/>
        </p:nvSpPr>
        <p:spPr bwMode="auto">
          <a:xfrm>
            <a:off x="1652588" y="5568950"/>
            <a:ext cx="422583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ANGEBOT GILT FÜR EINE BREITE PALETTE AN ENDGERÄTEN: TDM, IP, DECT, WLAN</a:t>
            </a:r>
          </a:p>
        </p:txBody>
      </p:sp>
      <p:sp>
        <p:nvSpPr>
          <p:cNvPr id="4115" name="Rectangle 21"/>
          <p:cNvSpPr>
            <a:spLocks noChangeArrowheads="1"/>
          </p:cNvSpPr>
          <p:nvPr/>
        </p:nvSpPr>
        <p:spPr bwMode="auto">
          <a:xfrm>
            <a:off x="1976438" y="4111625"/>
            <a:ext cx="29035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>
                <a:solidFill>
                  <a:srgbClr val="6639B7"/>
                </a:solidFill>
                <a:latin typeface="Tahoma"/>
                <a:ea typeface="SimSun"/>
                <a:cs typeface="+mn-cs"/>
              </a:rPr>
              <a:t>VOLLSTÄNDIGE, UMFASSENDE UND LEISTUNGSSTARKE SPRACH- UND DATENBASIERTE LÖSUNGEN </a:t>
            </a:r>
          </a:p>
        </p:txBody>
      </p:sp>
      <p:sp>
        <p:nvSpPr>
          <p:cNvPr id="17" name="ZoneTexte 9"/>
          <p:cNvSpPr txBox="1">
            <a:spLocks noChangeArrowheads="1"/>
          </p:cNvSpPr>
          <p:nvPr/>
        </p:nvSpPr>
        <p:spPr bwMode="auto">
          <a:xfrm>
            <a:off x="4367509" y="6022964"/>
            <a:ext cx="3657599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0" i="0">
                <a:solidFill>
                  <a:srgbClr val="6639B7"/>
                </a:solidFill>
                <a:latin typeface="Tahoma"/>
                <a:ea typeface="+mn-ea"/>
                <a:cs typeface="+mn-cs"/>
              </a:rPr>
              <a:t>KONVERGENTE ENDE-ZU-ENDE-LÖSUNGEN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249652" y="6238875"/>
            <a:ext cx="158954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Rectangle 193"/>
          <p:cNvSpPr>
            <a:spLocks noChangeArrowheads="1"/>
          </p:cNvSpPr>
          <p:nvPr/>
        </p:nvSpPr>
        <p:spPr bwMode="auto">
          <a:xfrm>
            <a:off x="3881437" y="1916113"/>
            <a:ext cx="4414837" cy="164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600" b="1" i="0" dirty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600" b="1" i="0" u="sng" dirty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VORTEILE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Tahoma"/>
                <a:ea typeface="+mn-ea"/>
                <a:cs typeface="+mn-cs"/>
              </a:rPr>
              <a:t>Mobilität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im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Gebäude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und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im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Freien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mit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mehreren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Zellen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, Roaming, Handover und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Sicherheit</a:t>
            </a:r>
            <a:endParaRPr lang="en-GB" sz="14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Tahoma"/>
                <a:ea typeface="+mn-ea"/>
                <a:cs typeface="+mn-cs"/>
              </a:rPr>
              <a:t>Verbindung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zu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Standard-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Nebenstellenschnittstellen</a:t>
            </a:r>
            <a:endParaRPr lang="en-GB" sz="14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Tahoma"/>
                <a:ea typeface="+mn-ea"/>
                <a:cs typeface="+mn-cs"/>
              </a:rPr>
              <a:t>Identische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Leistungsmerkmale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wie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bei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Systemtelefonen</a:t>
            </a:r>
            <a:endParaRPr lang="en-GB" sz="1400" b="0" i="0" dirty="0">
              <a:latin typeface="Tahoma"/>
              <a:ea typeface="+mn-ea"/>
              <a:cs typeface="+mn-cs"/>
            </a:endParaRPr>
          </a:p>
        </p:txBody>
      </p:sp>
      <p:sp>
        <p:nvSpPr>
          <p:cNvPr id="25609" name="Rectangle 194"/>
          <p:cNvSpPr>
            <a:spLocks noChangeArrowheads="1"/>
          </p:cNvSpPr>
          <p:nvPr/>
        </p:nvSpPr>
        <p:spPr bwMode="auto">
          <a:xfrm>
            <a:off x="2676525" y="4094163"/>
            <a:ext cx="2886075" cy="2064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Basisstationen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den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Außeneinsatz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Äußerst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robuste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Basisstation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Verstärker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-/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Richtantenne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zur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br>
              <a:rPr lang="en-GB" sz="1000" b="0" i="0" dirty="0">
                <a:latin typeface="Tahoma"/>
                <a:ea typeface="+mn-ea"/>
                <a:cs typeface="+mn-cs"/>
              </a:rPr>
            </a:br>
            <a:r>
              <a:rPr lang="en-GB" sz="1000" b="0" i="0" dirty="0" err="1">
                <a:latin typeface="Tahoma"/>
                <a:ea typeface="+mn-ea"/>
                <a:cs typeface="+mn-cs"/>
              </a:rPr>
              <a:t>Optimierung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des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Versorgungsbereichs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Arial"/>
                <a:ea typeface="+mn-ea"/>
                <a:cs typeface="Arial"/>
              </a:rPr>
              <a:t>Das Alcatel-Lucent DECT 500 EX-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Telefon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ermöglicht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sichere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und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zuverlässige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mobile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Sprachkommunikation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in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Arbeitsumgebungen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, in </a:t>
            </a:r>
            <a:r>
              <a:rPr lang="en-US" sz="1000" b="0" i="0" dirty="0" err="1" smtClean="0">
                <a:latin typeface="Arial"/>
                <a:ea typeface="+mn-ea"/>
                <a:cs typeface="Arial"/>
              </a:rPr>
              <a:t>denen</a:t>
            </a:r>
            <a:r>
              <a:rPr lang="en-US" sz="1000" dirty="0">
                <a:latin typeface="Arial"/>
                <a:cs typeface="Arial"/>
              </a:rPr>
              <a:t> </a:t>
            </a:r>
            <a:r>
              <a:rPr lang="en-US" sz="1000" b="0" i="0" dirty="0" err="1" smtClean="0">
                <a:latin typeface="Arial"/>
                <a:ea typeface="+mn-ea"/>
                <a:cs typeface="Arial"/>
              </a:rPr>
              <a:t>Explosionsgefahr</a:t>
            </a:r>
            <a:r>
              <a:rPr lang="en-US" sz="1000" b="0" i="0" dirty="0" smtClean="0"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 smtClean="0">
                <a:latin typeface="Arial"/>
                <a:ea typeface="+mn-ea"/>
                <a:cs typeface="Arial"/>
              </a:rPr>
              <a:t>besteht</a:t>
            </a:r>
            <a:endParaRPr lang="en-US" sz="1000" b="0" i="0" dirty="0">
              <a:latin typeface="Arial"/>
              <a:ea typeface="+mn-ea"/>
              <a:cs typeface="Arial"/>
            </a:endParaRPr>
          </a:p>
          <a:p>
            <a:pPr marL="283464" lvl="2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34B233"/>
              </a:buClr>
              <a:buSzPct val="100000"/>
              <a:buFont typeface="Tahoma"/>
              <a:buChar char="−"/>
            </a:pPr>
            <a:r>
              <a:rPr lang="en-US" sz="1000" b="0" i="0" dirty="0" err="1">
                <a:latin typeface="Arial"/>
                <a:ea typeface="+mn-ea"/>
                <a:cs typeface="Arial"/>
              </a:rPr>
              <a:t>Mit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Headset-Anschluss</a:t>
            </a:r>
          </a:p>
          <a:p>
            <a:pPr marL="283464" lvl="2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34B233"/>
              </a:buClr>
              <a:buSzPct val="100000"/>
              <a:buFont typeface="Tahoma"/>
              <a:buChar char="−"/>
            </a:pPr>
            <a:r>
              <a:rPr lang="en-US" sz="1000" b="0" i="0" dirty="0" err="1">
                <a:latin typeface="Arial"/>
                <a:ea typeface="+mn-ea"/>
                <a:cs typeface="Arial"/>
              </a:rPr>
              <a:t>Spezielle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Hülle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für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Headset-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Kabel</a:t>
            </a:r>
            <a:endParaRPr lang="en-US" sz="1000" b="0" i="0" dirty="0">
              <a:latin typeface="Arial"/>
              <a:ea typeface="+mn-ea"/>
              <a:cs typeface="Arial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</p:txBody>
      </p:sp>
      <p:sp>
        <p:nvSpPr>
          <p:cNvPr id="25610" name="Rectangle 195"/>
          <p:cNvSpPr>
            <a:spLocks noChangeArrowheads="1"/>
          </p:cNvSpPr>
          <p:nvPr/>
        </p:nvSpPr>
        <p:spPr bwMode="auto">
          <a:xfrm>
            <a:off x="241300" y="4094163"/>
            <a:ext cx="2430463" cy="1885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DECT-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Basisstationen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den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Inneneinsatz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Hohe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Verkehrskapazität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Bis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zu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6 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Kanäle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Externe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Stromversorgung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Umfassende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Unterstützung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Roaming und Handover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Alcatel-Lucent </a:t>
            </a:r>
            <a:r>
              <a:rPr lang="en-GB" sz="1000" b="0" i="0" dirty="0">
                <a:latin typeface="Arial"/>
                <a:ea typeface="+mn-ea"/>
                <a:cs typeface="Arial"/>
              </a:rPr>
              <a:t>DECT 8232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und DECT 500-Telefone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Hohe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Sicherheit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(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Mobilteil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registriert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)</a:t>
            </a:r>
          </a:p>
        </p:txBody>
      </p:sp>
      <p:pic>
        <p:nvPicPr>
          <p:cNvPr id="37893" name="Object 196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2600" y="4394200"/>
            <a:ext cx="30384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198" descr="3-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175657" y="1131355"/>
            <a:ext cx="2040164" cy="242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5" name="Straight Connector 214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7" name="Title 2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STANDORTINTERNE SPRACHMOBILITÄT MIT DECT</a:t>
            </a:r>
          </a:p>
        </p:txBody>
      </p:sp>
      <p:sp>
        <p:nvSpPr>
          <p:cNvPr id="18" name="Rectangle 40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19" name="Rectangle 41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1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37901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37902" name="Rectangle 41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37903" name="Rectangle 42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37904" name="Rectangle 41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7905" name="Rectangle 40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Rectangle 193"/>
          <p:cNvSpPr>
            <a:spLocks noChangeArrowheads="1"/>
          </p:cNvSpPr>
          <p:nvPr/>
        </p:nvSpPr>
        <p:spPr bwMode="auto">
          <a:xfrm>
            <a:off x="3669402" y="1226994"/>
            <a:ext cx="5176148" cy="2200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600" b="1" i="0" dirty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600" b="1" i="0" u="sng" dirty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VORTEILE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+mn-cs"/>
              </a:rPr>
              <a:t>Kostengünstige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,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standortinterne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Mobilität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in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reinen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IP- und in </a:t>
            </a:r>
            <a:r>
              <a:rPr lang="en-US" sz="1200" b="0" i="0" dirty="0" smtClean="0">
                <a:latin typeface="Tahoma"/>
                <a:ea typeface="+mn-ea"/>
                <a:cs typeface="+mn-cs"/>
              </a:rPr>
              <a:t/>
            </a:r>
            <a:br>
              <a:rPr lang="en-US" sz="1200" b="0" i="0" dirty="0" smtClean="0">
                <a:latin typeface="Tahoma"/>
                <a:ea typeface="+mn-ea"/>
                <a:cs typeface="+mn-cs"/>
              </a:rPr>
            </a:br>
            <a:r>
              <a:rPr lang="en-US" sz="1200" b="0" i="0" dirty="0" smtClean="0">
                <a:latin typeface="Tahoma"/>
                <a:ea typeface="+mn-ea"/>
                <a:cs typeface="+mn-cs"/>
              </a:rPr>
              <a:t>IP/TDM-</a:t>
            </a:r>
            <a:r>
              <a:rPr lang="en-US" sz="1200" b="0" i="0" dirty="0" err="1" smtClean="0">
                <a:latin typeface="Tahoma"/>
                <a:ea typeface="+mn-ea"/>
                <a:cs typeface="+mn-cs"/>
              </a:rPr>
              <a:t>Netzwerken</a:t>
            </a:r>
            <a:endParaRPr lang="en-US" sz="12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+mn-cs"/>
              </a:rPr>
              <a:t>Zugang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des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Endbenutzers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zu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Sprachfunktionen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des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OmniPCX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Office RCE-Call-Servers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+mn-cs"/>
              </a:rPr>
              <a:t>Entwickelt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alle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Unternehmensumgebungen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: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Büro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und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Industrie</a:t>
            </a:r>
            <a:endParaRPr lang="en-US" sz="12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+mn-cs"/>
              </a:rPr>
              <a:t>Funkabdeckung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durch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externe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Antennen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auch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in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problematischen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Bereichen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gewährleistet</a:t>
            </a:r>
            <a:endParaRPr lang="en-US" sz="12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+mn-cs"/>
              </a:rPr>
              <a:t>Unterstützung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von 8232 / 500 / 500EX DECT-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Telefonen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im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GAP-Modus</a:t>
            </a:r>
          </a:p>
        </p:txBody>
      </p:sp>
      <p:sp>
        <p:nvSpPr>
          <p:cNvPr id="25610" name="Rectangle 195"/>
          <p:cNvSpPr>
            <a:spLocks noChangeArrowheads="1"/>
          </p:cNvSpPr>
          <p:nvPr/>
        </p:nvSpPr>
        <p:spPr bwMode="auto">
          <a:xfrm>
            <a:off x="214796" y="3603840"/>
            <a:ext cx="5909557" cy="2516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cs typeface="+mn-cs"/>
              </a:rPr>
              <a:t>Unterstützung</a:t>
            </a:r>
            <a:r>
              <a:rPr lang="en-GB" sz="1000" b="0" i="0" dirty="0">
                <a:latin typeface="Tahoma"/>
                <a:cs typeface="+mn-cs"/>
              </a:rPr>
              <a:t> des GAP-</a:t>
            </a:r>
            <a:r>
              <a:rPr lang="en-GB" sz="1000" b="0" i="0" dirty="0" err="1">
                <a:latin typeface="Tahoma"/>
                <a:cs typeface="+mn-cs"/>
              </a:rPr>
              <a:t>Protokolls</a:t>
            </a:r>
            <a:endParaRPr lang="en-GB" sz="1000" b="0" i="0" dirty="0">
              <a:latin typeface="Tahom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cs typeface="+mn-cs"/>
              </a:rPr>
              <a:t>Unterstützung</a:t>
            </a:r>
            <a:r>
              <a:rPr lang="en-GB" sz="1000" b="0" i="0" dirty="0">
                <a:latin typeface="Tahoma"/>
                <a:cs typeface="+mn-cs"/>
              </a:rPr>
              <a:t> von </a:t>
            </a:r>
            <a:r>
              <a:rPr lang="en-GB" sz="1000" b="0" i="0" dirty="0" err="1">
                <a:latin typeface="Tahoma"/>
                <a:cs typeface="+mn-cs"/>
              </a:rPr>
              <a:t>Identität</a:t>
            </a:r>
            <a:r>
              <a:rPr lang="en-GB" sz="1000" b="0" i="0" dirty="0">
                <a:latin typeface="Tahoma"/>
                <a:cs typeface="+mn-cs"/>
              </a:rPr>
              <a:t>, </a:t>
            </a:r>
            <a:r>
              <a:rPr lang="en-GB" sz="1000" b="0" i="0" dirty="0" err="1">
                <a:latin typeface="Tahoma"/>
                <a:cs typeface="+mn-cs"/>
              </a:rPr>
              <a:t>Authentifizierung</a:t>
            </a:r>
            <a:r>
              <a:rPr lang="en-GB" sz="1000" b="0" i="0" dirty="0">
                <a:latin typeface="Tahoma"/>
                <a:cs typeface="+mn-cs"/>
              </a:rPr>
              <a:t> und </a:t>
            </a:r>
            <a:r>
              <a:rPr lang="en-GB" sz="1000" b="0" i="0" dirty="0" err="1">
                <a:latin typeface="Tahoma"/>
                <a:cs typeface="+mn-cs"/>
              </a:rPr>
              <a:t>Verschlüsselung</a:t>
            </a:r>
            <a:r>
              <a:rPr lang="en-GB" sz="1000" b="0" i="0" dirty="0">
                <a:latin typeface="Tahoma"/>
                <a:cs typeface="+mn-cs"/>
              </a:rPr>
              <a:t>, </a:t>
            </a:r>
            <a:r>
              <a:rPr lang="en-GB" sz="1000" b="0" i="0" dirty="0" err="1">
                <a:latin typeface="Tahoma"/>
                <a:cs typeface="+mn-cs"/>
              </a:rPr>
              <a:t>wie</a:t>
            </a:r>
            <a:r>
              <a:rPr lang="en-GB" sz="1000" b="0" i="0" dirty="0">
                <a:latin typeface="Tahoma"/>
                <a:cs typeface="+mn-cs"/>
              </a:rPr>
              <a:t> in ETSI </a:t>
            </a:r>
            <a:r>
              <a:rPr lang="en-GB" sz="1000" b="0" i="0" dirty="0" err="1">
                <a:latin typeface="Tahoma"/>
                <a:cs typeface="+mn-cs"/>
              </a:rPr>
              <a:t>festgelegt</a:t>
            </a:r>
            <a:endParaRPr lang="en-GB" sz="1000" b="0" i="0" dirty="0">
              <a:latin typeface="Tahom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cs typeface="+mn-cs"/>
              </a:rPr>
              <a:t>Funkreichweite</a:t>
            </a:r>
            <a:r>
              <a:rPr lang="en-GB" sz="1000" b="0" i="0" dirty="0">
                <a:latin typeface="Tahoma"/>
                <a:cs typeface="+mn-cs"/>
              </a:rPr>
              <a:t> von 50 </a:t>
            </a:r>
            <a:r>
              <a:rPr lang="en-GB" sz="1000" b="0" i="0" dirty="0" err="1">
                <a:latin typeface="Tahoma"/>
                <a:cs typeface="+mn-cs"/>
              </a:rPr>
              <a:t>bis</a:t>
            </a:r>
            <a:r>
              <a:rPr lang="en-GB" sz="1000" b="0" i="0" dirty="0">
                <a:latin typeface="Tahoma"/>
                <a:cs typeface="+mn-cs"/>
              </a:rPr>
              <a:t> 300 m je </a:t>
            </a:r>
            <a:r>
              <a:rPr lang="en-GB" sz="1000" b="0" i="0" dirty="0" err="1">
                <a:latin typeface="Tahoma"/>
                <a:cs typeface="+mn-cs"/>
              </a:rPr>
              <a:t>nach</a:t>
            </a:r>
            <a:r>
              <a:rPr lang="en-GB" sz="1000" b="0" i="0" dirty="0">
                <a:latin typeface="Tahoma"/>
                <a:cs typeface="+mn-cs"/>
              </a:rPr>
              <a:t> </a:t>
            </a:r>
            <a:r>
              <a:rPr lang="en-GB" sz="1000" b="0" i="0" dirty="0" err="1">
                <a:latin typeface="Tahoma"/>
                <a:cs typeface="+mn-cs"/>
              </a:rPr>
              <a:t>Standort</a:t>
            </a:r>
            <a:r>
              <a:rPr lang="en-GB" sz="1000" b="0" i="0" dirty="0">
                <a:latin typeface="Tahoma"/>
                <a:cs typeface="+mn-cs"/>
              </a:rPr>
              <a:t> und </a:t>
            </a:r>
            <a:r>
              <a:rPr lang="en-GB" sz="1000" b="0" i="0" dirty="0" err="1">
                <a:latin typeface="Tahoma"/>
                <a:cs typeface="+mn-cs"/>
              </a:rPr>
              <a:t>Umgebung</a:t>
            </a:r>
            <a:endParaRPr lang="en-GB" sz="1000" b="0" i="0" dirty="0">
              <a:latin typeface="Tahom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cs typeface="+mn-cs"/>
              </a:rPr>
              <a:t>Geschaltete</a:t>
            </a:r>
            <a:r>
              <a:rPr lang="en-GB" sz="1000" b="0" i="0" dirty="0">
                <a:latin typeface="Tahoma"/>
                <a:cs typeface="+mn-cs"/>
              </a:rPr>
              <a:t> </a:t>
            </a:r>
            <a:r>
              <a:rPr lang="en-GB" sz="1000" b="0" i="0" dirty="0" err="1">
                <a:latin typeface="Tahoma"/>
                <a:cs typeface="+mn-cs"/>
              </a:rPr>
              <a:t>Antennendiversität</a:t>
            </a:r>
            <a:endParaRPr lang="en-GB" sz="1000" b="0" i="0" dirty="0">
              <a:latin typeface="Tahom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cs typeface="+mn-cs"/>
              </a:rPr>
              <a:t>Produkte</a:t>
            </a:r>
            <a:r>
              <a:rPr lang="en-GB" sz="1000" b="0" i="0" dirty="0">
                <a:latin typeface="Tahoma"/>
                <a:cs typeface="+mn-cs"/>
              </a:rPr>
              <a:t> </a:t>
            </a:r>
            <a:r>
              <a:rPr lang="en-GB" sz="1000" b="0" i="0" dirty="0" err="1">
                <a:latin typeface="Tahoma"/>
                <a:cs typeface="+mn-cs"/>
              </a:rPr>
              <a:t>für</a:t>
            </a:r>
            <a:r>
              <a:rPr lang="en-GB" sz="1000" b="0" i="0" dirty="0">
                <a:latin typeface="Tahoma"/>
                <a:cs typeface="+mn-cs"/>
              </a:rPr>
              <a:t> </a:t>
            </a:r>
            <a:r>
              <a:rPr lang="en-GB" sz="1000" b="0" i="0" dirty="0" err="1">
                <a:latin typeface="Tahoma"/>
                <a:cs typeface="+mn-cs"/>
              </a:rPr>
              <a:t>alle</a:t>
            </a:r>
            <a:r>
              <a:rPr lang="en-GB" sz="1000" b="0" i="0" dirty="0">
                <a:latin typeface="Tahoma"/>
                <a:cs typeface="+mn-cs"/>
              </a:rPr>
              <a:t> </a:t>
            </a:r>
            <a:r>
              <a:rPr lang="en-GB" sz="1000" b="0" i="0" dirty="0" err="1">
                <a:latin typeface="Tahoma"/>
                <a:cs typeface="+mn-cs"/>
              </a:rPr>
              <a:t>Frequenzbänder</a:t>
            </a:r>
            <a:r>
              <a:rPr lang="en-GB" sz="1000" b="0" i="0" dirty="0">
                <a:latin typeface="Tahoma"/>
                <a:cs typeface="+mn-cs"/>
              </a:rPr>
              <a:t>: Europa, USA (DECT 6.0), </a:t>
            </a:r>
            <a:r>
              <a:rPr lang="en-GB" sz="1000" b="0" i="0" dirty="0" err="1">
                <a:latin typeface="Tahoma"/>
                <a:cs typeface="+mn-cs"/>
              </a:rPr>
              <a:t>Südamerika</a:t>
            </a:r>
            <a:r>
              <a:rPr lang="en-GB" sz="1000" b="0" i="0" dirty="0">
                <a:latin typeface="Tahoma"/>
                <a:cs typeface="+mn-cs"/>
              </a:rPr>
              <a:t> und </a:t>
            </a:r>
            <a:r>
              <a:rPr lang="en-GB" sz="1000" b="0" i="0" dirty="0" err="1">
                <a:latin typeface="Tahoma"/>
                <a:cs typeface="+mn-cs"/>
              </a:rPr>
              <a:t>Asien</a:t>
            </a:r>
            <a:endParaRPr lang="en-GB" sz="1000" b="0" i="0" dirty="0">
              <a:latin typeface="Tahom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cs typeface="+mn-cs"/>
              </a:rPr>
              <a:t>Geeignet</a:t>
            </a:r>
            <a:r>
              <a:rPr lang="en-GB" sz="1000" b="0" i="0" dirty="0">
                <a:latin typeface="Tahoma"/>
                <a:cs typeface="+mn-cs"/>
              </a:rPr>
              <a:t> </a:t>
            </a:r>
            <a:r>
              <a:rPr lang="en-GB" sz="1000" b="0" i="0" dirty="0" err="1">
                <a:latin typeface="Tahoma"/>
                <a:cs typeface="+mn-cs"/>
              </a:rPr>
              <a:t>für</a:t>
            </a:r>
            <a:r>
              <a:rPr lang="en-GB" sz="1000" b="0" i="0" dirty="0">
                <a:latin typeface="Tahoma"/>
                <a:cs typeface="+mn-cs"/>
              </a:rPr>
              <a:t> den </a:t>
            </a:r>
            <a:r>
              <a:rPr lang="en-GB" sz="1000" b="0" i="0" dirty="0" err="1">
                <a:latin typeface="Tahoma"/>
                <a:cs typeface="+mn-cs"/>
              </a:rPr>
              <a:t>Einsatz</a:t>
            </a:r>
            <a:r>
              <a:rPr lang="en-GB" sz="1000" b="0" i="0" dirty="0">
                <a:latin typeface="Tahoma"/>
                <a:cs typeface="+mn-cs"/>
              </a:rPr>
              <a:t> </a:t>
            </a:r>
            <a:r>
              <a:rPr lang="en-GB" sz="1000" b="0" i="0" dirty="0" err="1">
                <a:latin typeface="Tahoma"/>
                <a:cs typeface="+mn-cs"/>
              </a:rPr>
              <a:t>im</a:t>
            </a:r>
            <a:r>
              <a:rPr lang="en-GB" sz="1000" b="0" i="0" dirty="0">
                <a:latin typeface="Tahoma"/>
                <a:cs typeface="+mn-cs"/>
              </a:rPr>
              <a:t> </a:t>
            </a:r>
            <a:r>
              <a:rPr lang="en-GB" sz="1000" b="0" i="0" dirty="0" err="1">
                <a:latin typeface="Tahoma"/>
                <a:cs typeface="+mn-cs"/>
              </a:rPr>
              <a:t>Gebäude</a:t>
            </a:r>
            <a:r>
              <a:rPr lang="en-GB" sz="1000" b="0" i="0" dirty="0">
                <a:latin typeface="Tahoma"/>
                <a:cs typeface="+mn-cs"/>
              </a:rPr>
              <a:t> und </a:t>
            </a:r>
            <a:r>
              <a:rPr lang="en-GB" sz="1000" b="0" i="0" dirty="0" err="1">
                <a:latin typeface="Tahoma"/>
                <a:cs typeface="+mn-cs"/>
              </a:rPr>
              <a:t>im</a:t>
            </a:r>
            <a:r>
              <a:rPr lang="en-GB" sz="1000" b="0" i="0" dirty="0">
                <a:latin typeface="Tahoma"/>
                <a:cs typeface="+mn-cs"/>
              </a:rPr>
              <a:t> </a:t>
            </a:r>
            <a:r>
              <a:rPr lang="en-GB" sz="1000" b="0" i="0" dirty="0" err="1">
                <a:latin typeface="Tahoma"/>
                <a:cs typeface="+mn-cs"/>
              </a:rPr>
              <a:t>Freien</a:t>
            </a:r>
            <a:endParaRPr lang="en-GB" sz="1000" b="0" i="0" dirty="0">
              <a:latin typeface="Tahom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cs typeface="+mn-cs"/>
              </a:rPr>
              <a:t>Integrierte</a:t>
            </a:r>
            <a:r>
              <a:rPr lang="en-GB" sz="1000" b="0" i="0" dirty="0">
                <a:latin typeface="Tahoma"/>
                <a:cs typeface="+mn-cs"/>
              </a:rPr>
              <a:t> </a:t>
            </a:r>
            <a:r>
              <a:rPr lang="en-GB" sz="1000" b="0" i="0" dirty="0" err="1">
                <a:latin typeface="Tahoma"/>
                <a:cs typeface="+mn-cs"/>
              </a:rPr>
              <a:t>Antennen</a:t>
            </a:r>
            <a:endParaRPr lang="en-GB" sz="1000" b="0" i="0" dirty="0">
              <a:latin typeface="Tahom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cs typeface="+mn-cs"/>
              </a:rPr>
              <a:t>SMA-</a:t>
            </a:r>
            <a:r>
              <a:rPr lang="en-GB" sz="1000" b="0" i="0" dirty="0" err="1">
                <a:latin typeface="Tahoma"/>
                <a:cs typeface="+mn-cs"/>
              </a:rPr>
              <a:t>Anschlüsse</a:t>
            </a:r>
            <a:r>
              <a:rPr lang="en-GB" sz="1000" b="0" i="0" dirty="0">
                <a:latin typeface="Tahoma"/>
                <a:cs typeface="+mn-cs"/>
              </a:rPr>
              <a:t> </a:t>
            </a:r>
            <a:r>
              <a:rPr lang="en-GB" sz="1000" b="0" i="0" dirty="0" err="1">
                <a:latin typeface="Tahoma"/>
                <a:cs typeface="+mn-cs"/>
              </a:rPr>
              <a:t>für</a:t>
            </a:r>
            <a:r>
              <a:rPr lang="en-GB" sz="1000" b="0" i="0" dirty="0">
                <a:latin typeface="Tahoma"/>
                <a:cs typeface="+mn-cs"/>
              </a:rPr>
              <a:t> </a:t>
            </a:r>
            <a:r>
              <a:rPr lang="en-GB" sz="1000" b="0" i="0" dirty="0" err="1">
                <a:latin typeface="Tahoma"/>
                <a:cs typeface="+mn-cs"/>
              </a:rPr>
              <a:t>externe</a:t>
            </a:r>
            <a:r>
              <a:rPr lang="en-GB" sz="1000" b="0" i="0" dirty="0">
                <a:latin typeface="Tahoma"/>
                <a:cs typeface="+mn-cs"/>
              </a:rPr>
              <a:t> </a:t>
            </a:r>
            <a:r>
              <a:rPr lang="en-GB" sz="1000" b="0" i="0" dirty="0" err="1">
                <a:latin typeface="Tahoma"/>
                <a:cs typeface="+mn-cs"/>
              </a:rPr>
              <a:t>Antennen</a:t>
            </a:r>
            <a:r>
              <a:rPr lang="en-GB" sz="1000" b="0" i="0" dirty="0">
                <a:latin typeface="Tahoma"/>
                <a:cs typeface="+mn-cs"/>
              </a:rPr>
              <a:t> an </a:t>
            </a:r>
            <a:r>
              <a:rPr lang="en-GB" sz="1000" b="0" i="0" dirty="0" err="1">
                <a:latin typeface="Tahoma"/>
                <a:cs typeface="+mn-cs"/>
              </a:rPr>
              <a:t>Modellen</a:t>
            </a:r>
            <a:r>
              <a:rPr lang="en-GB" sz="1000" b="0" i="0" dirty="0">
                <a:latin typeface="Tahoma"/>
                <a:cs typeface="+mn-cs"/>
              </a:rPr>
              <a:t> </a:t>
            </a:r>
            <a:r>
              <a:rPr lang="en-GB" sz="1000" b="0" i="0" dirty="0" err="1">
                <a:latin typeface="Tahoma"/>
                <a:cs typeface="+mn-cs"/>
              </a:rPr>
              <a:t>für</a:t>
            </a:r>
            <a:r>
              <a:rPr lang="en-GB" sz="1000" b="0" i="0" dirty="0">
                <a:latin typeface="Tahoma"/>
                <a:cs typeface="+mn-cs"/>
              </a:rPr>
              <a:t> den </a:t>
            </a:r>
            <a:r>
              <a:rPr lang="en-GB" sz="1000" b="0" i="0" dirty="0" err="1">
                <a:latin typeface="Tahoma"/>
                <a:cs typeface="+mn-cs"/>
              </a:rPr>
              <a:t>Innen</a:t>
            </a:r>
            <a:r>
              <a:rPr lang="en-GB" sz="1000" b="0" i="0" dirty="0">
                <a:latin typeface="Tahoma"/>
                <a:cs typeface="+mn-cs"/>
              </a:rPr>
              <a:t>- und </a:t>
            </a:r>
            <a:r>
              <a:rPr lang="en-GB" sz="1000" b="0" i="0" dirty="0" err="1">
                <a:latin typeface="Tahoma"/>
                <a:cs typeface="+mn-cs"/>
              </a:rPr>
              <a:t>für</a:t>
            </a:r>
            <a:r>
              <a:rPr lang="en-GB" sz="1000" b="0" i="0" dirty="0">
                <a:latin typeface="Tahoma"/>
                <a:cs typeface="+mn-cs"/>
              </a:rPr>
              <a:t> den </a:t>
            </a:r>
            <a:r>
              <a:rPr lang="en-GB" sz="1000" b="0" i="0" dirty="0" err="1">
                <a:latin typeface="Tahoma"/>
                <a:cs typeface="+mn-cs"/>
              </a:rPr>
              <a:t>Außeneinsatz</a:t>
            </a:r>
            <a:endParaRPr lang="en-GB" sz="1000" b="0" i="0" dirty="0">
              <a:latin typeface="Tahom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Arial"/>
                <a:cs typeface="Arial"/>
              </a:rPr>
              <a:t>Bis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zu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1" i="0" dirty="0">
                <a:latin typeface="Arial"/>
                <a:cs typeface="Arial"/>
              </a:rPr>
              <a:t>50</a:t>
            </a:r>
            <a:r>
              <a:rPr lang="en-US" sz="1000" b="0" i="0" dirty="0">
                <a:latin typeface="Arial"/>
                <a:cs typeface="Arial"/>
              </a:rPr>
              <a:t> DECT-</a:t>
            </a:r>
            <a:r>
              <a:rPr lang="en-US" sz="1000" b="0" i="0" dirty="0" err="1">
                <a:latin typeface="Arial"/>
                <a:cs typeface="Arial"/>
              </a:rPr>
              <a:t>Telefone</a:t>
            </a:r>
            <a:r>
              <a:rPr lang="en-US" sz="1000" b="0" i="0" dirty="0">
                <a:latin typeface="Arial"/>
                <a:cs typeface="Arial"/>
              </a:rPr>
              <a:t> 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Arial"/>
                <a:ea typeface="Arial Unicode MS"/>
                <a:cs typeface="Arial Unicode MS"/>
              </a:rPr>
              <a:t>Bis</a:t>
            </a:r>
            <a:r>
              <a:rPr lang="en-US" sz="10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000" b="0" i="0" dirty="0" err="1">
                <a:latin typeface="Arial"/>
                <a:ea typeface="Arial Unicode MS"/>
                <a:cs typeface="Arial Unicode MS"/>
              </a:rPr>
              <a:t>zu</a:t>
            </a:r>
            <a:r>
              <a:rPr lang="en-US" sz="10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000" b="1" i="0" dirty="0">
                <a:latin typeface="Arial"/>
                <a:ea typeface="Arial Unicode MS"/>
                <a:cs typeface="Arial Unicode MS"/>
              </a:rPr>
              <a:t>11</a:t>
            </a:r>
            <a:r>
              <a:rPr lang="en-US" sz="10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000" b="0" i="0" dirty="0" err="1">
                <a:latin typeface="Arial"/>
                <a:ea typeface="Arial Unicode MS"/>
                <a:cs typeface="Arial Unicode MS"/>
              </a:rPr>
              <a:t>gleichzeitige</a:t>
            </a:r>
            <a:r>
              <a:rPr lang="en-US" sz="10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000" b="0" i="0" dirty="0" err="1">
                <a:latin typeface="Arial"/>
                <a:ea typeface="Arial Unicode MS"/>
                <a:cs typeface="Arial Unicode MS"/>
              </a:rPr>
              <a:t>Kanäle</a:t>
            </a:r>
            <a:r>
              <a:rPr lang="en-US" sz="1000" b="0" i="0" dirty="0">
                <a:latin typeface="Arial"/>
                <a:ea typeface="Arial Unicode MS"/>
                <a:cs typeface="Arial Unicode MS"/>
              </a:rPr>
              <a:t> pro IP-DECT Basis-Station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Arial"/>
                <a:ea typeface="Arial Unicode MS"/>
                <a:cs typeface="Arial Unicode MS"/>
              </a:rPr>
              <a:t>Bis</a:t>
            </a:r>
            <a:r>
              <a:rPr lang="en-US" sz="10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000" b="0" i="0" dirty="0" err="1">
                <a:latin typeface="Arial"/>
                <a:ea typeface="Arial Unicode MS"/>
                <a:cs typeface="Arial Unicode MS"/>
              </a:rPr>
              <a:t>zu</a:t>
            </a:r>
            <a:r>
              <a:rPr lang="en-US" sz="10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000" b="1" i="0" dirty="0">
                <a:latin typeface="Arial"/>
                <a:cs typeface="Arial"/>
              </a:rPr>
              <a:t>16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>
                <a:latin typeface="Arial"/>
                <a:ea typeface="Arial Unicode MS"/>
                <a:cs typeface="Arial Unicode MS"/>
              </a:rPr>
              <a:t>IP-DECT-Basis-</a:t>
            </a:r>
            <a:r>
              <a:rPr lang="en-US" sz="1000" b="0" i="0" dirty="0" err="1">
                <a:latin typeface="Arial"/>
                <a:ea typeface="Arial Unicode MS"/>
                <a:cs typeface="Arial Unicode MS"/>
              </a:rPr>
              <a:t>Stationen</a:t>
            </a:r>
            <a:r>
              <a:rPr lang="en-US" sz="1000" b="0" i="0" dirty="0">
                <a:latin typeface="Arial"/>
                <a:ea typeface="Arial Unicode MS"/>
                <a:cs typeface="Arial Unicode MS"/>
              </a:rPr>
              <a:t>, </a:t>
            </a:r>
            <a:r>
              <a:rPr lang="en-US" sz="1000" b="0" i="0" dirty="0" err="1">
                <a:latin typeface="Arial"/>
                <a:ea typeface="Arial Unicode MS"/>
                <a:cs typeface="Arial Unicode MS"/>
              </a:rPr>
              <a:t>nur</a:t>
            </a:r>
            <a:r>
              <a:rPr lang="en-US" sz="1000" b="0" i="0" dirty="0">
                <a:latin typeface="Arial"/>
                <a:ea typeface="Arial Unicode MS"/>
                <a:cs typeface="Arial Unicode MS"/>
              </a:rPr>
              <a:t> in </a:t>
            </a:r>
            <a:r>
              <a:rPr lang="en-US" sz="1000" b="0" i="0" dirty="0" err="1">
                <a:latin typeface="Arial"/>
                <a:ea typeface="Arial Unicode MS"/>
                <a:cs typeface="Arial Unicode MS"/>
              </a:rPr>
              <a:t>Konfiguration</a:t>
            </a:r>
            <a:r>
              <a:rPr lang="en-US" sz="10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000" b="0" i="0" dirty="0" err="1">
                <a:latin typeface="Arial"/>
                <a:ea typeface="Arial Unicode MS"/>
                <a:cs typeface="Arial Unicode MS"/>
              </a:rPr>
              <a:t>mit</a:t>
            </a:r>
            <a:r>
              <a:rPr lang="en-US" sz="10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000" b="0" i="0" dirty="0" err="1">
                <a:latin typeface="Arial"/>
                <a:ea typeface="Arial Unicode MS"/>
                <a:cs typeface="Arial Unicode MS"/>
              </a:rPr>
              <a:t>einem</a:t>
            </a:r>
            <a:r>
              <a:rPr lang="en-US" sz="10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000" b="0" i="0" dirty="0" err="1">
                <a:latin typeface="Arial"/>
                <a:ea typeface="Arial Unicode MS"/>
                <a:cs typeface="Arial Unicode MS"/>
              </a:rPr>
              <a:t>Standort</a:t>
            </a:r>
            <a:endParaRPr lang="en-US" sz="1000" b="0" i="0" dirty="0">
              <a:latin typeface="Arial"/>
              <a:ea typeface="Arial Unicode MS"/>
              <a:cs typeface="Arial Unicode M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Arial"/>
                <a:cs typeface="Arial"/>
              </a:rPr>
              <a:t>Bis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zu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1" i="0" dirty="0">
                <a:latin typeface="Arial"/>
                <a:cs typeface="Arial"/>
              </a:rPr>
              <a:t>25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registrierte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Telefone</a:t>
            </a:r>
            <a:r>
              <a:rPr lang="en-US" sz="1000" b="0" i="0" dirty="0">
                <a:latin typeface="Arial"/>
                <a:cs typeface="Arial"/>
              </a:rPr>
              <a:t> pro IP-DECT-Basis-Station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Arial"/>
                <a:cs typeface="Arial"/>
              </a:rPr>
              <a:t>IP DECT-</a:t>
            </a:r>
            <a:r>
              <a:rPr lang="en-US" sz="1000" b="0" i="0" dirty="0" err="1">
                <a:latin typeface="Arial"/>
                <a:cs typeface="Arial"/>
              </a:rPr>
              <a:t>Lösung</a:t>
            </a:r>
            <a:r>
              <a:rPr lang="en-US" sz="1000" b="0" i="0" dirty="0">
                <a:latin typeface="Arial"/>
                <a:cs typeface="Arial"/>
              </a:rPr>
              <a:t> hat </a:t>
            </a:r>
            <a:r>
              <a:rPr lang="en-US" sz="1000" b="0" i="0" dirty="0" err="1">
                <a:latin typeface="Arial"/>
                <a:ea typeface="Arial Unicode MS"/>
                <a:cs typeface="Arial Unicode MS"/>
              </a:rPr>
              <a:t>nur</a:t>
            </a:r>
            <a:r>
              <a:rPr lang="en-US" sz="10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000" b="0" i="0" dirty="0" err="1">
                <a:latin typeface="Arial"/>
                <a:ea typeface="Arial Unicode MS"/>
                <a:cs typeface="Arial Unicode MS"/>
              </a:rPr>
              <a:t>eine</a:t>
            </a:r>
            <a:r>
              <a:rPr lang="en-US" sz="1000" b="0" i="0" dirty="0">
                <a:latin typeface="Arial"/>
                <a:ea typeface="Arial Unicode MS"/>
                <a:cs typeface="Arial Unicode MS"/>
              </a:rPr>
              <a:t> PARI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</p:txBody>
      </p:sp>
      <p:cxnSp>
        <p:nvCxnSpPr>
          <p:cNvPr id="215" name="Straight Connector 214"/>
          <p:cNvCxnSpPr/>
          <p:nvPr/>
        </p:nvCxnSpPr>
        <p:spPr>
          <a:xfrm>
            <a:off x="307975" y="3542478"/>
            <a:ext cx="8537575" cy="1588"/>
          </a:xfrm>
          <a:prstGeom prst="line">
            <a:avLst/>
          </a:prstGeom>
          <a:ln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7" name="Title 2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STANDORTINTERNE SPRACHMOBILITÄT </a:t>
            </a:r>
            <a: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/>
            </a:r>
            <a:b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MIT </a:t>
            </a: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IP-DECT</a:t>
            </a:r>
          </a:p>
        </p:txBody>
      </p:sp>
      <p:sp>
        <p:nvSpPr>
          <p:cNvPr id="18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19" name="Rectangle 4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1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37901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37902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37903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37904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7905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pic>
        <p:nvPicPr>
          <p:cNvPr id="2050" name="Picture 2" descr="IP_Dect_outdoor_case_open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039092" y="1524000"/>
            <a:ext cx="2079665" cy="1694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IP_Dect_indoor_F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6328229" y="3730171"/>
            <a:ext cx="2177143" cy="2452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2" name="Rectangle 192"/>
          <p:cNvSpPr>
            <a:spLocks noChangeArrowheads="1"/>
          </p:cNvSpPr>
          <p:nvPr/>
        </p:nvSpPr>
        <p:spPr bwMode="auto">
          <a:xfrm>
            <a:off x="4763184" y="1083585"/>
            <a:ext cx="4304616" cy="143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600" b="1" i="0" dirty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600" b="1" i="0" u="sng" dirty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VORTEILE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Tahoma"/>
                <a:ea typeface="+mn-ea"/>
                <a:cs typeface="+mn-cs"/>
              </a:rPr>
              <a:t>Kosteneinsparungen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durch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Verwendung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derselben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Infrastruktur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Sprach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- und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Datendienste</a:t>
            </a:r>
            <a:endParaRPr lang="en-GB" sz="14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Tahoma"/>
                <a:ea typeface="+mn-ea"/>
                <a:cs typeface="+mn-cs"/>
              </a:rPr>
              <a:t>Professionelle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End-to-End-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Lösung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mit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QoS</a:t>
            </a:r>
            <a:endParaRPr lang="en-GB" sz="14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Tahoma"/>
                <a:ea typeface="+mn-ea"/>
                <a:cs typeface="+mn-cs"/>
              </a:rPr>
              <a:t>Einfache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Bereitstellung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durch</a:t>
            </a:r>
            <a:r>
              <a:rPr lang="en-GB" sz="14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+mn-cs"/>
              </a:rPr>
              <a:t>Funkplanungstool</a:t>
            </a:r>
            <a:endParaRPr lang="en-GB" sz="1400" b="0" i="0" dirty="0">
              <a:latin typeface="Tahoma"/>
              <a:ea typeface="+mn-ea"/>
              <a:cs typeface="+mn-cs"/>
            </a:endParaRPr>
          </a:p>
        </p:txBody>
      </p:sp>
      <p:sp>
        <p:nvSpPr>
          <p:cNvPr id="26633" name="Rectangle 193"/>
          <p:cNvSpPr>
            <a:spLocks noChangeArrowheads="1"/>
          </p:cNvSpPr>
          <p:nvPr/>
        </p:nvSpPr>
        <p:spPr bwMode="auto">
          <a:xfrm>
            <a:off x="38104" y="4050621"/>
            <a:ext cx="3298825" cy="2172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b="0" i="0" dirty="0">
                <a:latin typeface="Tahoma"/>
                <a:ea typeface="+mn-ea"/>
                <a:cs typeface="+mn-cs"/>
              </a:rPr>
              <a:t>	</a:t>
            </a:r>
            <a:r>
              <a:rPr lang="en-GB" sz="1000" b="1" i="0" dirty="0">
                <a:latin typeface="Tahoma"/>
                <a:ea typeface="+mn-ea"/>
                <a:cs typeface="+mn-cs"/>
              </a:rPr>
              <a:t>Alcatel-Lucent </a:t>
            </a:r>
            <a:r>
              <a:rPr lang="en-GB" sz="1000" b="1" i="0" dirty="0" err="1">
                <a:latin typeface="Tahoma"/>
                <a:ea typeface="+mn-ea"/>
                <a:cs typeface="+mn-cs"/>
              </a:rPr>
              <a:t>OmniAccess</a:t>
            </a:r>
            <a:r>
              <a:rPr lang="en-GB" sz="1000" b="1" i="0" dirty="0">
                <a:latin typeface="Tahoma"/>
                <a:ea typeface="+mn-ea"/>
                <a:cs typeface="+mn-cs"/>
              </a:rPr>
              <a:t>™ WLAN-Switches</a:t>
            </a:r>
          </a:p>
          <a:p>
            <a:pPr marL="292608" lvl="1" indent="-173736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Kapazität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466344" lvl="3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34B233"/>
              </a:buClr>
              <a:buSzPct val="100000"/>
              <a:buFont typeface="Tahoma"/>
              <a:buChar char="−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Bis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zu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16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externe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standortgebundene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Anwendungen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466344" lvl="3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34B233"/>
              </a:buClr>
              <a:buSzPct val="100000"/>
              <a:buFont typeface="Tahoma"/>
              <a:buChar char="−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Bis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zu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64 Remote-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Anwendungen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466344" lvl="3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34B233"/>
              </a:buClr>
              <a:buSzPct val="100000"/>
              <a:buFont typeface="Tahoma"/>
              <a:buChar char="−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Bis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zu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256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Benutzer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292608" lvl="1" indent="-173736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+mn-cs"/>
              </a:rPr>
              <a:t>Performance</a:t>
            </a:r>
          </a:p>
          <a:p>
            <a:pPr marL="466344" lvl="3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34B233"/>
              </a:buClr>
              <a:buSzPct val="100000"/>
              <a:buFont typeface="Tahoma"/>
              <a:buChar char="−"/>
            </a:pPr>
            <a:r>
              <a:rPr lang="en-US" sz="1000" b="0" i="0" dirty="0">
                <a:latin typeface="Tahoma"/>
                <a:ea typeface="+mn-ea"/>
                <a:cs typeface="+mn-cs"/>
              </a:rPr>
              <a:t>1,6 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Gbit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/s Crypto-Performance </a:t>
            </a:r>
            <a:br>
              <a:rPr lang="en-US" sz="1000" b="0" i="0" dirty="0">
                <a:latin typeface="Tahoma"/>
                <a:ea typeface="+mn-ea"/>
                <a:cs typeface="+mn-cs"/>
              </a:rPr>
            </a:br>
            <a:r>
              <a:rPr lang="en-US" sz="1000" b="0" i="0" dirty="0">
                <a:latin typeface="Tahoma"/>
                <a:ea typeface="+mn-ea"/>
                <a:cs typeface="+mn-cs"/>
              </a:rPr>
              <a:t>(3DES, AES-CBC-256)</a:t>
            </a:r>
          </a:p>
          <a:p>
            <a:pPr marL="466344" lvl="3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34B233"/>
              </a:buClr>
              <a:buSzPct val="100000"/>
              <a:buFont typeface="Tahoma"/>
              <a:buChar char="−"/>
            </a:pPr>
            <a:r>
              <a:rPr lang="en-US" sz="1000" b="0" i="0" dirty="0">
                <a:latin typeface="Tahoma"/>
                <a:ea typeface="+mn-ea"/>
                <a:cs typeface="+mn-cs"/>
              </a:rPr>
              <a:t>800 Mbit/s, Crypto-Performance (AES-CCM) </a:t>
            </a:r>
          </a:p>
          <a:p>
            <a:pPr marL="466344" lvl="3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34B233"/>
              </a:buClr>
              <a:buSzPct val="100000"/>
              <a:buFont typeface="Tahoma"/>
              <a:buChar char="−"/>
            </a:pPr>
            <a:r>
              <a:rPr lang="en-US" sz="1000" b="0" i="0" dirty="0">
                <a:latin typeface="Tahoma"/>
                <a:ea typeface="+mn-ea"/>
                <a:cs typeface="+mn-cs"/>
              </a:rPr>
              <a:t>2 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Gbit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/s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kabelgebundene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,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nicht-verschlüsselte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br>
              <a:rPr lang="en-US" sz="1000" b="0" i="0" dirty="0">
                <a:latin typeface="Tahoma"/>
                <a:ea typeface="+mn-ea"/>
                <a:cs typeface="+mn-cs"/>
              </a:rPr>
            </a:br>
            <a:r>
              <a:rPr lang="en-US" sz="1000" b="0" i="0" dirty="0" err="1">
                <a:latin typeface="Tahoma"/>
                <a:ea typeface="+mn-ea"/>
                <a:cs typeface="+mn-cs"/>
              </a:rPr>
              <a:t>Durchsatzleistung</a:t>
            </a:r>
            <a:endParaRPr lang="en-US" sz="1000" b="0" i="0" dirty="0">
              <a:latin typeface="Tahoma"/>
              <a:ea typeface="+mn-ea"/>
              <a:cs typeface="+mn-cs"/>
            </a:endParaRP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screen"/>
          <a:srcRect l="10034" t="8777" r="9055" b="9654"/>
          <a:stretch>
            <a:fillRect/>
          </a:stretch>
        </p:blipFill>
        <p:spPr bwMode="auto">
          <a:xfrm>
            <a:off x="1627188" y="2835275"/>
            <a:ext cx="1360487" cy="7651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38917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668588" y="1934485"/>
            <a:ext cx="1639887" cy="9191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38918" name="Rectangle 197"/>
          <p:cNvSpPr>
            <a:spLocks noChangeArrowheads="1"/>
          </p:cNvSpPr>
          <p:nvPr/>
        </p:nvSpPr>
        <p:spPr bwMode="auto">
          <a:xfrm>
            <a:off x="2636838" y="1378181"/>
            <a:ext cx="1787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GB" sz="1000" b="0" i="0">
                <a:latin typeface="Tahoma"/>
                <a:ea typeface="+mn-ea"/>
                <a:cs typeface="Arial"/>
              </a:rPr>
              <a:t>OmniAccess 4306G</a:t>
            </a:r>
            <a:br>
              <a:rPr lang="en-GB" sz="1000" b="0" i="0">
                <a:latin typeface="Tahoma"/>
                <a:ea typeface="+mn-ea"/>
                <a:cs typeface="Arial"/>
              </a:rPr>
            </a:br>
            <a:r>
              <a:rPr lang="en-GB" sz="1000" b="0" i="0">
                <a:latin typeface="Tahoma"/>
                <a:ea typeface="+mn-ea"/>
                <a:cs typeface="Arial"/>
              </a:rPr>
              <a:t>Branch Office WLAN-Switch</a:t>
            </a:r>
          </a:p>
          <a:p>
            <a:pPr algn="ctr">
              <a:buNone/>
            </a:pPr>
            <a:r>
              <a:rPr lang="en-GB" sz="1000" b="0" i="0">
                <a:latin typeface="Tahoma"/>
                <a:ea typeface="+mn-ea"/>
                <a:cs typeface="Arial"/>
              </a:rPr>
              <a:t>16 Accesspoints</a:t>
            </a:r>
          </a:p>
        </p:txBody>
      </p:sp>
      <p:pic>
        <p:nvPicPr>
          <p:cNvPr id="38919" name="Picture 211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50414" y="2713038"/>
            <a:ext cx="9334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0" name="Rectangle 197"/>
          <p:cNvSpPr>
            <a:spLocks noChangeArrowheads="1"/>
          </p:cNvSpPr>
          <p:nvPr/>
        </p:nvSpPr>
        <p:spPr bwMode="auto">
          <a:xfrm>
            <a:off x="2947761" y="3090408"/>
            <a:ext cx="199548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None/>
            </a:pPr>
            <a:r>
              <a:rPr lang="en-GB" sz="1000" b="0" i="0">
                <a:latin typeface="Tahoma"/>
                <a:ea typeface="+mn-ea"/>
                <a:cs typeface="Arial"/>
              </a:rPr>
              <a:t>OmniAccess 4306</a:t>
            </a:r>
            <a:br>
              <a:rPr lang="en-GB" sz="1000" b="0" i="0">
                <a:latin typeface="Tahoma"/>
                <a:ea typeface="+mn-ea"/>
                <a:cs typeface="Arial"/>
              </a:rPr>
            </a:br>
            <a:r>
              <a:rPr lang="en-GB" sz="1000" b="0" i="0">
                <a:latin typeface="Tahoma"/>
                <a:ea typeface="+mn-ea"/>
                <a:cs typeface="Arial"/>
              </a:rPr>
              <a:t>Branch Office WLAN-Switch</a:t>
            </a:r>
          </a:p>
          <a:p>
            <a:pPr algn="l">
              <a:buNone/>
            </a:pPr>
            <a:r>
              <a:rPr lang="en-GB" sz="1000" b="0" i="0">
                <a:latin typeface="Tahoma"/>
                <a:ea typeface="+mn-ea"/>
                <a:cs typeface="Arial"/>
              </a:rPr>
              <a:t>8 Accesspoints</a:t>
            </a:r>
          </a:p>
        </p:txBody>
      </p:sp>
      <p:sp>
        <p:nvSpPr>
          <p:cNvPr id="25635" name="Rectangle 193"/>
          <p:cNvSpPr>
            <a:spLocks noChangeArrowheads="1"/>
          </p:cNvSpPr>
          <p:nvPr/>
        </p:nvSpPr>
        <p:spPr bwMode="auto">
          <a:xfrm>
            <a:off x="3381375" y="4090988"/>
            <a:ext cx="3048454" cy="2094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3736" lvl="1" indent="-173736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cs typeface="+mn-cs"/>
              </a:rPr>
              <a:t>Wi-Fi-</a:t>
            </a:r>
            <a:r>
              <a:rPr lang="en-GB" sz="1000" b="0" i="0" dirty="0" err="1">
                <a:latin typeface="Tahoma"/>
                <a:cs typeface="+mn-cs"/>
              </a:rPr>
              <a:t>Accesspoints</a:t>
            </a:r>
            <a:r>
              <a:rPr lang="en-GB" sz="1000" b="0" i="0" dirty="0">
                <a:latin typeface="Tahoma"/>
                <a:cs typeface="+mn-cs"/>
              </a:rPr>
              <a:t>: Alcatel-Lucent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+mn-cs"/>
              </a:rPr>
              <a:t>OmniAccess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+mn-cs"/>
              </a:rPr>
              <a:t> AP92, AP93 (Single Radio, Dual Band) AP104 und AP105 (Dual Radio)</a:t>
            </a:r>
          </a:p>
          <a:p>
            <a:pPr marL="347472" lvl="3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34B233"/>
              </a:buClr>
              <a:buSzPct val="100000"/>
              <a:buFont typeface="Tahoma"/>
              <a:buChar char="−"/>
            </a:pP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+mn-cs"/>
              </a:rPr>
              <a:t>IEEE 802.11a/b/g/n</a:t>
            </a:r>
          </a:p>
          <a:p>
            <a:pPr marL="347472" lvl="3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34B233"/>
              </a:buClr>
              <a:buSzPct val="100000"/>
              <a:buFont typeface="Tahoma"/>
              <a:buChar char="−"/>
            </a:pP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+mn-cs"/>
              </a:rPr>
              <a:t>IEEE 802.3af Power over Ethernet (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+mn-cs"/>
              </a:rPr>
              <a:t>PoE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+mn-cs"/>
              </a:rPr>
              <a:t>)-Sourcing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7FA4A8"/>
              </a:buClr>
              <a:buSzPct val="150000"/>
              <a:buFontTx/>
              <a:buChar char="•"/>
            </a:pPr>
            <a:endParaRPr lang="en-US" sz="1000" dirty="0" smtClean="0">
              <a:solidFill>
                <a:schemeClr val="tx1">
                  <a:lumMod val="95000"/>
                </a:schemeClr>
              </a:solidFill>
              <a:latin typeface="+mn-lt"/>
              <a:cs typeface="+mn-cs"/>
            </a:endParaRPr>
          </a:p>
          <a:p>
            <a:pPr marL="173736" lvl="1" indent="-173736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+mn-cs"/>
              </a:rPr>
              <a:t>Alcatel-Lucent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+mn-cs"/>
              </a:rPr>
              <a:t>OmniAccess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+mn-cs"/>
              </a:rPr>
              <a:t> 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+mn-cs"/>
              </a:rPr>
              <a:t>Remote-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+mn-cs"/>
              </a:rPr>
              <a:t>Accesspoint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+mn-cs"/>
              </a:rPr>
              <a:t> RAP-2WG &amp; 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cs typeface="Arial"/>
              </a:rPr>
              <a:t>RAP-3WN 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+mn-cs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+mn-cs"/>
              </a:rPr>
              <a:t>für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+mn-cs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cs typeface="+mn-cs"/>
              </a:rPr>
              <a:t>Telearbeiterverbindung</a:t>
            </a:r>
            <a:endParaRPr lang="en-US" sz="1000" b="0" i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cs typeface="+mn-cs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endParaRPr lang="en-US" sz="1000" dirty="0" smtClean="0">
              <a:latin typeface="+mn-lt"/>
              <a:cs typeface="+mn-cs"/>
            </a:endParaRPr>
          </a:p>
          <a:p>
            <a:pPr marL="173736" lvl="1" indent="-173736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cs typeface="+mn-cs"/>
              </a:rPr>
              <a:t>Alcatel-Lucent </a:t>
            </a:r>
            <a:r>
              <a:rPr lang="en-US" sz="1000" b="0" i="0" dirty="0" err="1">
                <a:latin typeface="Tahoma"/>
                <a:cs typeface="+mn-cs"/>
              </a:rPr>
              <a:t>OmniTouch</a:t>
            </a:r>
            <a:r>
              <a:rPr lang="en-US" sz="1000" b="0" i="0" dirty="0">
                <a:latin typeface="Tahoma"/>
                <a:cs typeface="+mn-cs"/>
              </a:rPr>
              <a:t> 8118/8128 WLAN-</a:t>
            </a:r>
            <a:r>
              <a:rPr lang="en-US" sz="1000" b="0" i="0" dirty="0" err="1">
                <a:latin typeface="Tahoma"/>
                <a:cs typeface="+mn-cs"/>
              </a:rPr>
              <a:t>Telefone</a:t>
            </a:r>
            <a:endParaRPr lang="en-US" sz="1000" b="0" i="0" dirty="0">
              <a:latin typeface="Tahoma"/>
              <a:cs typeface="+mn-cs"/>
            </a:endParaRPr>
          </a:p>
        </p:txBody>
      </p:sp>
      <p:sp>
        <p:nvSpPr>
          <p:cNvPr id="26657" name="Rectangle 193"/>
          <p:cNvSpPr>
            <a:spLocks noChangeArrowheads="1"/>
          </p:cNvSpPr>
          <p:nvPr/>
        </p:nvSpPr>
        <p:spPr bwMode="auto">
          <a:xfrm>
            <a:off x="6389229" y="4094163"/>
            <a:ext cx="2406423" cy="96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Verstärker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-/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Richtantenne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+mn-cs"/>
              </a:rPr>
              <a:t>Alcatel-Lucent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OmniSwitch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™ </a:t>
            </a:r>
            <a:r>
              <a:rPr lang="en-GB" sz="1000" b="0" i="0" dirty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/>
            </a:r>
            <a:br>
              <a:rPr lang="en-GB" sz="1000" b="0" i="0" dirty="0">
                <a:solidFill>
                  <a:srgbClr val="34B233"/>
                </a:solidFill>
                <a:latin typeface="Tahoma"/>
                <a:ea typeface="+mn-ea"/>
                <a:cs typeface="+mn-cs"/>
              </a:rPr>
            </a:br>
            <a:r>
              <a:rPr lang="en-GB" sz="1000" b="0" i="0" dirty="0">
                <a:latin typeface="Tahoma"/>
                <a:ea typeface="+mn-ea"/>
                <a:cs typeface="+mn-cs"/>
              </a:rPr>
              <a:t>LAN-Switches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mit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PoE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und Layer </a:t>
            </a:r>
            <a:r>
              <a:rPr lang="en-GB" sz="1000" b="0" i="0" dirty="0" smtClean="0">
                <a:latin typeface="Tahoma"/>
                <a:ea typeface="+mn-ea"/>
                <a:cs typeface="+mn-cs"/>
              </a:rPr>
              <a:t/>
            </a:r>
            <a:br>
              <a:rPr lang="en-GB" sz="1000" b="0" i="0" dirty="0" smtClean="0">
                <a:latin typeface="Tahoma"/>
                <a:ea typeface="+mn-ea"/>
                <a:cs typeface="+mn-cs"/>
              </a:rPr>
            </a:br>
            <a:r>
              <a:rPr lang="en-GB" sz="1000" b="0" i="0" dirty="0" smtClean="0">
                <a:latin typeface="Tahoma"/>
                <a:ea typeface="+mn-ea"/>
                <a:cs typeface="+mn-cs"/>
              </a:rPr>
              <a:t>2/3-QoS</a:t>
            </a:r>
            <a:endParaRPr lang="en-GB" sz="1000" b="0" i="0" dirty="0">
              <a:latin typeface="Tahoma"/>
              <a:ea typeface="+mn-ea"/>
              <a:cs typeface="+mn-cs"/>
            </a:endParaRPr>
          </a:p>
        </p:txBody>
      </p:sp>
      <p:pic>
        <p:nvPicPr>
          <p:cNvPr id="38923" name="Picture 9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897804" y="2857502"/>
            <a:ext cx="960438" cy="6445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  <p:sp>
        <p:nvSpPr>
          <p:cNvPr id="38924" name="Rectangle 197"/>
          <p:cNvSpPr>
            <a:spLocks noChangeArrowheads="1"/>
          </p:cNvSpPr>
          <p:nvPr/>
        </p:nvSpPr>
        <p:spPr bwMode="auto">
          <a:xfrm>
            <a:off x="5199647" y="3601921"/>
            <a:ext cx="343635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GB" sz="1000" b="0" i="0">
                <a:latin typeface="Tahoma"/>
                <a:ea typeface="+mn-ea"/>
                <a:cs typeface="Arial"/>
              </a:rPr>
              <a:t>Remote Access Point RAP-2WG </a:t>
            </a:r>
            <a:r>
              <a:rPr lang="fr-FR" sz="1000" b="0" i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&amp; RAP-3WN</a:t>
            </a:r>
          </a:p>
        </p:txBody>
      </p:sp>
      <p:pic>
        <p:nvPicPr>
          <p:cNvPr id="38925" name="Picture 57" descr="scapa.pn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15963" y="1590675"/>
            <a:ext cx="738187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6" name="Picture 46" descr="OSAP105_Dual-radio_802-11n_AccessPoint_rgb.jpg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1466850" y="1668463"/>
            <a:ext cx="527050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7" name="Rectangle 197"/>
          <p:cNvSpPr>
            <a:spLocks noChangeArrowheads="1"/>
          </p:cNvSpPr>
          <p:nvPr/>
        </p:nvSpPr>
        <p:spPr bwMode="auto">
          <a:xfrm>
            <a:off x="592138" y="2062163"/>
            <a:ext cx="15255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None/>
            </a:pPr>
            <a:r>
              <a:rPr lang="en-GB" sz="1000" b="0" i="0">
                <a:latin typeface="Tahoma"/>
                <a:ea typeface="+mn-ea"/>
                <a:cs typeface="Arial"/>
              </a:rPr>
              <a:t>AP 92, </a:t>
            </a:r>
            <a:r>
              <a:rPr lang="en-GB" sz="1000" b="0" i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AP93, AP104 </a:t>
            </a:r>
            <a:r>
              <a:rPr lang="en-GB" sz="1000" b="0" i="0">
                <a:latin typeface="Tahoma"/>
                <a:ea typeface="+mn-ea"/>
                <a:cs typeface="Arial"/>
              </a:rPr>
              <a:t>und AP105</a:t>
            </a:r>
          </a:p>
        </p:txBody>
      </p:sp>
      <p:cxnSp>
        <p:nvCxnSpPr>
          <p:cNvPr id="223" name="Straight Connector 222"/>
          <p:cNvCxnSpPr/>
          <p:nvPr/>
        </p:nvCxnSpPr>
        <p:spPr>
          <a:xfrm>
            <a:off x="307975" y="3946980"/>
            <a:ext cx="8537575" cy="1588"/>
          </a:xfrm>
          <a:prstGeom prst="line">
            <a:avLst/>
          </a:prstGeom>
          <a:ln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29" name="Title 2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STANDORTINTERNE SPRACH- UND DATENMOBILITÄT MIT WI-FI</a:t>
            </a:r>
          </a:p>
        </p:txBody>
      </p:sp>
      <p:sp>
        <p:nvSpPr>
          <p:cNvPr id="26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7" name="Rectangle 4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9" name="Rectangle 408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38933" name="Rectangle 41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38934" name="Rectangle 413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38935" name="Rectangle 420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38936" name="Rectangle 415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8937" name="Rectangle 401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pic>
        <p:nvPicPr>
          <p:cNvPr id="31" name="Image 30" descr="RAP3.png"/>
          <p:cNvPicPr>
            <a:picLocks noChangeAspect="1"/>
          </p:cNvPicPr>
          <p:nvPr/>
        </p:nvPicPr>
        <p:blipFill>
          <a:blip r:embed="rId17" cstate="screen"/>
          <a:stretch>
            <a:fillRect/>
          </a:stretch>
        </p:blipFill>
        <p:spPr>
          <a:xfrm>
            <a:off x="7244398" y="2641604"/>
            <a:ext cx="583108" cy="87812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9" name="Rectangle 4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39942" name="Title 3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i="0" u="none" strike="noStrike" spc="0" baseline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STANDORTUNABHÄNGIGE MOBILITÄT</a:t>
            </a:r>
          </a:p>
        </p:txBody>
      </p:sp>
      <p:sp>
        <p:nvSpPr>
          <p:cNvPr id="15" name="Rectangle 40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17" name="Rectangle 40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39947" name="Rectangle 4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39948" name="Rectangle 41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39949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39950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30557" y="1323391"/>
            <a:ext cx="4465268" cy="1010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736" indent="-173736" algn="l">
              <a:spcBef>
                <a:spcPts val="480"/>
              </a:spcBef>
              <a:spcAft>
                <a:spcPts val="300"/>
              </a:spcAft>
              <a:buNone/>
            </a:pPr>
            <a:r>
              <a:rPr lang="en-GB" sz="2000" b="1" i="0" dirty="0">
                <a:solidFill>
                  <a:srgbClr val="CF0072"/>
                </a:solidFill>
                <a:latin typeface="Tahoma"/>
                <a:ea typeface="+mj-ea"/>
                <a:cs typeface="+mj-cs"/>
              </a:rPr>
              <a:t>	IHRE ANFORDERUNG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b="0" i="0" dirty="0"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Ihr</a:t>
            </a:r>
            <a:r>
              <a:rPr lang="en-GB" b="0" i="0" dirty="0"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Unternehmen</a:t>
            </a:r>
            <a:r>
              <a:rPr lang="en-GB" b="0" i="0" dirty="0"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jederzeit</a:t>
            </a:r>
            <a:r>
              <a:rPr lang="en-GB" b="0" i="0" dirty="0">
                <a:latin typeface="Tahoma"/>
                <a:ea typeface="+mn-ea"/>
                <a:cs typeface="+mn-cs"/>
              </a:rPr>
              <a:t> und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überall</a:t>
            </a:r>
            <a:r>
              <a:rPr lang="en-GB" b="0" i="0" dirty="0"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erreichbar</a:t>
            </a:r>
            <a:r>
              <a:rPr lang="en-GB" b="0" i="0" dirty="0"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sein</a:t>
            </a:r>
            <a:endParaRPr lang="en-GB" b="0" i="0" dirty="0">
              <a:latin typeface="Tahoma"/>
              <a:ea typeface="+mn-ea"/>
              <a:cs typeface="+mn-cs"/>
            </a:endParaRPr>
          </a:p>
        </p:txBody>
      </p:sp>
      <p:sp>
        <p:nvSpPr>
          <p:cNvPr id="18" name="Text Placeholder 31"/>
          <p:cNvSpPr txBox="1">
            <a:spLocks/>
          </p:cNvSpPr>
          <p:nvPr/>
        </p:nvSpPr>
        <p:spPr bwMode="auto">
          <a:xfrm>
            <a:off x="268742" y="2468982"/>
            <a:ext cx="4303258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marL="173736" marR="0" indent="-173736" algn="l" defTabSz="914400">
              <a:lnSpc>
                <a:spcPct val="100000"/>
              </a:lnSpc>
              <a:spcBef>
                <a:spcPts val="480"/>
              </a:spcBef>
              <a:spcAft>
                <a:spcPts val="300"/>
              </a:spcAft>
              <a:buNone/>
            </a:pPr>
            <a:r>
              <a:rPr lang="en-GB" sz="2000" b="1" i="0" u="none" strike="noStrike" cap="none" spc="0" baseline="0" dirty="0">
                <a:solidFill>
                  <a:srgbClr val="CF0072"/>
                </a:solidFill>
                <a:latin typeface="Tahoma"/>
                <a:ea typeface="+mj-ea"/>
                <a:cs typeface="+mj-cs"/>
              </a:rPr>
              <a:t>	</a:t>
            </a:r>
            <a:r>
              <a:rPr lang="en-GB" sz="2000" b="1" i="0" u="none" strike="noStrike" cap="none" spc="0" baseline="0" dirty="0">
                <a:solidFill>
                  <a:srgbClr val="CF0072"/>
                </a:solidFill>
                <a:effectLst/>
                <a:latin typeface="Tahoma"/>
                <a:ea typeface="+mj-ea"/>
                <a:cs typeface="+mj-cs"/>
              </a:rPr>
              <a:t>UNSERE LÖSUNGEN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US" b="0" i="0" dirty="0">
                <a:latin typeface="Tahoma"/>
                <a:ea typeface="+mn-ea"/>
                <a:cs typeface="+mn-cs"/>
              </a:rPr>
              <a:t>Alcatel-Lucent My IC </a:t>
            </a:r>
            <a:r>
              <a:rPr lang="en-US" b="0" i="0" dirty="0" smtClean="0">
                <a:latin typeface="Tahoma"/>
                <a:ea typeface="+mn-ea"/>
                <a:cs typeface="+mn-cs"/>
              </a:rPr>
              <a:t>Mobile </a:t>
            </a:r>
            <a:r>
              <a:rPr lang="en-US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US" b="0" i="0" dirty="0">
                <a:latin typeface="Tahoma"/>
                <a:ea typeface="+mn-ea"/>
                <a:cs typeface="+mn-cs"/>
              </a:rPr>
              <a:t> iPhone</a:t>
            </a:r>
            <a:r>
              <a:rPr lang="en-US" b="0" i="0" baseline="30000" dirty="0">
                <a:latin typeface="Tahoma"/>
                <a:ea typeface="+mn-ea"/>
                <a:cs typeface="+mn-cs"/>
              </a:rPr>
              <a:t>®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US" b="0" i="0" dirty="0">
                <a:latin typeface="Tahoma"/>
                <a:ea typeface="+mn-ea"/>
                <a:cs typeface="+mn-cs"/>
              </a:rPr>
              <a:t>Alcatel-Lucent My IC Mobile </a:t>
            </a:r>
            <a:r>
              <a:rPr lang="en-US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US" b="0" i="0" dirty="0">
                <a:latin typeface="Tahoma"/>
                <a:ea typeface="+mn-ea"/>
                <a:cs typeface="+mn-cs"/>
              </a:rPr>
              <a:t> Android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US" b="0" i="0" dirty="0">
                <a:latin typeface="Tahoma"/>
                <a:ea typeface="+mn-ea"/>
                <a:cs typeface="+mn-cs"/>
              </a:rPr>
              <a:t>One-Number-Service</a:t>
            </a:r>
          </a:p>
        </p:txBody>
      </p:sp>
      <p:pic>
        <p:nvPicPr>
          <p:cNvPr id="19" name="Picture 4" descr="04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5039833" y="1446028"/>
            <a:ext cx="3306726" cy="35208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89"/>
          <p:cNvSpPr>
            <a:spLocks noChangeArrowheads="1"/>
          </p:cNvSpPr>
          <p:nvPr/>
        </p:nvSpPr>
        <p:spPr bwMode="auto">
          <a:xfrm>
            <a:off x="3439886" y="843416"/>
            <a:ext cx="551542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 dirty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 dirty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algn="l">
              <a:spcAft>
                <a:spcPts val="600"/>
              </a:spcAft>
              <a:buNone/>
            </a:pPr>
            <a:r>
              <a:rPr lang="en-US" sz="1300" b="0" i="1" spc="-30" dirty="0" err="1">
                <a:latin typeface="Tahoma"/>
                <a:ea typeface="+mn-ea"/>
                <a:cs typeface="Arial"/>
              </a:rPr>
              <a:t>Eine</a:t>
            </a:r>
            <a:r>
              <a:rPr lang="en-US" sz="1300" b="0" i="1" spc="-3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1" spc="-30" dirty="0" err="1">
                <a:latin typeface="Tahoma"/>
                <a:ea typeface="+mn-ea"/>
                <a:cs typeface="Arial"/>
              </a:rPr>
              <a:t>Nummer</a:t>
            </a:r>
            <a:r>
              <a:rPr lang="en-US" sz="1300" b="0" i="1" spc="-30" dirty="0">
                <a:latin typeface="Tahoma"/>
                <a:ea typeface="+mn-ea"/>
                <a:cs typeface="Arial"/>
              </a:rPr>
              <a:t> und </a:t>
            </a:r>
            <a:r>
              <a:rPr lang="en-US" sz="1300" b="0" i="1" spc="-30" dirty="0" err="1">
                <a:latin typeface="Tahoma"/>
                <a:ea typeface="+mn-ea"/>
                <a:cs typeface="Arial"/>
              </a:rPr>
              <a:t>eine</a:t>
            </a:r>
            <a:r>
              <a:rPr lang="en-US" sz="1300" b="0" i="1" spc="-30" dirty="0">
                <a:latin typeface="Tahoma"/>
                <a:ea typeface="+mn-ea"/>
                <a:cs typeface="Arial"/>
              </a:rPr>
              <a:t> Voicemail, </a:t>
            </a:r>
            <a:r>
              <a:rPr lang="en-US" sz="1300" b="0" i="1" spc="-30" dirty="0" err="1">
                <a:latin typeface="Tahoma"/>
                <a:ea typeface="+mn-ea"/>
                <a:cs typeface="Arial"/>
              </a:rPr>
              <a:t>standortintern</a:t>
            </a:r>
            <a:r>
              <a:rPr lang="en-US" sz="1300" b="0" i="1" spc="-3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1" spc="-30" dirty="0" err="1">
                <a:latin typeface="Tahoma"/>
                <a:ea typeface="+mn-ea"/>
                <a:cs typeface="Arial"/>
              </a:rPr>
              <a:t>oder</a:t>
            </a:r>
            <a:r>
              <a:rPr lang="en-US" sz="1300" b="0" i="1" spc="-3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1" spc="-30" dirty="0" err="1">
                <a:latin typeface="Tahoma"/>
                <a:ea typeface="+mn-ea"/>
                <a:cs typeface="Arial"/>
              </a:rPr>
              <a:t>standortunabhängig</a:t>
            </a:r>
            <a:endParaRPr lang="en-US" sz="1300" b="0" i="1" spc="-3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GB" sz="1300" b="0" i="0" dirty="0" err="1">
                <a:latin typeface="Tahoma"/>
                <a:ea typeface="+mn-ea"/>
                <a:cs typeface="Arial"/>
              </a:rPr>
              <a:t>Konfiguration</a:t>
            </a:r>
            <a:r>
              <a:rPr lang="en-GB" sz="1300" b="0" i="0" dirty="0">
                <a:latin typeface="Tahoma"/>
                <a:ea typeface="+mn-ea"/>
                <a:cs typeface="Arial"/>
              </a:rPr>
              <a:t> von </a:t>
            </a:r>
            <a:r>
              <a:rPr lang="en-GB" sz="1300" b="0" i="0" dirty="0" err="1">
                <a:latin typeface="Tahoma"/>
                <a:ea typeface="+mn-ea"/>
                <a:cs typeface="Arial"/>
              </a:rPr>
              <a:t>Mobilitätsoptionen</a:t>
            </a:r>
            <a:r>
              <a:rPr lang="en-GB" sz="1300" b="0" i="0" dirty="0">
                <a:latin typeface="Tahoma"/>
                <a:ea typeface="+mn-ea"/>
                <a:cs typeface="Arial"/>
              </a:rPr>
              <a:t> per </a:t>
            </a:r>
            <a:r>
              <a:rPr lang="en-GB" sz="1300" b="0" i="0" dirty="0" err="1">
                <a:latin typeface="Tahoma"/>
                <a:ea typeface="+mn-ea"/>
                <a:cs typeface="Arial"/>
              </a:rPr>
              <a:t>Fernzugriff</a:t>
            </a:r>
            <a:endParaRPr lang="en-GB" sz="13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300" b="0" i="0" dirty="0" err="1">
                <a:latin typeface="Tahoma"/>
                <a:ea typeface="+mn-ea"/>
                <a:cs typeface="Arial"/>
              </a:rPr>
              <a:t>Ständiger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Zugriff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auf die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Unternehmensressourcen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Zugriff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auf das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Firmenadressbuch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, das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Anrufprotokoll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und die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Kontaktliste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</a:p>
          <a:p>
            <a:pPr marL="118872" indent="-118872" algn="l">
              <a:spcAft>
                <a:spcPts val="600"/>
              </a:spcAft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300" b="0" i="0" dirty="0" err="1">
                <a:latin typeface="Tahoma"/>
                <a:ea typeface="+mn-ea"/>
                <a:cs typeface="Arial"/>
              </a:rPr>
              <a:t>Geschäftskontinuität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jederzeit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überall</a:t>
            </a:r>
            <a:endParaRPr lang="en-US" sz="13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300" b="0" i="0" dirty="0" err="1">
                <a:latin typeface="Tahoma"/>
                <a:ea typeface="+mn-ea"/>
                <a:cs typeface="Arial"/>
              </a:rPr>
              <a:t>Auch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unterwegs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immer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in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Verbindung</a:t>
            </a:r>
            <a:endParaRPr lang="en-US" sz="13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300" b="0" i="0" dirty="0" err="1">
                <a:latin typeface="Arial"/>
                <a:ea typeface="+mn-ea"/>
                <a:cs typeface="Arial"/>
              </a:rPr>
              <a:t>Zeitersparnis</a:t>
            </a:r>
            <a:r>
              <a:rPr lang="en-US" sz="13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Arial"/>
                <a:ea typeface="+mn-ea"/>
                <a:cs typeface="Arial"/>
              </a:rPr>
              <a:t>durch</a:t>
            </a:r>
            <a:r>
              <a:rPr lang="en-US" sz="13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Arial"/>
                <a:ea typeface="+mn-ea"/>
                <a:cs typeface="Arial"/>
              </a:rPr>
              <a:t>unterbrechungsfreie</a:t>
            </a:r>
            <a:r>
              <a:rPr lang="en-US" sz="13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Arial"/>
                <a:ea typeface="+mn-ea"/>
                <a:cs typeface="Arial"/>
              </a:rPr>
              <a:t>Konversation</a:t>
            </a:r>
            <a:endParaRPr lang="en-US" sz="1300" b="0" i="0" dirty="0">
              <a:latin typeface="Arial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300" b="0" i="0" dirty="0" err="1">
                <a:latin typeface="Tahoma"/>
                <a:ea typeface="+mn-ea"/>
                <a:cs typeface="Arial"/>
              </a:rPr>
              <a:t>Senken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Sie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Ihre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Kosten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: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Nutzen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Sie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das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unternehmenseigene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smtClean="0">
                <a:latin typeface="Tahoma"/>
                <a:ea typeface="+mn-ea"/>
                <a:cs typeface="Arial"/>
              </a:rPr>
              <a:t/>
            </a:r>
            <a:br>
              <a:rPr lang="en-US" sz="1300" b="0" i="0" dirty="0" smtClean="0">
                <a:latin typeface="Tahoma"/>
                <a:ea typeface="+mn-ea"/>
                <a:cs typeface="Arial"/>
              </a:rPr>
            </a:br>
            <a:r>
              <a:rPr lang="en-US" sz="1300" b="0" i="0" dirty="0" smtClean="0">
                <a:latin typeface="Tahoma"/>
                <a:ea typeface="+mn-ea"/>
                <a:cs typeface="Arial"/>
              </a:rPr>
              <a:t>WLAN-</a:t>
            </a:r>
            <a:r>
              <a:rPr lang="en-US" sz="1300" b="0" i="0" dirty="0" err="1" smtClean="0">
                <a:latin typeface="Tahoma"/>
                <a:ea typeface="+mn-ea"/>
                <a:cs typeface="Arial"/>
              </a:rPr>
              <a:t>Netz</a:t>
            </a:r>
            <a:r>
              <a:rPr lang="en-US" sz="1300" b="0" i="0" dirty="0" smtClean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Sprach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- und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Datenkommunikation</a:t>
            </a:r>
            <a:endParaRPr lang="en-US" sz="13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40963" name="Rectangle 191"/>
          <p:cNvSpPr>
            <a:spLocks noChangeArrowheads="1"/>
          </p:cNvSpPr>
          <p:nvPr/>
        </p:nvSpPr>
        <p:spPr bwMode="auto">
          <a:xfrm>
            <a:off x="304800" y="4132263"/>
            <a:ext cx="2751483" cy="229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Arial"/>
              </a:rPr>
              <a:t>Alcatel-Lucent My IC Mobile-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Anwendung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Apple iPhone</a:t>
            </a:r>
          </a:p>
          <a:p>
            <a:pPr marL="118872" indent="-118872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Im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Apple Store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erhältlich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Arial"/>
              </a:rPr>
              <a:t>Look-and-Feel der My IC-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Familie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Funktionen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während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des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Gesprächs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Weiterleitungs-Optionen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Namenwahl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Kontaktliste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Anrufliste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Anrufprotokoll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Benachrichtigung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bei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neuem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Ereignis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CF0072"/>
              </a:buClr>
              <a:buSzPct val="100000"/>
              <a:buFont typeface="Arial"/>
              <a:buChar char="•"/>
            </a:pPr>
            <a:endParaRPr lang="en-US" sz="1100" dirty="0" smtClean="0">
              <a:latin typeface="Tahoma"/>
            </a:endParaRPr>
          </a:p>
        </p:txBody>
      </p:sp>
      <p:cxnSp>
        <p:nvCxnSpPr>
          <p:cNvPr id="210" name="Straight Connector 209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5" name="Title 218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630237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MY IC MOBILE FÜR iPHONE</a:t>
            </a:r>
          </a:p>
        </p:txBody>
      </p:sp>
      <p:sp>
        <p:nvSpPr>
          <p:cNvPr id="40966" name="Rectangle 4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19" name="Rectangle 4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0" name="Rectangle 40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2" name="Rectangle 40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40970" name="Rectangle 4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40971" name="Rectangle 41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40972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40973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40975" name="Rectangle 193"/>
          <p:cNvSpPr>
            <a:spLocks noChangeArrowheads="1"/>
          </p:cNvSpPr>
          <p:nvPr/>
        </p:nvSpPr>
        <p:spPr bwMode="auto">
          <a:xfrm>
            <a:off x="4722360" y="4229100"/>
            <a:ext cx="4189412" cy="180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Sicherer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Zugriff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UDA-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Erweiterung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: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Unterstützung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zusätzlicher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Informationen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wie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mehrere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Nummern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(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mobil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,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privat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…),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Firmenname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,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Nutzerbild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…</a:t>
            </a: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GB" sz="1000" b="1" i="0" dirty="0" err="1">
                <a:latin typeface="Tahoma"/>
                <a:ea typeface="+mn-ea"/>
                <a:cs typeface="Arial"/>
              </a:rPr>
              <a:t>Anrufübernahme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: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Einfache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Übergabe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eines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geschäftlichen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Anrufs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vom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Smartphone an das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Bürotelefon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ohne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Gesprächsunterbrechung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1" i="0" dirty="0">
                <a:latin typeface="Tahoma"/>
                <a:ea typeface="+mn-ea"/>
                <a:cs typeface="Arial"/>
              </a:rPr>
              <a:t>VoIP </a:t>
            </a:r>
            <a:r>
              <a:rPr lang="en-US" sz="1000" b="1" i="0" dirty="0" err="1">
                <a:latin typeface="Tahoma"/>
                <a:ea typeface="+mn-ea"/>
                <a:cs typeface="Arial"/>
              </a:rPr>
              <a:t>über</a:t>
            </a:r>
            <a:r>
              <a:rPr lang="en-US" sz="1000" b="1" i="0" dirty="0">
                <a:latin typeface="Tahoma"/>
                <a:ea typeface="+mn-ea"/>
                <a:cs typeface="Arial"/>
              </a:rPr>
              <a:t> die Option SIP Companion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: 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My IC Mobile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für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iPhone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ermöglicht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dem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Teilnehmer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dank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integrierter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VoIP-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Funktionalität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,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über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die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unternehmenseigene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WLAN-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Datenverbindung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geschäftliche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Anrufe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auf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seinem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iPhone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zu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tätigen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und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anzunehmen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smtClean="0">
                <a:latin typeface="Arial"/>
                <a:ea typeface="+mn-ea"/>
                <a:cs typeface="Arial"/>
              </a:rPr>
              <a:t/>
            </a:r>
            <a:br>
              <a:rPr lang="en-US" sz="1000" b="0" i="0" dirty="0" smtClean="0">
                <a:latin typeface="Arial"/>
                <a:ea typeface="+mn-ea"/>
                <a:cs typeface="Arial"/>
              </a:rPr>
            </a:br>
            <a:r>
              <a:rPr lang="en-US" sz="1000" b="0" i="0" dirty="0" smtClean="0">
                <a:latin typeface="Arial"/>
                <a:ea typeface="+mn-ea"/>
                <a:cs typeface="Arial"/>
              </a:rPr>
              <a:t>(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Voice over Wi-Fi)</a:t>
            </a: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endParaRPr lang="en-US" sz="1100" dirty="0" smtClean="0">
              <a:solidFill>
                <a:srgbClr val="FF0000"/>
              </a:solidFill>
              <a:latin typeface="Tahoma"/>
            </a:endParaRPr>
          </a:p>
        </p:txBody>
      </p:sp>
      <p:pic>
        <p:nvPicPr>
          <p:cNvPr id="27" name="Image 26" descr="photo 1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80340" y="4784325"/>
            <a:ext cx="794859" cy="1410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Image 27" descr="photo 2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056283" y="4992382"/>
            <a:ext cx="794859" cy="1410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Image 28" descr="MyICMobileforIphone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90512" y="1408042"/>
            <a:ext cx="1206060" cy="2140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Image 29" descr="photo 2-1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774226" y="1398385"/>
            <a:ext cx="1206060" cy="2140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0" name="Straight Connector 209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5" name="Title 218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655637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MY IC MOBILE FÜR ANDROID</a:t>
            </a:r>
          </a:p>
        </p:txBody>
      </p:sp>
      <p:sp>
        <p:nvSpPr>
          <p:cNvPr id="40966" name="Rectangle 4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19" name="Rectangle 4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0" name="Rectangle 40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2" name="Rectangle 40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40970" name="Rectangle 4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40971" name="Rectangle 41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40972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40973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9" name="Rectangle 189"/>
          <p:cNvSpPr>
            <a:spLocks noChangeArrowheads="1"/>
          </p:cNvSpPr>
          <p:nvPr/>
        </p:nvSpPr>
        <p:spPr bwMode="auto">
          <a:xfrm>
            <a:off x="3132137" y="915993"/>
            <a:ext cx="5602287" cy="2939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US" sz="1600" b="1" i="0" dirty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US" sz="1600" b="1" i="0" u="sng" dirty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algn="l">
              <a:spcAft>
                <a:spcPts val="600"/>
              </a:spcAft>
              <a:buNone/>
            </a:pPr>
            <a:r>
              <a:rPr lang="en-US" sz="1200" b="0" i="1" dirty="0" err="1">
                <a:latin typeface="Tahoma"/>
                <a:ea typeface="+mn-ea"/>
                <a:cs typeface="Arial"/>
              </a:rPr>
              <a:t>Eine</a:t>
            </a:r>
            <a:r>
              <a:rPr lang="en-US" sz="1200" b="0" i="1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1" dirty="0" err="1">
                <a:latin typeface="Tahoma"/>
                <a:ea typeface="+mn-ea"/>
                <a:cs typeface="Arial"/>
              </a:rPr>
              <a:t>Nummer</a:t>
            </a:r>
            <a:r>
              <a:rPr lang="en-US" sz="1200" b="0" i="1" dirty="0">
                <a:latin typeface="Tahoma"/>
                <a:ea typeface="+mn-ea"/>
                <a:cs typeface="Arial"/>
              </a:rPr>
              <a:t> und </a:t>
            </a:r>
            <a:r>
              <a:rPr lang="en-US" sz="1200" b="0" i="1" dirty="0" err="1">
                <a:latin typeface="Tahoma"/>
                <a:ea typeface="+mn-ea"/>
                <a:cs typeface="Arial"/>
              </a:rPr>
              <a:t>eine</a:t>
            </a:r>
            <a:r>
              <a:rPr lang="en-US" sz="1200" b="0" i="1" dirty="0">
                <a:latin typeface="Tahoma"/>
                <a:ea typeface="+mn-ea"/>
                <a:cs typeface="Arial"/>
              </a:rPr>
              <a:t> Voicemail, </a:t>
            </a:r>
            <a:r>
              <a:rPr lang="en-US" sz="1200" b="0" i="1" dirty="0" err="1">
                <a:latin typeface="Tahoma"/>
                <a:ea typeface="+mn-ea"/>
                <a:cs typeface="Arial"/>
              </a:rPr>
              <a:t>standortintern</a:t>
            </a:r>
            <a:r>
              <a:rPr lang="en-US" sz="1200" b="0" i="1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1" dirty="0" err="1">
                <a:latin typeface="Tahoma"/>
                <a:ea typeface="+mn-ea"/>
                <a:cs typeface="Arial"/>
              </a:rPr>
              <a:t>oder</a:t>
            </a:r>
            <a:r>
              <a:rPr lang="en-US" sz="1200" b="0" i="1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1" dirty="0" err="1">
                <a:latin typeface="Tahoma"/>
                <a:ea typeface="+mn-ea"/>
                <a:cs typeface="Arial"/>
              </a:rPr>
              <a:t>standortunabhängig</a:t>
            </a:r>
            <a:endParaRPr lang="en-US" sz="1200" b="0" i="1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Arial"/>
              </a:rPr>
              <a:t>Konfiguration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von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Mobilitätsoptionen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per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Fernzugriff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Nutzung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der Nomadic-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Funktionen</a:t>
            </a:r>
            <a:endParaRPr lang="en-US" sz="12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Arial"/>
              </a:rPr>
              <a:t>Ständiger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Zugriff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auf die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Unternehmensressourcen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Zugriff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auf das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Firmenadressbuch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, das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Anrufprotokoll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und die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Kontaktliste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zum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Tätigen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von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Anrufen</a:t>
            </a:r>
            <a:endParaRPr lang="en-US" sz="12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Arial"/>
              </a:rPr>
              <a:t>Geschäftskontinuität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jederzeit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überall</a:t>
            </a:r>
            <a:endParaRPr lang="en-US" sz="12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Arial"/>
              </a:rPr>
              <a:t>Auch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unterwegs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immer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in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Verbindung</a:t>
            </a:r>
            <a:endParaRPr lang="en-US" sz="12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Arial"/>
                <a:ea typeface="+mn-ea"/>
                <a:cs typeface="Arial"/>
              </a:rPr>
              <a:t>Einsatz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auf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einem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breiten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Spektrum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von Android-Smartphones</a:t>
            </a:r>
          </a:p>
          <a:p>
            <a:pPr marL="118872" indent="-118872" algn="l">
              <a:spcAft>
                <a:spcPts val="600"/>
              </a:spcAft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Arial"/>
                <a:ea typeface="+mn-ea"/>
                <a:cs typeface="Arial"/>
              </a:rPr>
              <a:t>Zeitersparnis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durch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unterbrechungsfreie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Konversation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	</a:t>
            </a:r>
            <a:r>
              <a:rPr lang="en-US" sz="1400" b="0" i="0" dirty="0">
                <a:latin typeface="Arial"/>
                <a:ea typeface="+mn-ea"/>
                <a:cs typeface="Arial"/>
              </a:rPr>
              <a:t>	</a:t>
            </a:r>
          </a:p>
        </p:txBody>
      </p:sp>
      <p:sp>
        <p:nvSpPr>
          <p:cNvPr id="31" name="Rectangle 193"/>
          <p:cNvSpPr>
            <a:spLocks noChangeArrowheads="1"/>
          </p:cNvSpPr>
          <p:nvPr/>
        </p:nvSpPr>
        <p:spPr bwMode="auto">
          <a:xfrm>
            <a:off x="4267200" y="4314134"/>
            <a:ext cx="3276600" cy="195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Tahoma"/>
                <a:ea typeface="+mn-ea"/>
                <a:cs typeface="Arial"/>
              </a:rPr>
              <a:t>Visuelle Voicemail: verfügbar in lokaler Version</a:t>
            </a: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Tahoma"/>
                <a:ea typeface="+mn-ea"/>
                <a:cs typeface="Arial"/>
              </a:rPr>
              <a:t>Benachrichtigung auf einen Blick (Voicemail, entgangener Anruf)</a:t>
            </a:r>
          </a:p>
          <a:p>
            <a:pPr marL="118872" indent="-118872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Arial"/>
                <a:ea typeface="+mn-ea"/>
                <a:cs typeface="Arial"/>
              </a:rPr>
              <a:t>Verwaltung von Geschäfts- &amp; Privatmodus </a:t>
            </a:r>
          </a:p>
          <a:p>
            <a:pPr marL="118872" indent="-118872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Tahoma"/>
                <a:ea typeface="+mn-ea"/>
                <a:cs typeface="Arial"/>
              </a:rPr>
              <a:t>Sicherer Zugang</a:t>
            </a:r>
            <a:r>
              <a:rPr lang="en-US" sz="1000" b="0" i="0">
                <a:latin typeface="Arial"/>
                <a:ea typeface="+mn-ea"/>
                <a:cs typeface="Arial"/>
              </a:rPr>
              <a:t>zum Unternehmen (https) + Authentifizierung über Anmeldung/Passwort</a:t>
            </a: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Tahoma"/>
                <a:ea typeface="+mn-ea"/>
                <a:cs typeface="Arial"/>
              </a:rPr>
              <a:t>UDA-Erweiterung: Unterstützung zusätzlicher Informationen wie mehrere Nummern (mobil, privat…), Firmenname, Nutzerbild…</a:t>
            </a: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GB" sz="1000" b="1" i="0">
                <a:latin typeface="Tahoma"/>
                <a:ea typeface="+mn-ea"/>
                <a:cs typeface="Arial"/>
              </a:rPr>
              <a:t>Anrufübernahme</a:t>
            </a:r>
            <a:r>
              <a:rPr lang="en-GB" sz="1000" b="0" i="0">
                <a:latin typeface="Tahoma"/>
                <a:ea typeface="+mn-ea"/>
                <a:cs typeface="Arial"/>
              </a:rPr>
              <a:t>: Einfache Übergabe eines geschäftlichen Anrufs vom Smartphone an das </a:t>
            </a:r>
            <a:r>
              <a:rPr lang="en-US" sz="1000" b="0" i="0">
                <a:latin typeface="Tahoma"/>
                <a:ea typeface="+mn-ea"/>
                <a:cs typeface="Arial"/>
              </a:rPr>
              <a:t>Bürotelefon ohne Gesprächsunterbrechung</a:t>
            </a: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endParaRPr lang="en-US" sz="1100" dirty="0" smtClean="0">
              <a:latin typeface="Tahoma"/>
            </a:endParaRPr>
          </a:p>
        </p:txBody>
      </p:sp>
      <p:sp>
        <p:nvSpPr>
          <p:cNvPr id="21" name="Rectangle 191"/>
          <p:cNvSpPr>
            <a:spLocks noChangeArrowheads="1"/>
          </p:cNvSpPr>
          <p:nvPr/>
        </p:nvSpPr>
        <p:spPr bwMode="auto">
          <a:xfrm>
            <a:off x="241301" y="4094163"/>
            <a:ext cx="4083956" cy="2208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US" sz="1400" b="1" i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US" sz="1400" b="1" i="0" u="sng">
                <a:solidFill>
                  <a:srgbClr val="CF0072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Tahoma"/>
                <a:ea typeface="+mn-ea"/>
                <a:cs typeface="Arial"/>
              </a:rPr>
              <a:t>Alcatel-Lucent My IC Mobile-App für Android</a:t>
            </a:r>
          </a:p>
          <a:p>
            <a:pPr marL="118872" indent="-118872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Tahoma"/>
                <a:ea typeface="+mn-ea"/>
                <a:cs typeface="Arial"/>
              </a:rPr>
              <a:t>Kostenlose Software im Google Play Store erhältlich</a:t>
            </a:r>
          </a:p>
          <a:p>
            <a:pPr marL="118872" indent="-118872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Tahoma"/>
                <a:ea typeface="+mn-ea"/>
                <a:cs typeface="Arial"/>
              </a:rPr>
              <a:t>Look-and-Feel der Alcatel-Lucent My IC-Familie</a:t>
            </a:r>
          </a:p>
          <a:p>
            <a:pPr marL="118872" indent="-118872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Tahoma"/>
                <a:ea typeface="+mn-ea"/>
                <a:cs typeface="Arial"/>
              </a:rPr>
              <a:t>Telefoniefunktionen während des Gesprächs</a:t>
            </a:r>
          </a:p>
          <a:p>
            <a:pPr marL="118872" indent="-118872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Arial"/>
                <a:ea typeface="+mn-ea"/>
                <a:cs typeface="Arial"/>
              </a:rPr>
              <a:t>Lokale Favoritenverwaltung</a:t>
            </a:r>
          </a:p>
          <a:p>
            <a:pPr marL="118872" indent="-118872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Arial"/>
                <a:ea typeface="+mn-ea"/>
                <a:cs typeface="Arial"/>
              </a:rPr>
              <a:t>Sprachdienste (Anruf tätigen, Steuerung im Gesprächszustand)</a:t>
            </a: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Arial"/>
                <a:ea typeface="+mn-ea"/>
                <a:cs typeface="Arial"/>
              </a:rPr>
              <a:t>Profile für das Anruf-Routing</a:t>
            </a: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Tahoma"/>
                <a:ea typeface="+mn-ea"/>
                <a:cs typeface="Arial"/>
              </a:rPr>
              <a:t>Namenwahl</a:t>
            </a: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Arial"/>
                <a:ea typeface="+mn-ea"/>
                <a:cs typeface="Arial"/>
              </a:rPr>
              <a:t>Anruferidentifizierung</a:t>
            </a: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Arial"/>
                <a:ea typeface="+mn-ea"/>
                <a:cs typeface="Arial"/>
              </a:rPr>
              <a:t>Zugriff auf das Unternehmensverzeichnis</a:t>
            </a:r>
          </a:p>
          <a:p>
            <a:pPr marL="128016" lvl="1" indent="-128016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00" b="0" i="0">
                <a:latin typeface="Arial"/>
                <a:ea typeface="+mn-ea"/>
                <a:cs typeface="Arial"/>
              </a:rPr>
              <a:t>Anrufverlauf /</a:t>
            </a:r>
            <a:r>
              <a:rPr lang="en-US" sz="1000" b="0" i="0">
                <a:latin typeface="Tahoma"/>
                <a:ea typeface="+mn-ea"/>
                <a:cs typeface="Arial"/>
              </a:rPr>
              <a:t>Anrufprotokoll</a:t>
            </a:r>
          </a:p>
          <a:p>
            <a:pPr marL="118872" indent="-118872" algn="l">
              <a:buClr>
                <a:srgbClr val="CF0072"/>
              </a:buClr>
              <a:buSzPct val="100000"/>
              <a:buFont typeface="Arial"/>
              <a:buChar char="•"/>
            </a:pPr>
            <a:endParaRPr lang="en-US" sz="1100" dirty="0" smtClean="0">
              <a:latin typeface="Tahoma"/>
            </a:endParaRPr>
          </a:p>
        </p:txBody>
      </p:sp>
      <p:pic>
        <p:nvPicPr>
          <p:cNvPr id="25" name="Picture 8" descr="device-2013-02-12-104410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81535" y="1262743"/>
            <a:ext cx="1081898" cy="1923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6" name="Group 12"/>
          <p:cNvGrpSpPr/>
          <p:nvPr/>
        </p:nvGrpSpPr>
        <p:grpSpPr>
          <a:xfrm>
            <a:off x="1686901" y="1563796"/>
            <a:ext cx="1085328" cy="1929473"/>
            <a:chOff x="3312501" y="1727783"/>
            <a:chExt cx="2430000" cy="4320000"/>
          </a:xfrm>
        </p:grpSpPr>
        <p:pic>
          <p:nvPicPr>
            <p:cNvPr id="27" name="Picture 29" descr="Screenshot_2013-01-02-13-00-42.png"/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312501" y="1727783"/>
              <a:ext cx="2430000" cy="432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" name="Picture 2"/>
            <p:cNvPicPr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3841658" y="5933486"/>
              <a:ext cx="180000" cy="10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89"/>
          <p:cNvSpPr>
            <a:spLocks noChangeArrowheads="1"/>
          </p:cNvSpPr>
          <p:nvPr/>
        </p:nvSpPr>
        <p:spPr bwMode="auto">
          <a:xfrm>
            <a:off x="4940300" y="1371600"/>
            <a:ext cx="38481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>
                <a:solidFill>
                  <a:srgbClr val="CF0072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600"/>
              </a:spcAft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Nur eine geschäftliche Telefonnummer</a:t>
            </a:r>
          </a:p>
          <a:p>
            <a:pPr marL="118872" indent="-118872" algn="l">
              <a:spcAft>
                <a:spcPts val="600"/>
              </a:spcAft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Einfach erreichbar</a:t>
            </a:r>
          </a:p>
          <a:p>
            <a:pPr marL="118872" indent="-118872" algn="l">
              <a:spcAft>
                <a:spcPts val="600"/>
              </a:spcAft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Leichter Zugriff auf Kontakte</a:t>
            </a:r>
          </a:p>
          <a:p>
            <a:pPr marL="118872" indent="-118872" algn="l">
              <a:spcAft>
                <a:spcPts val="600"/>
              </a:spcAft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Nutzen Sie die Vorteile der Alcatel-Lucent OmniPCX Office RCE-Dienste (Überwachung, Voicemail, Routing, Anrufprotokollierung)</a:t>
            </a:r>
          </a:p>
        </p:txBody>
      </p:sp>
      <p:sp>
        <p:nvSpPr>
          <p:cNvPr id="43011" name="Rectangle 190"/>
          <p:cNvSpPr>
            <a:spLocks noChangeArrowheads="1"/>
          </p:cNvSpPr>
          <p:nvPr/>
        </p:nvSpPr>
        <p:spPr bwMode="auto">
          <a:xfrm>
            <a:off x="241300" y="4094163"/>
            <a:ext cx="3251200" cy="2253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None/>
            </a:pPr>
            <a:r>
              <a:rPr lang="en-US" sz="1000" b="0" i="0" dirty="0">
                <a:latin typeface="Tahoma"/>
                <a:ea typeface="+mn-ea"/>
                <a:cs typeface="Times New Roman"/>
              </a:rPr>
              <a:t>	</a:t>
            </a:r>
            <a:r>
              <a:rPr lang="en-US" sz="1000" b="1" i="0" dirty="0">
                <a:latin typeface="Tahoma"/>
                <a:ea typeface="+mn-ea"/>
                <a:cs typeface="Times New Roman"/>
              </a:rPr>
              <a:t>Nomadic-</a:t>
            </a:r>
            <a:r>
              <a:rPr lang="en-US" sz="1000" b="1" i="0" dirty="0" err="1">
                <a:latin typeface="Tahoma"/>
                <a:ea typeface="+mn-ea"/>
                <a:cs typeface="Times New Roman"/>
              </a:rPr>
              <a:t>Erweiterung</a:t>
            </a:r>
            <a:endParaRPr lang="en-US" sz="1000" b="1" i="0" dirty="0">
              <a:latin typeface="Tahoma"/>
              <a:ea typeface="+mn-ea"/>
              <a:cs typeface="Times New Roman"/>
            </a:endParaRPr>
          </a:p>
          <a:p>
            <a:pPr marL="228600" lvl="1" indent="-109728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Eine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Rufnummer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, die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immer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erreicht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werden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kann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228600" lvl="1" indent="-109728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Rufnummernanzeige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228600" lvl="1" indent="-109728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Eine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Voicemail</a:t>
            </a:r>
          </a:p>
          <a:p>
            <a:pPr marL="228600" lvl="1" indent="-109728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50" b="0" i="0" dirty="0">
                <a:latin typeface="Tahoma"/>
                <a:ea typeface="+mn-ea"/>
                <a:cs typeface="Arial"/>
              </a:rPr>
              <a:t>Twinset (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Festnetz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/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Mobilfunk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)</a:t>
            </a:r>
          </a:p>
          <a:p>
            <a:pPr marL="228600" lvl="1" indent="-109728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Ruf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-Routing/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Ruf-Überwachung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,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Anrufprotokolle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228600" lvl="1" indent="-109728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Aktivierung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des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Geschäftsmodus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über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das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Mobiltelefon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402336" lvl="4" indent="-173736" algn="l">
              <a:lnSpc>
                <a:spcPct val="95000"/>
              </a:lnSpc>
              <a:spcAft>
                <a:spcPts val="100"/>
              </a:spcAft>
              <a:buClr>
                <a:srgbClr val="CF0072"/>
              </a:buClr>
              <a:buSzPct val="100000"/>
              <a:buFont typeface="Tahoma"/>
              <a:buChar char="−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Funktioniert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auf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jedem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Mobiltelefon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br>
              <a:rPr lang="en-US" sz="1050" b="0" i="0" dirty="0">
                <a:latin typeface="Tahoma"/>
                <a:ea typeface="+mn-ea"/>
                <a:cs typeface="Arial"/>
              </a:rPr>
            </a:br>
            <a:r>
              <a:rPr lang="en-US" sz="1050" b="0" i="0" dirty="0">
                <a:latin typeface="Tahoma"/>
                <a:ea typeface="+mn-ea"/>
                <a:cs typeface="Arial"/>
              </a:rPr>
              <a:t>(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kein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Client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die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Bereitstellung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erforderlich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)</a:t>
            </a:r>
          </a:p>
        </p:txBody>
      </p:sp>
      <p:sp>
        <p:nvSpPr>
          <p:cNvPr id="30730" name="Rectangle 191"/>
          <p:cNvSpPr>
            <a:spLocks noChangeArrowheads="1"/>
          </p:cNvSpPr>
          <p:nvPr/>
        </p:nvSpPr>
        <p:spPr bwMode="auto">
          <a:xfrm>
            <a:off x="3457574" y="4094163"/>
            <a:ext cx="5368373" cy="2131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CF0072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CF0072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28016" indent="-128016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i="0" dirty="0">
                <a:latin typeface="Tahoma"/>
                <a:ea typeface="+mn-ea"/>
                <a:cs typeface="Times New Roman"/>
              </a:rPr>
              <a:t>	Voice-Client </a:t>
            </a:r>
            <a:r>
              <a:rPr lang="en-US" sz="1000" b="1" i="0" dirty="0" err="1">
                <a:latin typeface="Tahoma"/>
                <a:ea typeface="+mn-ea"/>
                <a:cs typeface="Times New Roman"/>
              </a:rPr>
              <a:t>für</a:t>
            </a:r>
            <a:r>
              <a:rPr lang="en-US" sz="1000" b="1" i="0" dirty="0">
                <a:latin typeface="Tahoma"/>
                <a:ea typeface="+mn-ea"/>
                <a:cs typeface="Times New Roman"/>
              </a:rPr>
              <a:t> Apple iPhone &amp; Android: Alcatel-Lucent My IC Mobile </a:t>
            </a:r>
          </a:p>
          <a:p>
            <a:pPr marL="228600" lvl="1" indent="-109728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Integrierte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Ergonomie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228600" lvl="1" indent="-109728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Eine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Nummer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eingehende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abgehende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Anrufe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228600" lvl="1" indent="-109728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Funktionen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während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des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Gesprächs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228600" lvl="1" indent="-109728" algn="l">
              <a:buClr>
                <a:srgbClr val="CF0072"/>
              </a:buClr>
              <a:buSzPct val="100000"/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Dienste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der Alcatel-Lucent My IC-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Familie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402336" lvl="4" indent="-173736" algn="l">
              <a:lnSpc>
                <a:spcPct val="95000"/>
              </a:lnSpc>
              <a:spcAft>
                <a:spcPts val="100"/>
              </a:spcAft>
              <a:buClr>
                <a:srgbClr val="CF0072"/>
              </a:buClr>
              <a:buSzPct val="100000"/>
              <a:buFont typeface="Tahoma"/>
              <a:buChar char="−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Weiterleitungs-Optionen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402336" lvl="4" indent="-173736" algn="l">
              <a:lnSpc>
                <a:spcPct val="95000"/>
              </a:lnSpc>
              <a:spcAft>
                <a:spcPts val="100"/>
              </a:spcAft>
              <a:buClr>
                <a:srgbClr val="CF0072"/>
              </a:buClr>
              <a:buSzPct val="100000"/>
              <a:buFont typeface="Tahoma"/>
              <a:buChar char="−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Namenwahl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402336" lvl="4" indent="-173736" algn="l">
              <a:lnSpc>
                <a:spcPct val="95000"/>
              </a:lnSpc>
              <a:spcAft>
                <a:spcPts val="100"/>
              </a:spcAft>
              <a:buClr>
                <a:srgbClr val="CF0072"/>
              </a:buClr>
              <a:buSzPct val="100000"/>
              <a:buFont typeface="Tahoma"/>
              <a:buChar char="−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Kontaktliste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402336" lvl="4" indent="-173736" algn="l">
              <a:lnSpc>
                <a:spcPct val="95000"/>
              </a:lnSpc>
              <a:spcAft>
                <a:spcPts val="100"/>
              </a:spcAft>
              <a:buClr>
                <a:srgbClr val="CF0072"/>
              </a:buClr>
              <a:buSzPct val="100000"/>
              <a:buFont typeface="Tahoma"/>
              <a:buChar char="−"/>
            </a:pPr>
            <a:r>
              <a:rPr lang="en-US" sz="1050" b="0" i="0" dirty="0">
                <a:latin typeface="Tahoma"/>
                <a:ea typeface="+mn-ea"/>
                <a:cs typeface="Arial"/>
              </a:rPr>
              <a:t>Visual Voicemail</a:t>
            </a:r>
          </a:p>
          <a:p>
            <a:pPr marL="402336" lvl="4" indent="-173736" algn="l">
              <a:lnSpc>
                <a:spcPct val="95000"/>
              </a:lnSpc>
              <a:spcAft>
                <a:spcPts val="100"/>
              </a:spcAft>
              <a:buClr>
                <a:srgbClr val="CF0072"/>
              </a:buClr>
              <a:buSzPct val="100000"/>
              <a:buFont typeface="Tahoma"/>
              <a:buChar char="−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Anrufprotokoll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402336" lvl="4" indent="-173736" algn="l">
              <a:lnSpc>
                <a:spcPct val="95000"/>
              </a:lnSpc>
              <a:spcAft>
                <a:spcPts val="100"/>
              </a:spcAft>
              <a:buClr>
                <a:srgbClr val="CF0072"/>
              </a:buClr>
              <a:buSzPct val="100000"/>
              <a:buFont typeface="Tahoma"/>
              <a:buChar char="−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Benachrichtigung</a:t>
            </a:r>
            <a:endParaRPr lang="en-US" sz="1050" b="0" i="0" dirty="0">
              <a:latin typeface="Tahoma"/>
              <a:ea typeface="+mn-ea"/>
              <a:cs typeface="Arial"/>
            </a:endParaRPr>
          </a:p>
        </p:txBody>
      </p:sp>
      <p:pic>
        <p:nvPicPr>
          <p:cNvPr id="43013" name="Picture 211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6250" y="1447800"/>
            <a:ext cx="402272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6" name="Straight Connector 205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16" name="Title 2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ONE-NUMBER-SERVICE</a:t>
            </a:r>
          </a:p>
        </p:txBody>
      </p:sp>
      <p:sp>
        <p:nvSpPr>
          <p:cNvPr id="43017" name="Rectangle 4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18" name="Rectangle 41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19" name="Rectangle 40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1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43021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43022" name="Rectangle 41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43023" name="Rectangle 42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43024" name="Rectangle 40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45061" name="Rectangle 4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45064" name="Title 3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TEAMARBEIT UND ZUSAMMENARBEIT</a:t>
            </a:r>
          </a:p>
        </p:txBody>
      </p:sp>
      <p:sp>
        <p:nvSpPr>
          <p:cNvPr id="15" name="Rectangle 41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16" name="Rectangle 40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18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45068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45069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45070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14413" y="1296080"/>
            <a:ext cx="3694566" cy="987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736" indent="-173736" algn="l">
              <a:spcBef>
                <a:spcPts val="480"/>
              </a:spcBef>
              <a:spcAft>
                <a:spcPts val="300"/>
              </a:spcAft>
              <a:buNone/>
            </a:pPr>
            <a:r>
              <a:rPr lang="en-GB" sz="2000" b="1" i="0" dirty="0">
                <a:solidFill>
                  <a:srgbClr val="34B4E4"/>
                </a:solidFill>
                <a:latin typeface="Tahoma"/>
                <a:ea typeface="+mj-ea"/>
                <a:cs typeface="+mj-cs"/>
              </a:rPr>
              <a:t>	IHRE ANFORDERUNG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700" b="0" i="0" dirty="0" err="1">
                <a:latin typeface="Tahoma"/>
                <a:ea typeface="+mn-ea"/>
                <a:cs typeface="+mn-cs"/>
              </a:rPr>
              <a:t>Unterstützen</a:t>
            </a:r>
            <a:r>
              <a:rPr lang="en-GB" sz="17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700" b="0" i="0" dirty="0" err="1">
                <a:latin typeface="Tahoma"/>
                <a:ea typeface="+mn-ea"/>
                <a:cs typeface="+mn-cs"/>
              </a:rPr>
              <a:t>Sie</a:t>
            </a:r>
            <a:r>
              <a:rPr lang="en-GB" sz="17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700" b="0" i="0" dirty="0" err="1">
                <a:latin typeface="Tahoma"/>
                <a:ea typeface="+mn-ea"/>
                <a:cs typeface="+mn-cs"/>
              </a:rPr>
              <a:t>Ihr</a:t>
            </a:r>
            <a:r>
              <a:rPr lang="en-GB" sz="1700" b="0" i="0" dirty="0">
                <a:latin typeface="Tahoma"/>
                <a:ea typeface="+mn-ea"/>
                <a:cs typeface="+mn-cs"/>
              </a:rPr>
              <a:t> Team </a:t>
            </a:r>
            <a:r>
              <a:rPr lang="en-GB" sz="1700" b="0" i="0" dirty="0" err="1">
                <a:latin typeface="Tahoma"/>
                <a:ea typeface="+mn-ea"/>
                <a:cs typeface="+mn-cs"/>
              </a:rPr>
              <a:t>bei</a:t>
            </a:r>
            <a:r>
              <a:rPr lang="en-GB" sz="1700" b="0" i="0" dirty="0">
                <a:latin typeface="Tahoma"/>
                <a:ea typeface="+mn-ea"/>
                <a:cs typeface="+mn-cs"/>
              </a:rPr>
              <a:t> der </a:t>
            </a:r>
            <a:r>
              <a:rPr lang="en-GB" sz="1700" b="0" i="0" dirty="0" err="1">
                <a:latin typeface="Tahoma"/>
                <a:ea typeface="+mn-ea"/>
                <a:cs typeface="+mn-cs"/>
              </a:rPr>
              <a:t>Zusammenarbeit</a:t>
            </a:r>
            <a:endParaRPr lang="en-GB" sz="1700" b="0" i="0" dirty="0">
              <a:latin typeface="Tahoma"/>
              <a:ea typeface="+mn-ea"/>
              <a:cs typeface="+mn-cs"/>
            </a:endParaRPr>
          </a:p>
        </p:txBody>
      </p:sp>
      <p:sp>
        <p:nvSpPr>
          <p:cNvPr id="19" name="Rectangle 22"/>
          <p:cNvSpPr>
            <a:spLocks noChangeArrowheads="1"/>
          </p:cNvSpPr>
          <p:nvPr/>
        </p:nvSpPr>
        <p:spPr bwMode="auto">
          <a:xfrm>
            <a:off x="206701" y="2358721"/>
            <a:ext cx="5070149" cy="2680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3736" indent="-173736" algn="l">
              <a:spcBef>
                <a:spcPts val="480"/>
              </a:spcBef>
              <a:spcAft>
                <a:spcPts val="300"/>
              </a:spcAft>
              <a:buNone/>
            </a:pPr>
            <a:r>
              <a:rPr lang="en-GB" sz="2000" b="1" i="0" dirty="0">
                <a:solidFill>
                  <a:srgbClr val="34B4E4"/>
                </a:solidFill>
                <a:latin typeface="Tahoma"/>
                <a:ea typeface="+mj-ea"/>
                <a:cs typeface="+mj-cs"/>
              </a:rPr>
              <a:t>	UNSERE LÖSUNGEN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7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Alcatel-Lucent My IC Social Networks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7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Alcatel-Lucent My IC </a:t>
            </a:r>
            <a:r>
              <a:rPr lang="en-GB" sz="1700" b="0" i="0" dirty="0">
                <a:latin typeface="Tahoma"/>
                <a:ea typeface="+mn-ea"/>
                <a:cs typeface="+mn-cs"/>
              </a:rPr>
              <a:t>Web </a:t>
            </a:r>
            <a:r>
              <a:rPr lang="en-GB" sz="17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700" b="0" i="0" dirty="0">
                <a:latin typeface="Tahoma"/>
                <a:ea typeface="+mn-ea"/>
                <a:cs typeface="+mn-cs"/>
              </a:rPr>
              <a:t> Office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700" b="0" i="0" dirty="0" err="1">
                <a:latin typeface="Tahoma"/>
                <a:ea typeface="+mn-ea"/>
                <a:cs typeface="+mn-cs"/>
              </a:rPr>
              <a:t>Audiokonferenzlösung</a:t>
            </a:r>
            <a:r>
              <a:rPr lang="en-GB" sz="1700" b="0" i="0" dirty="0">
                <a:latin typeface="Tahoma"/>
                <a:ea typeface="+mn-ea"/>
                <a:cs typeface="+mn-cs"/>
              </a:rPr>
              <a:t> und </a:t>
            </a:r>
            <a:r>
              <a:rPr lang="en-GB" sz="1700" b="0" i="0" dirty="0" err="1">
                <a:latin typeface="Tahoma"/>
                <a:ea typeface="+mn-ea"/>
                <a:cs typeface="+mn-cs"/>
              </a:rPr>
              <a:t>Konferenzmodule</a:t>
            </a:r>
            <a:endParaRPr lang="en-GB" sz="1700" b="0" i="0" dirty="0">
              <a:latin typeface="Tahoma"/>
              <a:ea typeface="+mn-ea"/>
              <a:cs typeface="+mn-cs"/>
            </a:endParaRP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7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Teamarbeit</a:t>
            </a:r>
            <a:r>
              <a:rPr lang="en-GB" sz="17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17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mit</a:t>
            </a:r>
            <a:r>
              <a:rPr lang="en-GB" sz="17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 </a:t>
            </a:r>
            <a:r>
              <a:rPr lang="en-GB" sz="17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PIMphony</a:t>
            </a:r>
            <a:r>
              <a:rPr lang="en-GB" sz="17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+mn-cs"/>
              </a:rPr>
              <a:t> Team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700" b="0" i="0" dirty="0" err="1">
                <a:latin typeface="Tahoma"/>
                <a:ea typeface="+mn-ea"/>
                <a:cs typeface="+mn-cs"/>
              </a:rPr>
              <a:t>Videokommunikation</a:t>
            </a:r>
            <a:endParaRPr lang="en-GB" sz="1700" b="0" i="0" dirty="0">
              <a:latin typeface="Tahoma"/>
              <a:ea typeface="+mn-ea"/>
              <a:cs typeface="+mn-cs"/>
            </a:endParaRP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700" b="0" i="0" dirty="0">
                <a:latin typeface="Tahoma"/>
                <a:ea typeface="+mn-ea"/>
                <a:cs typeface="+mn-cs"/>
              </a:rPr>
              <a:t>Cloud-</a:t>
            </a:r>
            <a:r>
              <a:rPr lang="en-GB" sz="1700" b="0" i="0" dirty="0" err="1">
                <a:latin typeface="Tahoma"/>
                <a:ea typeface="+mn-ea"/>
                <a:cs typeface="+mn-cs"/>
              </a:rPr>
              <a:t>basierte</a:t>
            </a:r>
            <a:r>
              <a:rPr lang="en-GB" sz="1700" b="0" i="0" dirty="0">
                <a:latin typeface="Tahoma"/>
                <a:ea typeface="+mn-ea"/>
                <a:cs typeface="+mn-cs"/>
              </a:rPr>
              <a:t> Video-</a:t>
            </a:r>
            <a:r>
              <a:rPr lang="en-GB" sz="1700" b="0" i="0" dirty="0" err="1">
                <a:latin typeface="Tahoma"/>
                <a:ea typeface="+mn-ea"/>
                <a:cs typeface="+mn-cs"/>
              </a:rPr>
              <a:t>Zusammenarbeit</a:t>
            </a:r>
            <a:endParaRPr lang="en-GB" sz="1700" b="0" i="0" dirty="0">
              <a:latin typeface="Tahoma"/>
              <a:ea typeface="+mn-ea"/>
              <a:cs typeface="+mn-cs"/>
            </a:endParaRP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700" b="0" i="0" dirty="0">
                <a:latin typeface="Tahoma"/>
                <a:ea typeface="+mn-ea"/>
                <a:cs typeface="+mn-cs"/>
              </a:rPr>
              <a:t>Alcatel-Lucent RCE Fax Server</a:t>
            </a:r>
          </a:p>
        </p:txBody>
      </p:sp>
      <p:pic>
        <p:nvPicPr>
          <p:cNvPr id="20" name="Picture 4" descr="05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5039833" y="1435395"/>
            <a:ext cx="3296093" cy="3534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90"/>
          <p:cNvSpPr>
            <a:spLocks noChangeArrowheads="1"/>
          </p:cNvSpPr>
          <p:nvPr/>
        </p:nvSpPr>
        <p:spPr bwMode="auto">
          <a:xfrm>
            <a:off x="3105150" y="933450"/>
            <a:ext cx="5588907" cy="2416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US" sz="1600" b="1" i="0" dirty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US" sz="16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402336" lvl="1" indent="-228600" algn="l">
              <a:spcBef>
                <a:spcPts val="0"/>
              </a:spcBef>
              <a:spcAft>
                <a:spcPts val="0"/>
              </a:spcAft>
              <a:buClr>
                <a:srgbClr val="9850B2"/>
              </a:buClr>
              <a:buFont typeface="Wingdings"/>
              <a:buChar char="§"/>
            </a:pPr>
            <a:r>
              <a:rPr lang="en-US" sz="1000" b="0" i="0" dirty="0" err="1">
                <a:latin typeface="Arial"/>
                <a:cs typeface="Arial"/>
              </a:rPr>
              <a:t>Anzeige</a:t>
            </a:r>
            <a:r>
              <a:rPr lang="en-US" sz="1000" b="0" i="0" dirty="0">
                <a:latin typeface="Arial"/>
                <a:cs typeface="Arial"/>
              </a:rPr>
              <a:t> des </a:t>
            </a:r>
            <a:r>
              <a:rPr lang="en-US" sz="1000" b="0" i="0" dirty="0" err="1">
                <a:latin typeface="Arial"/>
                <a:cs typeface="Arial"/>
              </a:rPr>
              <a:t>Präsenzstatus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für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alle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Benutzerkontakte</a:t>
            </a:r>
            <a:r>
              <a:rPr lang="en-US" sz="1000" b="0" i="0" dirty="0">
                <a:latin typeface="Arial"/>
                <a:cs typeface="Arial"/>
              </a:rPr>
              <a:t>, </a:t>
            </a:r>
            <a:r>
              <a:rPr lang="en-US" sz="1000" b="0" i="0" dirty="0" err="1">
                <a:latin typeface="Arial"/>
                <a:cs typeface="Arial"/>
              </a:rPr>
              <a:t>sowohl</a:t>
            </a:r>
            <a:r>
              <a:rPr lang="en-US" sz="1000" b="0" i="0" dirty="0">
                <a:latin typeface="Arial"/>
                <a:cs typeface="Arial"/>
              </a:rPr>
              <a:t> intern (TK-Anlage, Outlook, Active Directory) </a:t>
            </a:r>
            <a:r>
              <a:rPr lang="en-US" sz="1000" b="0" i="0" dirty="0" err="1">
                <a:latin typeface="Arial"/>
                <a:cs typeface="Arial"/>
              </a:rPr>
              <a:t>als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auch</a:t>
            </a:r>
            <a:r>
              <a:rPr lang="en-US" sz="1000" b="0" i="0" dirty="0">
                <a:latin typeface="Arial"/>
                <a:cs typeface="Arial"/>
              </a:rPr>
              <a:t> extern (</a:t>
            </a:r>
            <a:r>
              <a:rPr lang="en-US" sz="1000" b="0" i="0" dirty="0" err="1">
                <a:latin typeface="Arial"/>
                <a:cs typeface="Arial"/>
              </a:rPr>
              <a:t>Soziale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Netzwerke</a:t>
            </a:r>
            <a:r>
              <a:rPr lang="en-US" sz="1000" b="0" i="0" dirty="0">
                <a:latin typeface="Arial"/>
                <a:cs typeface="Arial"/>
              </a:rPr>
              <a:t>: Facebook, Yahoo, Microsoft MSN, Skype) </a:t>
            </a:r>
            <a:r>
              <a:rPr lang="en-US" sz="1000" b="0" i="0" dirty="0" err="1">
                <a:latin typeface="Arial"/>
                <a:cs typeface="Arial"/>
              </a:rPr>
              <a:t>sowie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Verfügbarkeit</a:t>
            </a:r>
            <a:r>
              <a:rPr lang="en-US" sz="1000" b="0" i="0" dirty="0">
                <a:latin typeface="Arial"/>
                <a:cs typeface="Arial"/>
              </a:rPr>
              <a:t> des Outlook-</a:t>
            </a:r>
            <a:r>
              <a:rPr lang="en-US" sz="1000" b="0" i="0" dirty="0" err="1">
                <a:latin typeface="Arial"/>
                <a:cs typeface="Arial"/>
              </a:rPr>
              <a:t>Kalenders</a:t>
            </a:r>
            <a:endParaRPr lang="en-US" sz="1000" b="0" i="0" dirty="0">
              <a:latin typeface="Arial"/>
              <a:cs typeface="Arial"/>
            </a:endParaRPr>
          </a:p>
          <a:p>
            <a:pPr marL="402336" lvl="1" indent="-228600" algn="l">
              <a:spcBef>
                <a:spcPts val="0"/>
              </a:spcBef>
              <a:spcAft>
                <a:spcPts val="0"/>
              </a:spcAft>
              <a:buClr>
                <a:srgbClr val="9850B2"/>
              </a:buClr>
              <a:buFont typeface="Wingdings"/>
              <a:buChar char="§"/>
            </a:pPr>
            <a:endParaRPr lang="en-US" sz="1000" dirty="0" smtClean="0"/>
          </a:p>
          <a:p>
            <a:pPr marL="402336" lvl="1" indent="-228600" algn="l">
              <a:spcBef>
                <a:spcPts val="0"/>
              </a:spcBef>
              <a:spcAft>
                <a:spcPts val="0"/>
              </a:spcAft>
              <a:buClr>
                <a:srgbClr val="9850B2"/>
              </a:buClr>
              <a:buFont typeface="Wingdings"/>
              <a:buChar char="§"/>
            </a:pPr>
            <a:r>
              <a:rPr lang="en-US" sz="1000" b="0" i="0" dirty="0" err="1">
                <a:latin typeface="Arial"/>
                <a:cs typeface="Arial"/>
              </a:rPr>
              <a:t>Gesamtliste</a:t>
            </a:r>
            <a:r>
              <a:rPr lang="en-US" sz="1000" b="0" i="0" dirty="0">
                <a:latin typeface="Arial"/>
                <a:cs typeface="Arial"/>
              </a:rPr>
              <a:t> der </a:t>
            </a:r>
            <a:r>
              <a:rPr lang="en-US" sz="1000" b="0" i="0" dirty="0" err="1">
                <a:latin typeface="Arial"/>
                <a:cs typeface="Arial"/>
              </a:rPr>
              <a:t>Kontakte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enthält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sowohl</a:t>
            </a:r>
            <a:r>
              <a:rPr lang="en-US" sz="1000" b="0" i="0" dirty="0">
                <a:latin typeface="Arial"/>
                <a:cs typeface="Arial"/>
              </a:rPr>
              <a:t> interne </a:t>
            </a:r>
            <a:r>
              <a:rPr lang="en-US" sz="1000" b="0" i="0" dirty="0" err="1">
                <a:latin typeface="Arial"/>
                <a:cs typeface="Arial"/>
              </a:rPr>
              <a:t>als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auch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externe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Ansprechpartner</a:t>
            </a:r>
            <a:r>
              <a:rPr lang="en-US" sz="1000" b="0" i="0" dirty="0">
                <a:latin typeface="Arial"/>
                <a:cs typeface="Arial"/>
              </a:rPr>
              <a:t>, </a:t>
            </a:r>
            <a:r>
              <a:rPr lang="en-US" sz="1000" b="0" i="0" dirty="0" err="1">
                <a:latin typeface="Arial"/>
                <a:cs typeface="Arial"/>
              </a:rPr>
              <a:t>qualifiziert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als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primärer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oder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normaler</a:t>
            </a:r>
            <a:r>
              <a:rPr lang="en-US" sz="1000" b="0" i="0" dirty="0">
                <a:latin typeface="Arial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Kontakt</a:t>
            </a:r>
            <a:r>
              <a:rPr lang="en-US" sz="1000" b="0" i="0" dirty="0">
                <a:latin typeface="Arial"/>
                <a:cs typeface="Arial"/>
              </a:rPr>
              <a:t> </a:t>
            </a:r>
          </a:p>
          <a:p>
            <a:pPr marL="402336" lvl="1" indent="-228600" algn="l">
              <a:spcBef>
                <a:spcPts val="0"/>
              </a:spcBef>
              <a:spcAft>
                <a:spcPts val="0"/>
              </a:spcAft>
              <a:buClr>
                <a:srgbClr val="9850B2"/>
              </a:buClr>
              <a:buFont typeface="Wingdings"/>
              <a:buChar char="§"/>
            </a:pPr>
            <a:endParaRPr lang="en-US" sz="1000" dirty="0" smtClean="0"/>
          </a:p>
          <a:p>
            <a:pPr marL="402336" lvl="1" indent="-228600" algn="l">
              <a:spcBef>
                <a:spcPts val="0"/>
              </a:spcBef>
              <a:spcAft>
                <a:spcPts val="0"/>
              </a:spcAft>
              <a:buClr>
                <a:srgbClr val="9850B2"/>
              </a:buClr>
              <a:buFont typeface="Wingdings"/>
              <a:buChar char="§"/>
            </a:pPr>
            <a:r>
              <a:rPr lang="en-US" sz="1000" b="0" i="0" dirty="0" err="1">
                <a:latin typeface="Tahoma"/>
                <a:cs typeface="Arial"/>
              </a:rPr>
              <a:t>Automatische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Benachrichtigung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durch</a:t>
            </a:r>
            <a:r>
              <a:rPr lang="en-US" sz="1000" b="0" i="0" dirty="0">
                <a:latin typeface="Tahoma"/>
                <a:cs typeface="Arial"/>
              </a:rPr>
              <a:t> „Pounce“-</a:t>
            </a:r>
            <a:r>
              <a:rPr lang="en-US" sz="1000" b="0" i="0" dirty="0" err="1">
                <a:latin typeface="Tahoma"/>
                <a:cs typeface="Arial"/>
              </a:rPr>
              <a:t>Funktion</a:t>
            </a:r>
            <a:r>
              <a:rPr lang="en-US" sz="1000" b="0" i="0" dirty="0">
                <a:latin typeface="Tahoma"/>
                <a:cs typeface="Arial"/>
              </a:rPr>
              <a:t>, </a:t>
            </a:r>
            <a:r>
              <a:rPr lang="en-US" sz="1000" b="0" i="0" dirty="0" err="1">
                <a:latin typeface="Tahoma"/>
                <a:cs typeface="Arial"/>
              </a:rPr>
              <a:t>wenn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ein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Kontakt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smtClean="0">
                <a:latin typeface="Tahoma"/>
                <a:cs typeface="Arial"/>
              </a:rPr>
              <a:t/>
            </a:r>
            <a:br>
              <a:rPr lang="en-US" sz="1000" b="0" i="0" dirty="0" smtClean="0">
                <a:latin typeface="Tahoma"/>
                <a:cs typeface="Arial"/>
              </a:rPr>
            </a:br>
            <a:r>
              <a:rPr lang="en-US" sz="1000" b="0" i="0" dirty="0" smtClean="0">
                <a:latin typeface="Tahoma"/>
                <a:cs typeface="Arial"/>
              </a:rPr>
              <a:t>„</a:t>
            </a:r>
            <a:r>
              <a:rPr lang="en-US" sz="1000" b="0" i="0" dirty="0">
                <a:latin typeface="Tahoma"/>
                <a:cs typeface="Arial"/>
              </a:rPr>
              <a:t>online </a:t>
            </a:r>
            <a:r>
              <a:rPr lang="en-US" sz="1000" b="0" i="0" dirty="0" err="1">
                <a:latin typeface="Tahoma"/>
                <a:cs typeface="Arial"/>
              </a:rPr>
              <a:t>geht</a:t>
            </a:r>
            <a:r>
              <a:rPr lang="en-US" sz="1000" b="0" i="0" dirty="0">
                <a:latin typeface="Tahoma"/>
                <a:cs typeface="Arial"/>
              </a:rPr>
              <a:t>“</a:t>
            </a:r>
          </a:p>
          <a:p>
            <a:pPr marL="402336" lvl="1" indent="-228600" algn="l">
              <a:spcBef>
                <a:spcPts val="0"/>
              </a:spcBef>
              <a:spcAft>
                <a:spcPts val="0"/>
              </a:spcAft>
              <a:buClr>
                <a:srgbClr val="9850B2"/>
              </a:buClr>
              <a:buFont typeface="Wingdings"/>
              <a:buChar char="§"/>
            </a:pPr>
            <a:endParaRPr lang="en-US" sz="1000" dirty="0" smtClean="0">
              <a:latin typeface="+mj-lt"/>
            </a:endParaRPr>
          </a:p>
          <a:p>
            <a:pPr marL="402336" lvl="1" indent="-228600" algn="l">
              <a:spcBef>
                <a:spcPts val="0"/>
              </a:spcBef>
              <a:spcAft>
                <a:spcPts val="0"/>
              </a:spcAft>
              <a:buClr>
                <a:srgbClr val="9850B2"/>
              </a:buClr>
              <a:buFont typeface="Wingdings"/>
              <a:buChar char="§"/>
            </a:pPr>
            <a:r>
              <a:rPr lang="en-US" sz="1000" b="0" i="0" dirty="0" err="1">
                <a:latin typeface="Tahoma"/>
                <a:cs typeface="Arial"/>
              </a:rPr>
              <a:t>Nutzung</a:t>
            </a:r>
            <a:r>
              <a:rPr lang="en-US" sz="1000" b="0" i="0" dirty="0">
                <a:latin typeface="Tahoma"/>
                <a:cs typeface="Arial"/>
              </a:rPr>
              <a:t> des </a:t>
            </a:r>
            <a:r>
              <a:rPr lang="en-US" sz="1000" b="0" i="0" dirty="0" err="1">
                <a:latin typeface="Tahoma"/>
                <a:cs typeface="Arial"/>
              </a:rPr>
              <a:t>besten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Netzwerks</a:t>
            </a:r>
            <a:r>
              <a:rPr lang="en-US" sz="1000" b="0" i="0" dirty="0">
                <a:latin typeface="Tahoma"/>
                <a:cs typeface="Arial"/>
              </a:rPr>
              <a:t> und des </a:t>
            </a:r>
            <a:r>
              <a:rPr lang="en-US" sz="1000" b="0" i="0" dirty="0" err="1">
                <a:latin typeface="Tahoma"/>
                <a:cs typeface="Arial"/>
              </a:rPr>
              <a:t>besten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Dienstes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für</a:t>
            </a:r>
            <a:r>
              <a:rPr lang="en-US" sz="1000" b="0" i="0" dirty="0">
                <a:latin typeface="Tahoma"/>
                <a:cs typeface="Arial"/>
              </a:rPr>
              <a:t> die </a:t>
            </a:r>
            <a:r>
              <a:rPr lang="en-US" sz="1000" b="0" i="0" dirty="0" err="1">
                <a:latin typeface="Tahoma"/>
                <a:cs typeface="Arial"/>
              </a:rPr>
              <a:t>Kommunikation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mit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dem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Gesprächspartner</a:t>
            </a:r>
            <a:r>
              <a:rPr lang="en-US" sz="1000" b="0" i="0" dirty="0">
                <a:latin typeface="Tahoma"/>
                <a:cs typeface="Arial"/>
              </a:rPr>
              <a:t>, </a:t>
            </a:r>
            <a:r>
              <a:rPr lang="en-US" sz="1000" b="0" i="0" dirty="0" err="1">
                <a:latin typeface="Tahoma"/>
                <a:cs typeface="Arial"/>
              </a:rPr>
              <a:t>sobald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dieser</a:t>
            </a:r>
            <a:r>
              <a:rPr lang="en-US" sz="1000" b="0" i="0" dirty="0">
                <a:latin typeface="Tahoma"/>
                <a:cs typeface="Arial"/>
              </a:rPr>
              <a:t> online </a:t>
            </a:r>
            <a:r>
              <a:rPr lang="en-US" sz="1000" b="0" i="0" dirty="0" err="1">
                <a:latin typeface="Tahoma"/>
                <a:cs typeface="Arial"/>
              </a:rPr>
              <a:t>geht</a:t>
            </a:r>
            <a:r>
              <a:rPr lang="en-US" sz="1000" b="0" i="0" dirty="0">
                <a:latin typeface="Tahoma"/>
                <a:cs typeface="Arial"/>
              </a:rPr>
              <a:t> – </a:t>
            </a:r>
            <a:r>
              <a:rPr lang="en-US" sz="1000" b="0" i="0" dirty="0" err="1">
                <a:latin typeface="Tahoma"/>
                <a:cs typeface="Arial"/>
              </a:rPr>
              <a:t>dadurch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deutliche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Steigerung</a:t>
            </a:r>
            <a:r>
              <a:rPr lang="en-US" sz="1000" b="0" i="0" dirty="0">
                <a:latin typeface="Tahoma"/>
                <a:cs typeface="Arial"/>
              </a:rPr>
              <a:t> der </a:t>
            </a:r>
            <a:r>
              <a:rPr lang="en-US" sz="1000" b="0" i="0" dirty="0" err="1">
                <a:latin typeface="Tahoma"/>
                <a:cs typeface="Arial"/>
              </a:rPr>
              <a:t>Benutzerproduktivität</a:t>
            </a:r>
            <a:endParaRPr lang="en-US" sz="1000" b="0" i="0" dirty="0">
              <a:latin typeface="Tahoma"/>
              <a:cs typeface="Arial"/>
            </a:endParaRPr>
          </a:p>
        </p:txBody>
      </p:sp>
      <p:sp>
        <p:nvSpPr>
          <p:cNvPr id="46083" name="Rectangle 191"/>
          <p:cNvSpPr>
            <a:spLocks noChangeArrowheads="1"/>
          </p:cNvSpPr>
          <p:nvPr/>
        </p:nvSpPr>
        <p:spPr bwMode="auto">
          <a:xfrm>
            <a:off x="2880976" y="4115363"/>
            <a:ext cx="5933849" cy="2039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US" sz="1400" b="1" i="0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US" sz="14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73736" indent="-173736" algn="l">
              <a:buClr>
                <a:srgbClr val="00B0F0"/>
              </a:buClr>
              <a:buSzPct val="88000"/>
              <a:buFont typeface="Wingdings"/>
              <a:buChar char="§"/>
            </a:pPr>
            <a:r>
              <a:rPr lang="en-US" sz="1000" b="0" i="0" dirty="0" err="1">
                <a:latin typeface="Tahoma"/>
                <a:cs typeface="Arial"/>
              </a:rPr>
              <a:t>Sofwarelösung</a:t>
            </a:r>
            <a:r>
              <a:rPr lang="en-US" sz="1000" b="0" i="0" dirty="0">
                <a:latin typeface="Tahoma"/>
                <a:cs typeface="Arial"/>
              </a:rPr>
              <a:t>: Outlook-Plug-in </a:t>
            </a:r>
          </a:p>
          <a:p>
            <a:pPr marL="173736" indent="-173736" algn="l">
              <a:buClr>
                <a:srgbClr val="00B0F0"/>
              </a:buClr>
              <a:buSzPct val="88000"/>
              <a:buFont typeface="Wingdings"/>
              <a:buChar char="§"/>
            </a:pPr>
            <a:r>
              <a:rPr lang="en-US" sz="1000" b="0" i="0" dirty="0" err="1">
                <a:latin typeface="Tahoma"/>
                <a:cs typeface="Arial"/>
              </a:rPr>
              <a:t>Verwendung</a:t>
            </a:r>
            <a:r>
              <a:rPr lang="en-US" sz="1000" b="0" i="0" dirty="0">
                <a:latin typeface="Tahoma"/>
                <a:cs typeface="Arial"/>
              </a:rPr>
              <a:t> von Outlook </a:t>
            </a:r>
            <a:r>
              <a:rPr lang="en-US" sz="1000" b="0" i="0" dirty="0" err="1">
                <a:latin typeface="Tahoma"/>
                <a:cs typeface="Arial"/>
              </a:rPr>
              <a:t>als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universelle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Kommunikationsschnittstelle</a:t>
            </a:r>
            <a:endParaRPr lang="en-US" sz="1000" b="0" i="0" dirty="0">
              <a:latin typeface="Tahoma"/>
              <a:cs typeface="Arial"/>
            </a:endParaRPr>
          </a:p>
          <a:p>
            <a:pPr marL="173736" indent="-173736" algn="l">
              <a:buClr>
                <a:srgbClr val="00B0F0"/>
              </a:buClr>
              <a:buSzPct val="88000"/>
              <a:buFont typeface="Wingdings"/>
              <a:buChar char="§"/>
            </a:pPr>
            <a:r>
              <a:rPr lang="en-US" sz="1000" b="0" i="0" dirty="0" err="1">
                <a:latin typeface="Tahoma"/>
                <a:cs typeface="Arial"/>
              </a:rPr>
              <a:t>Stellt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über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Ihre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Arial"/>
                <a:cs typeface="Arial"/>
              </a:rPr>
              <a:t>OmniPCX</a:t>
            </a:r>
            <a:r>
              <a:rPr lang="en-US" sz="1000" b="0" i="0" dirty="0">
                <a:latin typeface="Arial"/>
                <a:cs typeface="Arial"/>
              </a:rPr>
              <a:t> Office </a:t>
            </a:r>
            <a:r>
              <a:rPr lang="en-US" sz="1000" b="0" i="0" dirty="0" smtClean="0">
                <a:latin typeface="Arial"/>
                <a:cs typeface="Arial"/>
              </a:rPr>
              <a:t>RCE </a:t>
            </a:r>
            <a:r>
              <a:rPr lang="en-US" sz="1000" b="0" i="0" dirty="0" err="1" smtClean="0">
                <a:latin typeface="Tahoma"/>
                <a:cs typeface="Arial"/>
              </a:rPr>
              <a:t>Nebenstelle</a:t>
            </a:r>
            <a:r>
              <a:rPr lang="en-US" sz="1000" b="0" i="0" dirty="0" smtClean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eine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konvergente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Kommunikationslösung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bereit</a:t>
            </a:r>
            <a:r>
              <a:rPr lang="en-US" sz="1000" b="0" i="0" dirty="0">
                <a:latin typeface="Tahoma"/>
                <a:cs typeface="Arial"/>
              </a:rPr>
              <a:t>, die </a:t>
            </a:r>
            <a:r>
              <a:rPr lang="en-US" sz="1000" b="0" i="0" dirty="0" err="1">
                <a:latin typeface="Tahoma"/>
                <a:cs typeface="Arial"/>
              </a:rPr>
              <a:t>die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wichtigsten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sozialen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Netze</a:t>
            </a:r>
            <a:r>
              <a:rPr lang="en-US" sz="1000" b="0" i="0" dirty="0">
                <a:latin typeface="Tahoma"/>
                <a:cs typeface="Arial"/>
              </a:rPr>
              <a:t> in die </a:t>
            </a:r>
            <a:r>
              <a:rPr lang="en-US" sz="1000" b="0" i="0" dirty="0" err="1">
                <a:latin typeface="Tahoma"/>
                <a:cs typeface="Arial"/>
              </a:rPr>
              <a:t>Telefoniedienste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einbindet</a:t>
            </a:r>
            <a:endParaRPr lang="en-US" sz="1000" b="0" i="0" dirty="0">
              <a:latin typeface="Tahoma"/>
              <a:cs typeface="Arial"/>
            </a:endParaRPr>
          </a:p>
          <a:p>
            <a:pPr marL="173736" indent="-173736" algn="l">
              <a:buClr>
                <a:srgbClr val="00B0F0"/>
              </a:buClr>
              <a:buSzPct val="88000"/>
              <a:buFont typeface="Wingdings"/>
              <a:buChar char="§"/>
            </a:pPr>
            <a:endParaRPr lang="en-US" sz="1000" dirty="0" smtClean="0">
              <a:latin typeface="+mj-lt"/>
            </a:endParaRPr>
          </a:p>
          <a:p>
            <a:pPr marL="173736" indent="-173736" algn="l">
              <a:buClr>
                <a:srgbClr val="00B0F0"/>
              </a:buClr>
              <a:buSzPct val="88000"/>
              <a:buFont typeface="Wingdings"/>
              <a:buChar char="§"/>
            </a:pPr>
            <a:r>
              <a:rPr lang="en-US" sz="1000" b="1" i="0" dirty="0" err="1">
                <a:latin typeface="Tahoma"/>
                <a:cs typeface="Arial"/>
              </a:rPr>
              <a:t>Präsenz</a:t>
            </a:r>
            <a:r>
              <a:rPr lang="en-US" sz="1000" b="1" i="0" dirty="0">
                <a:latin typeface="Tahoma"/>
                <a:cs typeface="Arial"/>
              </a:rPr>
              <a:t> / </a:t>
            </a:r>
            <a:r>
              <a:rPr lang="en-US" sz="1000" b="1" i="0" dirty="0" err="1">
                <a:latin typeface="Tahoma"/>
                <a:cs typeface="Arial"/>
              </a:rPr>
              <a:t>Zusammenarbeit</a:t>
            </a:r>
            <a:r>
              <a:rPr lang="en-US" sz="1000" b="1" i="0" dirty="0">
                <a:latin typeface="Tahoma"/>
                <a:cs typeface="Arial"/>
              </a:rPr>
              <a:t>: </a:t>
            </a:r>
            <a:r>
              <a:rPr lang="en-US" sz="1000" b="0" i="0" dirty="0" err="1">
                <a:latin typeface="Tahoma"/>
                <a:cs typeface="Arial"/>
              </a:rPr>
              <a:t>Alle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Netzdienste</a:t>
            </a:r>
            <a:r>
              <a:rPr lang="en-US" sz="1000" b="0" i="0" dirty="0">
                <a:latin typeface="Tahoma"/>
                <a:cs typeface="Arial"/>
              </a:rPr>
              <a:t> in </a:t>
            </a:r>
            <a:r>
              <a:rPr lang="en-US" sz="1000" b="0" i="0" dirty="0" err="1">
                <a:latin typeface="Tahoma"/>
                <a:cs typeface="Arial"/>
              </a:rPr>
              <a:t>einer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speziellen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Identität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zusammengefasst</a:t>
            </a:r>
            <a:r>
              <a:rPr lang="en-US" sz="1000" b="0" i="0" dirty="0">
                <a:latin typeface="Tahoma"/>
                <a:cs typeface="Arial"/>
              </a:rPr>
              <a:t>: </a:t>
            </a:r>
            <a:r>
              <a:rPr lang="en-US" sz="1000" b="0" i="0" dirty="0" err="1">
                <a:latin typeface="Tahoma"/>
                <a:cs typeface="Arial"/>
              </a:rPr>
              <a:t>Optimierter</a:t>
            </a:r>
            <a:r>
              <a:rPr lang="en-US" sz="1000" b="0" i="0" dirty="0">
                <a:latin typeface="Tahoma"/>
                <a:cs typeface="Arial"/>
              </a:rPr>
              <a:t> Service, </a:t>
            </a:r>
            <a:r>
              <a:rPr lang="en-US" sz="1000" b="0" i="0" dirty="0" err="1">
                <a:latin typeface="Tahoma"/>
                <a:cs typeface="Arial"/>
              </a:rPr>
              <a:t>abgestimmt</a:t>
            </a:r>
            <a:r>
              <a:rPr lang="en-US" sz="1000" b="0" i="0" dirty="0">
                <a:latin typeface="Tahoma"/>
                <a:cs typeface="Arial"/>
              </a:rPr>
              <a:t> auf den </a:t>
            </a:r>
            <a:r>
              <a:rPr lang="en-US" sz="1000" b="0" i="0" dirty="0" err="1">
                <a:latin typeface="Tahoma"/>
                <a:cs typeface="Arial"/>
              </a:rPr>
              <a:t>Benutzerkontext</a:t>
            </a:r>
            <a:endParaRPr lang="en-US" sz="1000" b="0" i="0" dirty="0">
              <a:latin typeface="Tahoma"/>
              <a:cs typeface="Arial"/>
            </a:endParaRPr>
          </a:p>
          <a:p>
            <a:pPr marL="173736" indent="-173736" algn="l">
              <a:buClr>
                <a:srgbClr val="00B0F0"/>
              </a:buClr>
              <a:buFont typeface="Wingdings"/>
              <a:buChar char="§"/>
            </a:pPr>
            <a:r>
              <a:rPr lang="en-US" sz="1000" b="1" i="0" dirty="0" err="1">
                <a:latin typeface="Tahoma"/>
                <a:cs typeface="Arial"/>
              </a:rPr>
              <a:t>Konversationsfunktionen</a:t>
            </a:r>
            <a:r>
              <a:rPr lang="en-US" sz="1000" b="1" i="0" dirty="0">
                <a:latin typeface="Tahoma"/>
                <a:cs typeface="Arial"/>
              </a:rPr>
              <a:t>: </a:t>
            </a:r>
            <a:r>
              <a:rPr lang="en-US" sz="1000" b="0" i="0" dirty="0">
                <a:latin typeface="Tahoma"/>
                <a:cs typeface="Arial"/>
              </a:rPr>
              <a:t>Click-to-Dial, E-Mail, SMS, Pounce (</a:t>
            </a:r>
            <a:r>
              <a:rPr lang="en-US" sz="1000" b="0" i="0" dirty="0" err="1">
                <a:latin typeface="Tahoma"/>
                <a:cs typeface="Arial"/>
              </a:rPr>
              <a:t>sofortige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Benachrichtigung</a:t>
            </a:r>
            <a:r>
              <a:rPr lang="en-US" sz="1000" b="0" i="0" dirty="0">
                <a:latin typeface="Tahoma"/>
                <a:cs typeface="Arial"/>
              </a:rPr>
              <a:t>, </a:t>
            </a:r>
            <a:r>
              <a:rPr lang="en-US" sz="1000" b="0" i="0" dirty="0" err="1">
                <a:latin typeface="Tahoma"/>
                <a:cs typeface="Arial"/>
              </a:rPr>
              <a:t>wenn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ein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Benutzer</a:t>
            </a:r>
            <a:r>
              <a:rPr lang="en-US" sz="1000" b="0" i="0" dirty="0">
                <a:latin typeface="Tahoma"/>
                <a:cs typeface="Arial"/>
              </a:rPr>
              <a:t> online </a:t>
            </a:r>
            <a:r>
              <a:rPr lang="en-US" sz="1000" b="0" i="0" dirty="0" err="1">
                <a:latin typeface="Tahoma"/>
                <a:cs typeface="Arial"/>
              </a:rPr>
              <a:t>geht</a:t>
            </a:r>
            <a:r>
              <a:rPr lang="en-US" sz="1000" b="0" i="0" dirty="0">
                <a:latin typeface="Tahoma"/>
                <a:cs typeface="Arial"/>
              </a:rPr>
              <a:t>)</a:t>
            </a:r>
          </a:p>
          <a:p>
            <a:pPr marL="173736" indent="-173736" algn="l">
              <a:buClr>
                <a:srgbClr val="00B0F0"/>
              </a:buClr>
              <a:buFont typeface="Wingdings"/>
              <a:buChar char="§"/>
            </a:pPr>
            <a:r>
              <a:rPr lang="en-US" sz="1000" b="1" i="0" dirty="0" err="1">
                <a:latin typeface="Tahoma"/>
                <a:cs typeface="Arial"/>
              </a:rPr>
              <a:t>Telefonie</a:t>
            </a:r>
            <a:r>
              <a:rPr lang="en-US" sz="1000" b="1" i="0" dirty="0">
                <a:latin typeface="Tahoma"/>
                <a:cs typeface="Arial"/>
              </a:rPr>
              <a:t>: </a:t>
            </a:r>
            <a:r>
              <a:rPr lang="en-US" sz="1000" b="0" i="0" dirty="0" err="1">
                <a:latin typeface="Tahoma"/>
                <a:cs typeface="Arial"/>
              </a:rPr>
              <a:t>Anrufsteuerung</a:t>
            </a:r>
            <a:r>
              <a:rPr lang="en-US" sz="1000" b="0" i="0" dirty="0">
                <a:latin typeface="Tahoma"/>
                <a:cs typeface="Arial"/>
              </a:rPr>
              <a:t>, Popup </a:t>
            </a:r>
            <a:r>
              <a:rPr lang="en-US" sz="1000" b="0" i="0" dirty="0" err="1">
                <a:latin typeface="Tahoma"/>
                <a:cs typeface="Arial"/>
              </a:rPr>
              <a:t>für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eingehende</a:t>
            </a:r>
            <a:r>
              <a:rPr lang="en-US" sz="1000" b="0" i="0" dirty="0">
                <a:latin typeface="Tahoma"/>
                <a:cs typeface="Arial"/>
              </a:rPr>
              <a:t> und </a:t>
            </a:r>
            <a:r>
              <a:rPr lang="en-US" sz="1000" b="0" i="0" dirty="0" err="1">
                <a:latin typeface="Tahoma"/>
                <a:cs typeface="Arial"/>
              </a:rPr>
              <a:t>ausgehende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Anrufe</a:t>
            </a:r>
            <a:r>
              <a:rPr lang="en-US" sz="1000" b="0" i="0" dirty="0">
                <a:latin typeface="Tahoma"/>
                <a:cs typeface="Arial"/>
              </a:rPr>
              <a:t>, </a:t>
            </a:r>
            <a:r>
              <a:rPr lang="en-US" sz="1000" b="0" i="0" dirty="0" err="1">
                <a:latin typeface="Tahoma"/>
                <a:cs typeface="Arial"/>
              </a:rPr>
              <a:t>Benachrichtigung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über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verpasste</a:t>
            </a:r>
            <a:r>
              <a:rPr lang="en-US" sz="1000" b="0" i="0" dirty="0">
                <a:latin typeface="Tahoma"/>
                <a:cs typeface="Arial"/>
              </a:rPr>
              <a:t> </a:t>
            </a:r>
            <a:r>
              <a:rPr lang="en-US" sz="1000" b="0" i="0" dirty="0" err="1">
                <a:latin typeface="Tahoma"/>
                <a:cs typeface="Arial"/>
              </a:rPr>
              <a:t>Anrufe</a:t>
            </a:r>
            <a:endParaRPr lang="en-US" sz="1000" b="0" i="0" dirty="0">
              <a:latin typeface="Tahoma"/>
              <a:cs typeface="Arial"/>
            </a:endParaRPr>
          </a:p>
        </p:txBody>
      </p:sp>
      <p:cxnSp>
        <p:nvCxnSpPr>
          <p:cNvPr id="207" name="Straight Connector 206"/>
          <p:cNvCxnSpPr/>
          <p:nvPr/>
        </p:nvCxnSpPr>
        <p:spPr>
          <a:xfrm>
            <a:off x="307975" y="3883166"/>
            <a:ext cx="8537575" cy="158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6" name="Title 215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719137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MY IC SOCIAL NETWORKS</a:t>
            </a:r>
          </a:p>
        </p:txBody>
      </p:sp>
      <p:sp>
        <p:nvSpPr>
          <p:cNvPr id="46087" name="Rectangle 4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46088" name="Rectangle 4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4" name="Rectangle 41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5" name="Rectangle 40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7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46092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46093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46094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pic>
        <p:nvPicPr>
          <p:cNvPr id="16" name="Image 15" descr="My IC Social Networks_New_PETIT.png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290521" y="1034142"/>
            <a:ext cx="2341054" cy="495662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90"/>
          <p:cNvSpPr>
            <a:spLocks noChangeArrowheads="1"/>
          </p:cNvSpPr>
          <p:nvPr/>
        </p:nvSpPr>
        <p:spPr bwMode="auto">
          <a:xfrm>
            <a:off x="4019550" y="1479550"/>
            <a:ext cx="3778987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 dirty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6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200" b="0" i="0" dirty="0">
                <a:latin typeface="Tahoma"/>
                <a:ea typeface="+mn-ea"/>
                <a:cs typeface="Arial"/>
              </a:rPr>
              <a:t>My IC Web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Office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ist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eine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web-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basierte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Lösung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, die in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Verbindung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allen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Endgeräten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genutzt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werden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kann</a:t>
            </a:r>
            <a:endParaRPr lang="en-US" sz="12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Arial"/>
              </a:rPr>
              <a:t>Konfiguration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von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Geschäftstelefon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- und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Mobilitätsoptionen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per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Fernzugang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von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einem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dem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Internet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verbundenen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Computer</a:t>
            </a:r>
          </a:p>
        </p:txBody>
      </p:sp>
      <p:sp>
        <p:nvSpPr>
          <p:cNvPr id="46083" name="Rectangle 191"/>
          <p:cNvSpPr>
            <a:spLocks noChangeArrowheads="1"/>
          </p:cNvSpPr>
          <p:nvPr/>
        </p:nvSpPr>
        <p:spPr bwMode="auto">
          <a:xfrm>
            <a:off x="350838" y="4090988"/>
            <a:ext cx="3357562" cy="190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Arial"/>
              </a:rPr>
              <a:t>Alcatel-Lucent My IC Web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Office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Arial"/>
              </a:rPr>
              <a:t>PC-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basierte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Web-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Oberfläche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Aussehen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Funktion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der My IC-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Familie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Kompatibel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vielen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Browsern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(z. B. Microsoft Internet Explorer</a:t>
            </a:r>
            <a:r>
              <a:rPr lang="en-US" sz="1000" b="1" i="0" baseline="30000" dirty="0">
                <a:latin typeface="Arial"/>
                <a:ea typeface="+mn-ea"/>
                <a:cs typeface="Times New Roman"/>
              </a:rPr>
              <a:t> ®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, Mozilla</a:t>
            </a:r>
            <a:r>
              <a:rPr lang="en-US" sz="1000" b="1" i="0" baseline="30000" dirty="0">
                <a:latin typeface="Arial"/>
                <a:ea typeface="+mn-ea"/>
                <a:cs typeface="Times New Roman"/>
              </a:rPr>
              <a:t>®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Firefox</a:t>
            </a:r>
            <a:r>
              <a:rPr lang="en-US" sz="1000" b="1" i="0" baseline="30000" dirty="0">
                <a:latin typeface="Arial"/>
                <a:ea typeface="+mn-ea"/>
                <a:cs typeface="Times New Roman"/>
              </a:rPr>
              <a:t>®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, Apple Safari</a:t>
            </a:r>
            <a:r>
              <a:rPr lang="en-US" sz="1000" b="1" i="0" baseline="30000" dirty="0">
                <a:latin typeface="Arial"/>
                <a:ea typeface="+mn-ea"/>
                <a:cs typeface="Times New Roman"/>
              </a:rPr>
              <a:t>®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)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Sicherer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Zugriff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UDA-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Erweiterung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: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Unterstützung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zusätzlicher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Informationen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wie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mehrere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Nummern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(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mobil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,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privat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…),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Firmenname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,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Nutzerbild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…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endParaRPr lang="en-US" sz="1100" dirty="0" smtClean="0">
              <a:latin typeface="Tahoma"/>
            </a:endParaRPr>
          </a:p>
        </p:txBody>
      </p:sp>
      <p:sp>
        <p:nvSpPr>
          <p:cNvPr id="46084" name="Rectangle 193"/>
          <p:cNvSpPr>
            <a:spLocks noChangeArrowheads="1"/>
          </p:cNvSpPr>
          <p:nvPr/>
        </p:nvSpPr>
        <p:spPr bwMode="auto">
          <a:xfrm>
            <a:off x="3789362" y="4354513"/>
            <a:ext cx="2421243" cy="164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Arial"/>
              </a:rPr>
              <a:t>Alcatel-Lucent My IC-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Dienste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Weiterleitungs-Optionen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Anrufkonfiguration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Namenwahl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Kontaktliste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Arial"/>
              </a:rPr>
              <a:t>Visual Voicemail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Anrufprotokoll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Schaltflächen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für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Anrufsteuerung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: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Halten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,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Umleiten</a:t>
            </a:r>
            <a:endParaRPr lang="en-US" sz="1000" b="0" i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endParaRPr lang="en-US" sz="1100" dirty="0" smtClean="0">
              <a:latin typeface="Tahoma"/>
            </a:endParaRPr>
          </a:p>
        </p:txBody>
      </p:sp>
      <p:cxnSp>
        <p:nvCxnSpPr>
          <p:cNvPr id="207" name="Straight Connector 206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6" name="Title 215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719137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MY IC WEB für OFFICE</a:t>
            </a:r>
          </a:p>
        </p:txBody>
      </p:sp>
      <p:sp>
        <p:nvSpPr>
          <p:cNvPr id="46087" name="Rectangle 4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46088" name="Rectangle 4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4" name="Rectangle 41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5" name="Rectangle 40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7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46092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46093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46094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pic>
        <p:nvPicPr>
          <p:cNvPr id="46095" name="Picture 2" descr="D:\lancement\Projet-OxO\Office_2011-Fall-2011\Sales companion\Photos used with the Sales Companion\MyICWeb-event-1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2228850" y="1443038"/>
            <a:ext cx="1385888" cy="232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7" name="Picture 4" descr="D:\lancement\Projet-OxO\Office_2011-Fall-2011\MyIC Family\visual voice mail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7879502" y="3500211"/>
            <a:ext cx="1071563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8" name="Picture 5" descr="D:\lancement\Projet-OxO\Office_2011-Fall-2011\MyIC Family\settings.jpg"/>
          <p:cNvPicPr>
            <a:picLocks noChangeAspect="1" noChangeArrowheads="1"/>
          </p:cNvPicPr>
          <p:nvPr/>
        </p:nvPicPr>
        <p:blipFill>
          <a:blip r:embed="rId13" cstate="screen"/>
          <a:stretch>
            <a:fillRect/>
          </a:stretch>
        </p:blipFill>
        <p:spPr bwMode="auto">
          <a:xfrm>
            <a:off x="7872086" y="184772"/>
            <a:ext cx="1059873" cy="1791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99" name="Picture 3" descr="D:\lancement\Projet-OxO\Office_2011-Fall-2011\MyIC Family\routing.jp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 rot="864164">
            <a:off x="911294" y="1692138"/>
            <a:ext cx="1081087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" name="Groupe 22"/>
          <p:cNvGrpSpPr/>
          <p:nvPr/>
        </p:nvGrpSpPr>
        <p:grpSpPr>
          <a:xfrm>
            <a:off x="6419416" y="4252684"/>
            <a:ext cx="1379121" cy="1923241"/>
            <a:chOff x="4721245" y="3966520"/>
            <a:chExt cx="1792484" cy="2499692"/>
          </a:xfrm>
        </p:grpSpPr>
        <p:pic>
          <p:nvPicPr>
            <p:cNvPr id="26" name="Picture 8" descr="D:\DOCUME~1\cerny1\LOCALS~1\Temp\msohtmlclip1\01\clip_image001.png"/>
            <p:cNvPicPr>
              <a:picLocks noChangeAspect="1" noChangeArrowheads="1"/>
            </p:cNvPicPr>
            <p:nvPr/>
          </p:nvPicPr>
          <p:blipFill>
            <a:blip r:embed="rId15" cstate="screen"/>
            <a:srcRect/>
            <a:stretch>
              <a:fillRect/>
            </a:stretch>
          </p:blipFill>
          <p:spPr bwMode="auto">
            <a:xfrm>
              <a:off x="4721245" y="3966520"/>
              <a:ext cx="1792484" cy="2499692"/>
            </a:xfrm>
            <a:prstGeom prst="rect">
              <a:avLst/>
            </a:prstGeom>
            <a:noFill/>
          </p:spPr>
        </p:pic>
        <p:sp>
          <p:nvSpPr>
            <p:cNvPr id="28" name="Rectangle à coins arrondis 27"/>
            <p:cNvSpPr/>
            <p:nvPr/>
          </p:nvSpPr>
          <p:spPr>
            <a:xfrm>
              <a:off x="4721245" y="4683211"/>
              <a:ext cx="382096" cy="407773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5"/>
          <p:cNvSpPr>
            <a:spLocks noGrp="1"/>
          </p:cNvSpPr>
          <p:nvPr>
            <p:ph idx="1"/>
          </p:nvPr>
        </p:nvSpPr>
        <p:spPr>
          <a:xfrm>
            <a:off x="249238" y="1370013"/>
            <a:ext cx="8588375" cy="4525962"/>
          </a:xfrm>
        </p:spPr>
        <p:txBody>
          <a:bodyPr/>
          <a:lstStyle/>
          <a:p>
            <a:pPr marL="173736" indent="-173736" algn="l">
              <a:spcBef>
                <a:spcPts val="480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GB" sz="2000" b="0" i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Kundenbegrüßung</a:t>
            </a:r>
          </a:p>
          <a:p>
            <a:pPr marL="173736" indent="-173736" algn="l">
              <a:spcBef>
                <a:spcPts val="480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GB" sz="2000" b="0" i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Effiziente Desktop-Umgebung</a:t>
            </a:r>
          </a:p>
          <a:p>
            <a:pPr marL="173736" indent="-173736" algn="l">
              <a:spcBef>
                <a:spcPts val="480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GB" sz="2000" b="0" i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Standortinterne Mobilität</a:t>
            </a:r>
          </a:p>
          <a:p>
            <a:pPr marL="173736" indent="-173736" algn="l">
              <a:spcBef>
                <a:spcPts val="480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GB" sz="2000" b="0" i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Standortunabhängige Mobilität</a:t>
            </a:r>
          </a:p>
          <a:p>
            <a:pPr marL="173736" indent="-173736" algn="l">
              <a:spcBef>
                <a:spcPts val="480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GB" sz="2000" b="0" i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Teamarbeit und Zusammenarbeit</a:t>
            </a:r>
          </a:p>
          <a:p>
            <a:pPr marL="173736" indent="-173736" algn="l">
              <a:spcBef>
                <a:spcPts val="480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GB" sz="2000" b="0" i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Konvergentes Sprach- und Datennetzwerk</a:t>
            </a:r>
          </a:p>
          <a:p>
            <a:pPr marL="173736" indent="-173736" algn="l">
              <a:spcBef>
                <a:spcPts val="480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GB" sz="2000" b="0" i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Hotel- und Gastgewerbe</a:t>
            </a:r>
          </a:p>
          <a:p>
            <a:pPr marL="173736" indent="-173736" algn="l">
              <a:spcBef>
                <a:spcPts val="480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GB" sz="2000" b="0" i="0">
                <a:solidFill>
                  <a:srgbClr val="000000"/>
                </a:solidFill>
                <a:latin typeface="Tahoma"/>
                <a:ea typeface="+mn-ea"/>
                <a:cs typeface="+mn-cs"/>
              </a:rPr>
              <a:t> Zukunftssichere Lösungen</a:t>
            </a:r>
          </a:p>
        </p:txBody>
      </p:sp>
      <p:sp>
        <p:nvSpPr>
          <p:cNvPr id="16387" name="Title 4"/>
          <p:cNvSpPr>
            <a:spLocks noGrp="1"/>
          </p:cNvSpPr>
          <p:nvPr>
            <p:ph type="title"/>
          </p:nvPr>
        </p:nvSpPr>
        <p:spPr>
          <a:xfrm>
            <a:off x="192088" y="241300"/>
            <a:ext cx="8645525" cy="1143000"/>
          </a:xfrm>
        </p:spPr>
        <p:txBody>
          <a:bodyPr/>
          <a:lstStyle/>
          <a:p>
            <a:pPr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u="none" strike="noStrike" spc="0" baseline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OPENTOUCH</a:t>
            </a:r>
            <a:r>
              <a:rPr lang="en-GB" sz="2600" b="1" i="0" u="none" strike="noStrike" spc="0" baseline="3000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TM</a:t>
            </a:r>
            <a:r>
              <a:rPr lang="en-GB" sz="2600" b="1" i="0" u="none" strike="noStrike" spc="0" baseline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 SUITE FÜR KMU</a:t>
            </a:r>
            <a:br>
              <a:rPr lang="en-GB" sz="2600" b="1" i="0" u="none" strike="noStrike" spc="0" baseline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0" i="0" u="none" strike="noStrike" spc="0" baseline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IHRE BEDÜRFNISSE, UNSERE LÖSUNGEN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249652" y="6238875"/>
            <a:ext cx="158954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90"/>
          <p:cNvSpPr>
            <a:spLocks noChangeArrowheads="1"/>
          </p:cNvSpPr>
          <p:nvPr/>
        </p:nvSpPr>
        <p:spPr bwMode="auto">
          <a:xfrm>
            <a:off x="5922963" y="1430338"/>
            <a:ext cx="2808287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>
                <a:solidFill>
                  <a:srgbClr val="34B4E4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Kostensenkung</a:t>
            </a:r>
          </a:p>
          <a:p>
            <a:pPr marL="283464" lvl="2" indent="-173736" algn="l">
              <a:spcAft>
                <a:spcPts val="300"/>
              </a:spcAft>
              <a:buClr>
                <a:srgbClr val="34B4E4"/>
              </a:buClr>
              <a:buSzPct val="100000"/>
              <a:buFont typeface="Tahoma"/>
              <a:buChar char="−"/>
            </a:pPr>
            <a:r>
              <a:rPr lang="en-GB" sz="1200" b="0" i="0">
                <a:latin typeface="Tahoma"/>
                <a:ea typeface="+mn-ea"/>
                <a:cs typeface="Arial"/>
              </a:rPr>
              <a:t>Schnelle Amortisierung im Vergleich zu ausgelagerten </a:t>
            </a:r>
            <a:br>
              <a:rPr lang="en-GB" sz="1200" b="0" i="0">
                <a:latin typeface="Tahoma"/>
                <a:ea typeface="+mn-ea"/>
                <a:cs typeface="Arial"/>
              </a:rPr>
            </a:br>
            <a:r>
              <a:rPr lang="en-GB" sz="1200" b="0" i="0">
                <a:latin typeface="Tahoma"/>
                <a:ea typeface="+mn-ea"/>
                <a:cs typeface="Arial"/>
              </a:rPr>
              <a:t>Audiokonferenzdiensten</a:t>
            </a:r>
          </a:p>
          <a:p>
            <a:pPr marL="283464" lvl="2" indent="-173736" algn="l">
              <a:spcAft>
                <a:spcPts val="600"/>
              </a:spcAft>
              <a:buClr>
                <a:srgbClr val="34B4E4"/>
              </a:buClr>
              <a:buSzPct val="100000"/>
              <a:buFont typeface="Tahoma"/>
              <a:buChar char="−"/>
            </a:pPr>
            <a:r>
              <a:rPr lang="en-GB" sz="1200" b="0" i="0">
                <a:latin typeface="Tahoma"/>
                <a:ea typeface="+mn-ea"/>
                <a:cs typeface="Arial"/>
              </a:rPr>
              <a:t>Senkung der Reisekosten</a:t>
            </a:r>
          </a:p>
          <a:p>
            <a:pPr marL="118872" indent="-118872" algn="l">
              <a:spcAft>
                <a:spcPts val="6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Effizientere Teamarbeit</a:t>
            </a:r>
          </a:p>
          <a:p>
            <a:pPr marL="283464" lvl="2" indent="-173736" algn="l">
              <a:spcAft>
                <a:spcPts val="300"/>
              </a:spcAft>
              <a:buClr>
                <a:srgbClr val="34B4E4"/>
              </a:buClr>
              <a:buSzPct val="100000"/>
              <a:buFont typeface="Tahoma"/>
              <a:buChar char="−"/>
            </a:pPr>
            <a:r>
              <a:rPr lang="en-GB" sz="1200" b="0" i="0">
                <a:latin typeface="Tahoma"/>
                <a:ea typeface="+mn-ea"/>
                <a:cs typeface="Arial"/>
              </a:rPr>
              <a:t>Wöchentliche Team-Meetings</a:t>
            </a:r>
          </a:p>
          <a:p>
            <a:pPr marL="283464" lvl="2" indent="-173736" algn="l">
              <a:spcAft>
                <a:spcPts val="300"/>
              </a:spcAft>
              <a:buClr>
                <a:srgbClr val="34B4E4"/>
              </a:buClr>
              <a:buSzPct val="100000"/>
              <a:buFont typeface="Tahoma"/>
              <a:buChar char="−"/>
            </a:pPr>
            <a:r>
              <a:rPr lang="en-GB" sz="1200" b="0" i="0">
                <a:latin typeface="Tahoma"/>
                <a:ea typeface="+mn-ea"/>
                <a:cs typeface="Arial"/>
              </a:rPr>
              <a:t>Projektgruppen</a:t>
            </a:r>
          </a:p>
        </p:txBody>
      </p:sp>
      <p:sp>
        <p:nvSpPr>
          <p:cNvPr id="49155" name="Rectangle 191"/>
          <p:cNvSpPr>
            <a:spLocks noChangeArrowheads="1"/>
          </p:cNvSpPr>
          <p:nvPr/>
        </p:nvSpPr>
        <p:spPr bwMode="auto">
          <a:xfrm>
            <a:off x="357188" y="4094163"/>
            <a:ext cx="2717800" cy="51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>
                <a:solidFill>
                  <a:srgbClr val="34B4E4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GB" sz="1100" b="0" i="0">
                <a:latin typeface="Tahoma"/>
                <a:ea typeface="+mn-ea"/>
                <a:cs typeface="Arial"/>
              </a:rPr>
              <a:t>Konferenz mit drei Teilnehmern</a:t>
            </a:r>
          </a:p>
        </p:txBody>
      </p:sp>
      <p:sp>
        <p:nvSpPr>
          <p:cNvPr id="49156" name="Rectangle 193"/>
          <p:cNvSpPr>
            <a:spLocks noChangeArrowheads="1"/>
          </p:cNvSpPr>
          <p:nvPr/>
        </p:nvSpPr>
        <p:spPr bwMode="auto">
          <a:xfrm>
            <a:off x="3203575" y="4094163"/>
            <a:ext cx="3244850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GB" sz="1100" b="0" i="0" dirty="0" err="1">
                <a:latin typeface="Tahoma"/>
                <a:ea typeface="+mn-ea"/>
                <a:cs typeface="Arial"/>
              </a:rPr>
              <a:t>Konferenzbrücke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6 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Teilnehmer</a:t>
            </a:r>
            <a:endParaRPr lang="en-GB" sz="11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GB" sz="1100" b="0" i="0" dirty="0" err="1">
                <a:latin typeface="Tahoma"/>
                <a:ea typeface="+mn-ea"/>
                <a:cs typeface="Arial"/>
              </a:rPr>
              <a:t>Sitzungsleiter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plus 5 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Teilnehmer</a:t>
            </a:r>
            <a:endParaRPr lang="en-GB" sz="11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GB" sz="1100" b="0" i="0" dirty="0" err="1">
                <a:latin typeface="Tahoma"/>
                <a:ea typeface="+mn-ea"/>
                <a:cs typeface="Arial"/>
              </a:rPr>
              <a:t>Leicht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zu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organisieren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und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zu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aktivieren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;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durch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Authentifizierungscode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geschützt</a:t>
            </a:r>
            <a:endParaRPr lang="en-GB" sz="11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GB" sz="1100" b="0" i="0" dirty="0" err="1">
                <a:latin typeface="Tahoma"/>
                <a:ea typeface="+mn-ea"/>
                <a:cs typeface="Arial"/>
              </a:rPr>
              <a:t>Einfacher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Zugriff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sprachgeführtem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Menü</a:t>
            </a:r>
            <a:endParaRPr lang="en-GB" sz="11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GB" sz="1100" b="0" i="0" dirty="0" err="1">
                <a:latin typeface="Tahoma"/>
                <a:ea typeface="+mn-ea"/>
                <a:cs typeface="Arial"/>
              </a:rPr>
              <a:t>Akustische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Benachrichtigung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,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wenn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Teilnehmer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hinzukommen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bzw</a:t>
            </a:r>
            <a:r>
              <a:rPr lang="en-GB" sz="1100" b="0" i="0" dirty="0">
                <a:latin typeface="Tahoma"/>
                <a:ea typeface="+mn-ea"/>
                <a:cs typeface="Arial"/>
              </a:rPr>
              <a:t>. </a:t>
            </a:r>
            <a:r>
              <a:rPr lang="en-GB" sz="1100" b="0" i="0" dirty="0" err="1">
                <a:latin typeface="Tahoma"/>
                <a:ea typeface="+mn-ea"/>
                <a:cs typeface="Arial"/>
              </a:rPr>
              <a:t>auflegen</a:t>
            </a:r>
            <a:endParaRPr lang="en-GB" sz="1100" b="0" i="0" dirty="0">
              <a:latin typeface="Tahoma"/>
              <a:ea typeface="+mn-ea"/>
              <a:cs typeface="Arial"/>
            </a:endParaRPr>
          </a:p>
        </p:txBody>
      </p:sp>
      <p:pic>
        <p:nvPicPr>
          <p:cNvPr id="49157" name="Object 199"/>
          <p:cNvPicPr>
            <a:picLocks noChangeAspect="1" noChangeArrowheads="1"/>
          </p:cNvPicPr>
          <p:nvPr/>
        </p:nvPicPr>
        <p:blipFill>
          <a:blip r:embed="rId3" cstate="screen"/>
          <a:srcRect t="-1387"/>
          <a:stretch>
            <a:fillRect/>
          </a:stretch>
        </p:blipFill>
        <p:spPr bwMode="auto">
          <a:xfrm>
            <a:off x="4157663" y="1328738"/>
            <a:ext cx="94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6" name="Straight Connector 205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59" name="Title 2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AUDIO-KONFERENZEN</a:t>
            </a:r>
          </a:p>
        </p:txBody>
      </p:sp>
      <p:grpSp>
        <p:nvGrpSpPr>
          <p:cNvPr id="49160" name="Group 218"/>
          <p:cNvGrpSpPr>
            <a:grpSpLocks/>
          </p:cNvGrpSpPr>
          <p:nvPr/>
        </p:nvGrpSpPr>
        <p:grpSpPr bwMode="auto">
          <a:xfrm>
            <a:off x="681038" y="1382713"/>
            <a:ext cx="2646362" cy="2481262"/>
            <a:chOff x="606049" y="1382233"/>
            <a:chExt cx="2647514" cy="2481495"/>
          </a:xfrm>
        </p:grpSpPr>
        <p:pic>
          <p:nvPicPr>
            <p:cNvPr id="49172" name="Object 203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637954" y="1382233"/>
              <a:ext cx="2615609" cy="1945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73" name="Picture 195" descr="2-3-1"/>
            <p:cNvPicPr>
              <a:picLocks noChangeAspect="1" noChangeArrowheads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6049" y="2443909"/>
              <a:ext cx="2232842" cy="1419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9161" name="Object 199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622675" y="2371725"/>
            <a:ext cx="2132013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2" name="Rectangle 197"/>
          <p:cNvSpPr>
            <a:spLocks noChangeArrowheads="1"/>
          </p:cNvSpPr>
          <p:nvPr/>
        </p:nvSpPr>
        <p:spPr bwMode="auto">
          <a:xfrm>
            <a:off x="3632200" y="3409950"/>
            <a:ext cx="19954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GB" sz="1000" b="0" i="0">
                <a:latin typeface="Tahoma"/>
                <a:ea typeface="+mn-ea"/>
                <a:cs typeface="Arial"/>
              </a:rPr>
              <a:t>Teilnehmer</a:t>
            </a:r>
          </a:p>
        </p:txBody>
      </p:sp>
      <p:sp>
        <p:nvSpPr>
          <p:cNvPr id="49163" name="Rectangle 197"/>
          <p:cNvSpPr>
            <a:spLocks noChangeArrowheads="1"/>
          </p:cNvSpPr>
          <p:nvPr/>
        </p:nvSpPr>
        <p:spPr bwMode="auto">
          <a:xfrm>
            <a:off x="3635375" y="2011363"/>
            <a:ext cx="199548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GB" sz="1000" b="0" i="0">
                <a:latin typeface="Tahoma"/>
                <a:ea typeface="+mn-ea"/>
                <a:cs typeface="Arial"/>
              </a:rPr>
              <a:t>Konferenzleiter</a:t>
            </a:r>
          </a:p>
        </p:txBody>
      </p:sp>
      <p:sp>
        <p:nvSpPr>
          <p:cNvPr id="49164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49165" name="Rectangle 41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4" name="Rectangle 41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5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7" name="Rectangle 408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49169" name="Rectangle 41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49170" name="Rectangle 420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49171" name="Rectangle 40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90"/>
          <p:cNvSpPr>
            <a:spLocks noChangeArrowheads="1"/>
          </p:cNvSpPr>
          <p:nvPr/>
        </p:nvSpPr>
        <p:spPr bwMode="auto">
          <a:xfrm>
            <a:off x="4111625" y="1489075"/>
            <a:ext cx="4575175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>
                <a:solidFill>
                  <a:srgbClr val="34B4E4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400" b="0" i="0">
                <a:latin typeface="Tahoma"/>
                <a:ea typeface="+mn-ea"/>
                <a:cs typeface="Arial"/>
              </a:rPr>
              <a:t>Steigert die Zusammenarbeit und ermöglicht den kreativen Austausch mit externen Teilnehmern.</a:t>
            </a: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400" b="0" i="0">
                <a:latin typeface="Tahoma"/>
                <a:ea typeface="+mn-ea"/>
                <a:cs typeface="Arial"/>
              </a:rPr>
              <a:t>Ermöglicht spontanes Brainstorming in der Gruppe sowie Sitzungen zur Problemlösung.</a:t>
            </a: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400" b="0" i="0">
                <a:latin typeface="Tahoma"/>
                <a:ea typeface="+mn-ea"/>
                <a:cs typeface="Arial"/>
              </a:rPr>
              <a:t>Ist zeitsparend und senkt Kosten für Reisen und Verwaltung</a:t>
            </a: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400" b="0" i="0">
                <a:latin typeface="Tahoma"/>
                <a:ea typeface="+mn-ea"/>
                <a:cs typeface="Arial"/>
              </a:rPr>
              <a:t>Ermöglicht qualitativ hochwertige Audiokonferenzen.</a:t>
            </a:r>
          </a:p>
        </p:txBody>
      </p:sp>
      <p:sp>
        <p:nvSpPr>
          <p:cNvPr id="50179" name="Rectangle 191"/>
          <p:cNvSpPr>
            <a:spLocks noChangeArrowheads="1"/>
          </p:cNvSpPr>
          <p:nvPr/>
        </p:nvSpPr>
        <p:spPr bwMode="auto">
          <a:xfrm>
            <a:off x="350838" y="4090988"/>
            <a:ext cx="4051300" cy="17002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>
                <a:solidFill>
                  <a:srgbClr val="34B4E4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100" b="0" i="0">
                <a:latin typeface="Tahoma"/>
                <a:ea typeface="+mn-ea"/>
                <a:cs typeface="Arial"/>
              </a:rPr>
              <a:t>SIP-Konnektivität 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100" b="0" i="0">
                <a:latin typeface="Tahoma"/>
                <a:ea typeface="+mn-ea"/>
                <a:cs typeface="Arial"/>
              </a:rPr>
              <a:t>PoE-Unterstützung (Power over Ethernet)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100" b="0" i="0">
                <a:latin typeface="Tahoma"/>
                <a:ea typeface="+mn-ea"/>
                <a:cs typeface="Arial"/>
              </a:rPr>
              <a:t>4 + 1 gleichzeitige Verbindungen 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100" b="0" i="0">
                <a:latin typeface="Tahoma"/>
                <a:ea typeface="+mn-ea"/>
                <a:cs typeface="Arial"/>
              </a:rPr>
              <a:t>Bis zu 4 Benutzerprofile 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100" b="0" i="0">
                <a:latin typeface="Tahoma"/>
                <a:ea typeface="+mn-ea"/>
                <a:cs typeface="Arial"/>
              </a:rPr>
              <a:t>Gesprächsaufzeichnung auf SD-Speicherkarte 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100" b="0" i="0">
                <a:latin typeface="Tahoma"/>
                <a:ea typeface="+mn-ea"/>
                <a:cs typeface="Arial"/>
              </a:rPr>
              <a:t>Die Konferenz-Bedienerführung ermöglicht Gruppenanrufe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100" b="0" i="0">
                <a:latin typeface="Tahoma"/>
                <a:ea typeface="+mn-ea"/>
                <a:cs typeface="Arial"/>
              </a:rPr>
              <a:t>LDAP-Client mit Direktzugriff auf das Verzeichnis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100" b="0" i="0">
                <a:latin typeface="Tahoma"/>
                <a:ea typeface="+mn-ea"/>
                <a:cs typeface="Arial"/>
              </a:rPr>
              <a:t>Einfache Konfiguration über die Weboberfläche </a:t>
            </a:r>
          </a:p>
        </p:txBody>
      </p:sp>
      <p:pic>
        <p:nvPicPr>
          <p:cNvPr id="50180" name="Picture 23" descr="Pictures_AL OT 4135IP CMYK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1388" y="1600200"/>
            <a:ext cx="3175000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Rectangle 193"/>
          <p:cNvSpPr>
            <a:spLocks noChangeArrowheads="1"/>
          </p:cNvSpPr>
          <p:nvPr/>
        </p:nvSpPr>
        <p:spPr bwMode="auto">
          <a:xfrm>
            <a:off x="4132263" y="4094163"/>
            <a:ext cx="2933700" cy="119263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100" b="0" i="0" dirty="0" err="1">
                <a:latin typeface="Tahoma"/>
                <a:ea typeface="+mn-ea"/>
                <a:cs typeface="Arial"/>
              </a:rPr>
              <a:t>Erweiterung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große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Räume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: Das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Kugelmikrofon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des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Geräts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kann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um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weitere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Richtmikrofone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erweitert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werden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, um den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Aufnahmebereich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von 30 m</a:t>
            </a:r>
            <a:r>
              <a:rPr lang="en-US" sz="1100" b="0" i="0" baseline="30000" dirty="0">
                <a:latin typeface="Tahoma"/>
                <a:ea typeface="+mn-ea"/>
                <a:cs typeface="Arial"/>
              </a:rPr>
              <a:t>2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zu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 smtClean="0">
                <a:latin typeface="Tahoma"/>
                <a:ea typeface="+mn-ea"/>
                <a:cs typeface="Arial"/>
              </a:rPr>
              <a:t>verdoppeln</a:t>
            </a:r>
            <a:endParaRPr lang="en-US" sz="1100" b="0" i="0" dirty="0">
              <a:latin typeface="Tahoma"/>
              <a:ea typeface="+mn-ea"/>
              <a:cs typeface="Arial"/>
            </a:endParaRPr>
          </a:p>
        </p:txBody>
      </p:sp>
      <p:cxnSp>
        <p:nvCxnSpPr>
          <p:cNvPr id="215" name="Straight Connector 214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3" name="Title 2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OMNITOUCH 4135 IP-KONFERENZTELEFON</a:t>
            </a:r>
          </a:p>
        </p:txBody>
      </p:sp>
      <p:sp>
        <p:nvSpPr>
          <p:cNvPr id="50184" name="Rectangle 4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50185" name="Rectangle 41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18" name="Rectangle 41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19" name="Rectangle 40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1" name="Rectangle 408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50189" name="Rectangle 4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50190" name="Rectangle 42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50191" name="Rectangle 40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90"/>
          <p:cNvSpPr>
            <a:spLocks noChangeArrowheads="1"/>
          </p:cNvSpPr>
          <p:nvPr/>
        </p:nvSpPr>
        <p:spPr bwMode="auto">
          <a:xfrm>
            <a:off x="5845175" y="1928813"/>
            <a:ext cx="2808288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>
                <a:solidFill>
                  <a:srgbClr val="34B4E4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Einfache Überwachung der Teamaktivitäten</a:t>
            </a: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Verbesserte Teamarbeit</a:t>
            </a: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Höhere Kundenzufriedenheit</a:t>
            </a:r>
          </a:p>
        </p:txBody>
      </p:sp>
      <p:sp>
        <p:nvSpPr>
          <p:cNvPr id="53251" name="Rectangle 191"/>
          <p:cNvSpPr>
            <a:spLocks noChangeArrowheads="1"/>
          </p:cNvSpPr>
          <p:nvPr/>
        </p:nvSpPr>
        <p:spPr bwMode="auto">
          <a:xfrm>
            <a:off x="357188" y="4094163"/>
            <a:ext cx="2917825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Alcatel-Lucent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PIMphony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Team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Team-Assistant- und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Überwachungsfunktionen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Einfache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und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effiziente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Anrufüberwachung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und -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verteilung</a:t>
            </a:r>
            <a:endParaRPr lang="en-GB" sz="10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53252" name="Rectangle 192"/>
          <p:cNvSpPr>
            <a:spLocks noChangeArrowheads="1"/>
          </p:cNvSpPr>
          <p:nvPr/>
        </p:nvSpPr>
        <p:spPr bwMode="auto">
          <a:xfrm>
            <a:off x="3511550" y="4094163"/>
            <a:ext cx="3452813" cy="789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Alcatel-Lucent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PIMphony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IP Media</a:t>
            </a: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34B4E4"/>
              </a:buClr>
              <a:buSzPct val="100000"/>
              <a:buFont typeface="Tahoma"/>
              <a:buChar char="−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VoIP-Audio-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Medien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auf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dem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PC</a:t>
            </a: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34B4E4"/>
              </a:buClr>
              <a:buSzPct val="100000"/>
              <a:buFont typeface="Tahoma"/>
              <a:buChar char="−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USB-Headset</a:t>
            </a:r>
          </a:p>
        </p:txBody>
      </p:sp>
      <p:pic>
        <p:nvPicPr>
          <p:cNvPr id="53253" name="Object 197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1813" y="1292225"/>
            <a:ext cx="5060950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5" name="Straight Connector 204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255" name="Title 2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TEAMARBEIT MIT PIMPHONY TEAM</a:t>
            </a:r>
            <a:endParaRPr lang="en-GB" sz="2600" b="1" i="0" dirty="0">
              <a:solidFill>
                <a:srgbClr val="000000"/>
              </a:solidFill>
              <a:latin typeface="Tahoma"/>
              <a:ea typeface="+mj-ea"/>
              <a:cs typeface="+mj-cs"/>
            </a:endParaRPr>
          </a:p>
        </p:txBody>
      </p:sp>
      <p:sp>
        <p:nvSpPr>
          <p:cNvPr id="53256" name="Rectangle 4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53257" name="Rectangle 41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18" name="Rectangle 41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19" name="Rectangle 40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1" name="Rectangle 408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53261" name="Rectangle 4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53262" name="Rectangle 42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53263" name="Rectangle 40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90"/>
          <p:cNvSpPr>
            <a:spLocks noChangeArrowheads="1"/>
          </p:cNvSpPr>
          <p:nvPr/>
        </p:nvSpPr>
        <p:spPr bwMode="auto">
          <a:xfrm>
            <a:off x="5341256" y="1228725"/>
            <a:ext cx="3550953" cy="1638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US" sz="1400" b="1" i="0" dirty="0"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300"/>
              </a:spcAft>
              <a:buNone/>
            </a:pPr>
            <a:r>
              <a:rPr lang="en-US" sz="1200" b="1" i="0" dirty="0">
                <a:latin typeface="Tahoma"/>
                <a:ea typeface="+mn-ea"/>
                <a:cs typeface="Arial"/>
              </a:rPr>
              <a:t>	</a:t>
            </a:r>
            <a:r>
              <a:rPr lang="en-US" sz="1200" b="1" i="0" dirty="0" err="1">
                <a:latin typeface="Tahoma"/>
                <a:ea typeface="+mn-ea"/>
                <a:cs typeface="Arial"/>
              </a:rPr>
              <a:t>Videokommunikation</a:t>
            </a:r>
            <a:r>
              <a:rPr lang="en-US" sz="1200" b="1" i="0" dirty="0">
                <a:latin typeface="Tahoma"/>
                <a:ea typeface="+mn-ea"/>
                <a:cs typeface="Arial"/>
              </a:rPr>
              <a:t> </a:t>
            </a: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Arial"/>
              </a:rPr>
              <a:t>Kosteneffiziente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Videokonferenzen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über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das Internet</a:t>
            </a: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Arial"/>
              </a:rPr>
              <a:t>Qualitativ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hochwertige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Lösung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alle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Endpunkte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,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Anzeigen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,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Benutzer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Orte</a:t>
            </a:r>
            <a:endParaRPr lang="en-US" sz="12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Arial"/>
              </a:rPr>
              <a:t>Erstklassige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Videoqualität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,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unabhängig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von der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Bandbreite</a:t>
            </a:r>
            <a:endParaRPr lang="en-US" sz="12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54275" name="Rectangle 191"/>
          <p:cNvSpPr>
            <a:spLocks noChangeArrowheads="1"/>
          </p:cNvSpPr>
          <p:nvPr/>
        </p:nvSpPr>
        <p:spPr bwMode="auto">
          <a:xfrm>
            <a:off x="188686" y="4090988"/>
            <a:ext cx="4905828" cy="2192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LifeSize</a:t>
            </a:r>
            <a:r>
              <a:rPr lang="en-US" sz="1000" b="0" i="0" baseline="3000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®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Unity 50: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für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Desktop-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Benutzer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(All-in-One;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Kamera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, Codec und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Bildschirm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in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einem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Paket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)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LifeSize</a:t>
            </a:r>
            <a:r>
              <a:rPr lang="en-US" sz="1000" b="0" i="0" baseline="3000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®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Passport: Desktop-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basiert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für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Einzelbüros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,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Telearbeiter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und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Räume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, die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für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die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Zusammenarbeit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vorgesehen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sind</a:t>
            </a:r>
            <a:endParaRPr lang="en-US" sz="1000" b="0" i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LifeSize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Express 220: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für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kleine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Konferenzräume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und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Arbeitsgruppen</a:t>
            </a:r>
            <a:endParaRPr lang="en-US" sz="1000" b="0" i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LifeSize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Team 220: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für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Konferenzräume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mit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bis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zu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drei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entfernten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Teilnehmern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(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integrierte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MCU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zur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Verbindung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mehrerer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Standorte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) 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LifeSize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Icon 600: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kleine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Besprechungsräume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Teamarbeitsräume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(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angepasst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an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wechselnde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geschäftliche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Anforderungen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)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 smtClean="0">
                <a:latin typeface="Tahoma"/>
                <a:ea typeface="+mn-ea"/>
                <a:cs typeface="Arial"/>
              </a:rPr>
              <a:t>Raumsysteme</a:t>
            </a:r>
            <a:r>
              <a:rPr lang="en-US" sz="1000" b="0" i="0" dirty="0" smtClean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qualitativ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hochwertigem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Video und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geringer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Bandbreiten-Anforderung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Arial"/>
              </a:rPr>
              <a:t>Auf Standards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basierend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(SIP, H.264, H.263,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offene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APIs)</a:t>
            </a:r>
          </a:p>
        </p:txBody>
      </p:sp>
      <p:sp>
        <p:nvSpPr>
          <p:cNvPr id="54276" name="Rectangle 192"/>
          <p:cNvSpPr>
            <a:spLocks noChangeArrowheads="1"/>
          </p:cNvSpPr>
          <p:nvPr/>
        </p:nvSpPr>
        <p:spPr bwMode="auto">
          <a:xfrm>
            <a:off x="5237301" y="4104240"/>
            <a:ext cx="3654908" cy="157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US" sz="1400" b="1" i="0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US" sz="14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LifeSize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Camera (Focus™, 10x™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oder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200™)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LifeSize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Phone™ 2. Generation: </a:t>
            </a:r>
          </a:p>
          <a:p>
            <a:pPr marL="576072" lvl="1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HD-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Audiokonferenztelefon</a:t>
            </a:r>
            <a:endParaRPr lang="en-US" sz="1000" b="0" i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LifeSize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Digital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MicPod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™: </a:t>
            </a:r>
          </a:p>
          <a:p>
            <a:pPr marL="576072" lvl="1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Kompaktes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HD-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Audiomikrofon</a:t>
            </a:r>
            <a:endParaRPr lang="en-US" sz="1000" b="0" i="0" dirty="0">
              <a:solidFill>
                <a:srgbClr val="000000">
                  <a:lumMod val="95000"/>
                  <a:lumOff val="5000"/>
                </a:srgbClr>
              </a:solidFill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LifeSize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Networker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™: </a:t>
            </a:r>
          </a:p>
          <a:p>
            <a:pPr marL="576072" lvl="1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Arial"/>
              </a:rPr>
              <a:t>ISDN-Gateway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zur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Verbindung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von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LifeSize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IP-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Videosystemen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ISDN-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Videosystemen</a:t>
            </a:r>
            <a:endParaRPr lang="en-US" sz="1000" b="0" i="0" dirty="0">
              <a:latin typeface="Tahoma"/>
              <a:ea typeface="+mn-ea"/>
              <a:cs typeface="Arial"/>
            </a:endParaRPr>
          </a:p>
        </p:txBody>
      </p:sp>
      <p:pic>
        <p:nvPicPr>
          <p:cNvPr id="54279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6091" y="1143000"/>
            <a:ext cx="4874514" cy="2278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212" name="Straight Connector 211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81" name="Title 223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617537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VIDEOKOMMUNIKATION</a:t>
            </a:r>
          </a:p>
        </p:txBody>
      </p:sp>
      <p:sp>
        <p:nvSpPr>
          <p:cNvPr id="54282" name="Rectangle 4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54283" name="Rectangle 41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0" name="Rectangle 41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1" name="Rectangle 40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3" name="Rectangle 408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54287" name="Rectangle 4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54288" name="Rectangle 42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54289" name="Rectangle 40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06377" y="3162881"/>
            <a:ext cx="1521624" cy="66032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8" name="ZoneTexte 17"/>
          <p:cNvSpPr txBox="1"/>
          <p:nvPr/>
        </p:nvSpPr>
        <p:spPr>
          <a:xfrm>
            <a:off x="7112000" y="3773713"/>
            <a:ext cx="124745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fr-FR" sz="1100" b="0" i="1">
                <a:latin typeface="Tahoma"/>
                <a:ea typeface="+mn-ea"/>
                <a:cs typeface="Arial"/>
              </a:rPr>
              <a:t>LifeSize Icon 600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90"/>
          <p:cNvSpPr>
            <a:spLocks noChangeArrowheads="1"/>
          </p:cNvSpPr>
          <p:nvPr/>
        </p:nvSpPr>
        <p:spPr bwMode="auto">
          <a:xfrm>
            <a:off x="5116513" y="1271797"/>
            <a:ext cx="3828704" cy="2385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US" sz="1400" b="1" i="0"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>
                <a:solidFill>
                  <a:srgbClr val="34B4E4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73736" indent="-173736" algn="l">
              <a:spcBef>
                <a:spcPts val="288"/>
              </a:spcBef>
              <a:spcAft>
                <a:spcPts val="600"/>
              </a:spcAft>
              <a:buClr>
                <a:srgbClr val="CF0072"/>
              </a:buClr>
              <a:buFont typeface="Arial"/>
              <a:buChar char="•"/>
            </a:pPr>
            <a:r>
              <a:rPr lang="en-US" sz="1200" b="0" i="0">
                <a:solidFill>
                  <a:srgbClr val="404040"/>
                </a:solidFill>
                <a:latin typeface="Tahoma"/>
                <a:ea typeface="+mn-ea"/>
                <a:cs typeface="Tahoma"/>
              </a:rPr>
              <a:t>Hochauflösende Videokonferenzsysteme</a:t>
            </a:r>
          </a:p>
          <a:p>
            <a:pPr marL="173736" indent="-173736" algn="l">
              <a:spcBef>
                <a:spcPts val="288"/>
              </a:spcBef>
              <a:spcAft>
                <a:spcPts val="600"/>
              </a:spcAft>
              <a:buClr>
                <a:srgbClr val="CF0072"/>
              </a:buClr>
              <a:buFont typeface="Arial"/>
              <a:buChar char="•"/>
            </a:pPr>
            <a:r>
              <a:rPr lang="en-US" sz="1200" b="0" i="0">
                <a:solidFill>
                  <a:srgbClr val="000000"/>
                </a:solidFill>
                <a:latin typeface="Tahoma"/>
                <a:ea typeface="+mn-ea"/>
                <a:cs typeface="Arial"/>
              </a:rPr>
              <a:t>Flexible Videokonferenzen in Unternehmen mit benutzerabhängigen Gebühren</a:t>
            </a:r>
          </a:p>
          <a:p>
            <a:pPr marL="173736" indent="-173736" algn="l">
              <a:spcBef>
                <a:spcPts val="288"/>
              </a:spcBef>
              <a:spcAft>
                <a:spcPts val="600"/>
              </a:spcAft>
              <a:buClr>
                <a:srgbClr val="CF0072"/>
              </a:buClr>
              <a:buFont typeface="Arial"/>
              <a:buChar char="•"/>
            </a:pPr>
            <a:r>
              <a:rPr lang="en-US" sz="1200" b="0" i="0">
                <a:solidFill>
                  <a:srgbClr val="000000"/>
                </a:solidFill>
                <a:latin typeface="Tahoma"/>
                <a:ea typeface="+mn-ea"/>
                <a:cs typeface="Arial"/>
              </a:rPr>
              <a:t>Schnelle Amortisierung durch Reduzierung der Reisekosten </a:t>
            </a:r>
          </a:p>
          <a:p>
            <a:pPr marL="173736" indent="-173736" algn="l">
              <a:spcBef>
                <a:spcPts val="288"/>
              </a:spcBef>
              <a:spcAft>
                <a:spcPts val="600"/>
              </a:spcAft>
              <a:buClr>
                <a:srgbClr val="CF0072"/>
              </a:buClr>
              <a:buFont typeface="Arial"/>
              <a:buChar char="•"/>
            </a:pPr>
            <a:r>
              <a:rPr lang="en-US" sz="1200" b="0" i="0">
                <a:solidFill>
                  <a:srgbClr val="000000"/>
                </a:solidFill>
                <a:latin typeface="Tahoma"/>
                <a:ea typeface="+mn-ea"/>
                <a:cs typeface="Arial"/>
              </a:rPr>
              <a:t>Höhere Effizienz der Arbeitsgruppe</a:t>
            </a:r>
          </a:p>
          <a:p>
            <a:pPr marL="173736" indent="-173736" algn="l">
              <a:spcBef>
                <a:spcPts val="288"/>
              </a:spcBef>
              <a:spcAft>
                <a:spcPts val="600"/>
              </a:spcAft>
              <a:buClr>
                <a:srgbClr val="CF0072"/>
              </a:buClr>
              <a:buFont typeface="Arial"/>
              <a:buChar char="•"/>
            </a:pPr>
            <a:r>
              <a:rPr lang="en-US" sz="1200" b="0" i="0">
                <a:solidFill>
                  <a:srgbClr val="000000"/>
                </a:solidFill>
                <a:latin typeface="Tahoma"/>
                <a:ea typeface="+mn-ea"/>
                <a:cs typeface="Arial"/>
              </a:rPr>
              <a:t>KMU können ihre Benutzer-Community in Echtzeit neu konfigurieren, da LifeSize Connections mit Lizenzen für 1 Jahr und X Benutzer angeboten wird.</a:t>
            </a:r>
          </a:p>
        </p:txBody>
      </p:sp>
      <p:sp>
        <p:nvSpPr>
          <p:cNvPr id="54275" name="Rectangle 191"/>
          <p:cNvSpPr>
            <a:spLocks noChangeArrowheads="1"/>
          </p:cNvSpPr>
          <p:nvPr/>
        </p:nvSpPr>
        <p:spPr bwMode="auto">
          <a:xfrm>
            <a:off x="191811" y="4303015"/>
            <a:ext cx="3476625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73736" indent="-173736" algn="l">
              <a:spcBef>
                <a:spcPts val="252"/>
              </a:spcBef>
              <a:spcAft>
                <a:spcPts val="600"/>
              </a:spcAft>
              <a:buNone/>
            </a:pPr>
            <a:r>
              <a:rPr lang="en-US" sz="1050" b="1" i="0" dirty="0" err="1">
                <a:solidFill>
                  <a:srgbClr val="404040"/>
                </a:solidFill>
                <a:latin typeface="Tahoma"/>
                <a:ea typeface="+mn-ea"/>
                <a:cs typeface="Arial"/>
              </a:rPr>
              <a:t>LifeSize</a:t>
            </a:r>
            <a:r>
              <a:rPr lang="fr-FR" sz="1050" b="1" i="0" dirty="0">
                <a:solidFill>
                  <a:srgbClr val="00549F">
                    <a:lumMod val="50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fr-FR" sz="1050" b="1" i="0" baseline="30000" dirty="0">
                <a:solidFill>
                  <a:srgbClr val="00549F">
                    <a:lumMod val="50000"/>
                  </a:srgbClr>
                </a:solidFill>
                <a:latin typeface="Tahoma"/>
                <a:ea typeface="+mn-ea"/>
                <a:cs typeface="Arial"/>
              </a:rPr>
              <a:t>®</a:t>
            </a:r>
            <a:r>
              <a:rPr lang="en-US" sz="1050" b="1" i="0" dirty="0">
                <a:solidFill>
                  <a:srgbClr val="404040"/>
                </a:solidFill>
                <a:latin typeface="Tahoma"/>
                <a:ea typeface="+mn-ea"/>
                <a:cs typeface="Arial"/>
              </a:rPr>
              <a:t> Connections</a:t>
            </a:r>
            <a:r>
              <a:rPr lang="fr-FR" sz="1050" b="1" i="0" dirty="0">
                <a:solidFill>
                  <a:srgbClr val="00549F">
                    <a:lumMod val="50000"/>
                  </a:srgbClr>
                </a:solidFill>
                <a:latin typeface="Tahoma"/>
                <a:ea typeface="+mn-ea"/>
                <a:cs typeface="Arial"/>
              </a:rPr>
              <a:t>™</a:t>
            </a:r>
            <a:r>
              <a:rPr lang="en-US" sz="1050" b="1" i="0" dirty="0">
                <a:solidFill>
                  <a:srgbClr val="404040"/>
                </a:solidFill>
                <a:latin typeface="Tahoma"/>
                <a:ea typeface="+mn-ea"/>
                <a:cs typeface="Arial"/>
              </a:rPr>
              <a:t> </a:t>
            </a:r>
          </a:p>
          <a:p>
            <a:pPr marL="173736" indent="-173736" algn="l">
              <a:spcBef>
                <a:spcPts val="252"/>
              </a:spcBef>
              <a:spcAft>
                <a:spcPts val="600"/>
              </a:spcAft>
              <a:buClr>
                <a:srgbClr val="CF0072"/>
              </a:buClr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Tahoma"/>
              </a:rPr>
              <a:t>Cloud-</a:t>
            </a:r>
            <a:r>
              <a:rPr lang="en-US" sz="1000" b="0" i="0" dirty="0" err="1">
                <a:latin typeface="Tahoma"/>
                <a:ea typeface="+mn-ea"/>
                <a:cs typeface="Tahoma"/>
              </a:rPr>
              <a:t>basierte</a:t>
            </a:r>
            <a:r>
              <a:rPr lang="en-US" sz="1000" b="0" i="0" dirty="0">
                <a:latin typeface="Tahoma"/>
                <a:ea typeface="+mn-ea"/>
                <a:cs typeface="Tahoma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Tahoma"/>
              </a:rPr>
              <a:t>Dienste</a:t>
            </a:r>
            <a:r>
              <a:rPr lang="en-US" sz="1000" b="0" i="0" dirty="0">
                <a:latin typeface="Tahoma"/>
                <a:ea typeface="+mn-ea"/>
                <a:cs typeface="Tahoma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Tahoma"/>
              </a:rPr>
              <a:t>bieten</a:t>
            </a:r>
            <a:r>
              <a:rPr lang="en-US" sz="1000" b="0" i="0" dirty="0">
                <a:latin typeface="Tahoma"/>
                <a:ea typeface="+mn-ea"/>
                <a:cs typeface="Tahoma"/>
              </a:rPr>
              <a:t> KMU </a:t>
            </a:r>
            <a:r>
              <a:rPr lang="en-US" sz="1000" b="0" i="0" dirty="0" err="1">
                <a:latin typeface="Tahoma"/>
                <a:ea typeface="+mn-ea"/>
                <a:cs typeface="Tahoma"/>
              </a:rPr>
              <a:t>neue</a:t>
            </a:r>
            <a:r>
              <a:rPr lang="en-US" sz="1000" b="0" i="0" dirty="0">
                <a:latin typeface="Tahoma"/>
                <a:ea typeface="+mn-ea"/>
                <a:cs typeface="Tahoma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Tahoma"/>
              </a:rPr>
              <a:t>Geschäftsmöglichkeiten</a:t>
            </a:r>
            <a:r>
              <a:rPr lang="en-US" sz="1000" b="0" i="0" dirty="0">
                <a:latin typeface="Tahoma"/>
                <a:ea typeface="+mn-ea"/>
                <a:cs typeface="Tahoma"/>
              </a:rPr>
              <a:t>, </a:t>
            </a:r>
            <a:r>
              <a:rPr lang="en-US" sz="1000" b="0" i="0" dirty="0" err="1">
                <a:latin typeface="Tahoma"/>
                <a:ea typeface="+mn-ea"/>
                <a:cs typeface="Tahoma"/>
              </a:rPr>
              <a:t>für</a:t>
            </a:r>
            <a:r>
              <a:rPr lang="en-US" sz="1000" b="0" i="0" dirty="0">
                <a:latin typeface="Tahoma"/>
                <a:ea typeface="+mn-ea"/>
                <a:cs typeface="Tahoma"/>
              </a:rPr>
              <a:t> die </a:t>
            </a:r>
            <a:r>
              <a:rPr lang="en-US" sz="1000" b="0" i="0" dirty="0" err="1">
                <a:latin typeface="Tahoma"/>
                <a:ea typeface="+mn-ea"/>
                <a:cs typeface="Tahoma"/>
              </a:rPr>
              <a:t>keine</a:t>
            </a:r>
            <a:r>
              <a:rPr lang="en-US" sz="1000" b="0" i="0" dirty="0">
                <a:latin typeface="Tahoma"/>
                <a:ea typeface="+mn-ea"/>
                <a:cs typeface="Tahoma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Tahoma"/>
              </a:rPr>
              <a:t>Vorabinvestitionen</a:t>
            </a:r>
            <a:r>
              <a:rPr lang="en-US" sz="1000" b="0" i="0" dirty="0">
                <a:latin typeface="Tahoma"/>
                <a:ea typeface="+mn-ea"/>
                <a:cs typeface="Tahoma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Tahoma"/>
              </a:rPr>
              <a:t>erforderlich</a:t>
            </a:r>
            <a:r>
              <a:rPr lang="en-US" sz="1000" b="0" i="0" dirty="0">
                <a:latin typeface="Tahoma"/>
                <a:ea typeface="+mn-ea"/>
                <a:cs typeface="Tahoma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Tahoma"/>
              </a:rPr>
              <a:t>sind</a:t>
            </a:r>
            <a:endParaRPr lang="en-US" sz="1000" b="0" i="0" dirty="0">
              <a:latin typeface="Tahoma"/>
              <a:ea typeface="+mn-ea"/>
              <a:cs typeface="Tahoma"/>
            </a:endParaRPr>
          </a:p>
          <a:p>
            <a:pPr marL="173736" indent="-173736" algn="l">
              <a:spcBef>
                <a:spcPts val="252"/>
              </a:spcBef>
              <a:spcAft>
                <a:spcPts val="600"/>
              </a:spcAft>
              <a:buClr>
                <a:srgbClr val="CF0072"/>
              </a:buClr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Tahoma"/>
              </a:rPr>
              <a:t>Einjahreslizenzen</a:t>
            </a:r>
            <a:r>
              <a:rPr lang="en-US" sz="1000" b="0" i="0" dirty="0">
                <a:latin typeface="Tahoma"/>
                <a:ea typeface="+mn-ea"/>
                <a:cs typeface="Tahoma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Tahoma"/>
              </a:rPr>
              <a:t>für</a:t>
            </a:r>
            <a:r>
              <a:rPr lang="en-US" sz="1000" b="0" i="0" dirty="0">
                <a:latin typeface="Tahoma"/>
                <a:ea typeface="+mn-ea"/>
                <a:cs typeface="Tahoma"/>
              </a:rPr>
              <a:t> Desktop (</a:t>
            </a:r>
            <a:r>
              <a:rPr lang="en-US" sz="1000" b="0" i="0" dirty="0" err="1">
                <a:latin typeface="Tahoma"/>
                <a:ea typeface="+mn-ea"/>
                <a:cs typeface="Tahoma"/>
              </a:rPr>
              <a:t>kostenlose</a:t>
            </a:r>
            <a:r>
              <a:rPr lang="en-US" sz="1000" b="0" i="0" dirty="0">
                <a:latin typeface="Tahoma"/>
                <a:ea typeface="+mn-ea"/>
                <a:cs typeface="Tahoma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Tahoma"/>
              </a:rPr>
              <a:t>Anwendung</a:t>
            </a:r>
            <a:r>
              <a:rPr lang="en-US" sz="1000" b="0" i="0" dirty="0">
                <a:latin typeface="Tahoma"/>
                <a:ea typeface="+mn-ea"/>
                <a:cs typeface="Tahoma"/>
              </a:rPr>
              <a:t>)</a:t>
            </a:r>
          </a:p>
          <a:p>
            <a:pPr marL="173736" indent="-173736" algn="l">
              <a:spcBef>
                <a:spcPts val="252"/>
              </a:spcBef>
              <a:spcAft>
                <a:spcPts val="600"/>
              </a:spcAft>
              <a:buClr>
                <a:srgbClr val="CF0072"/>
              </a:buClr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Tahoma"/>
              </a:rPr>
              <a:t>Einjahreslizenzen</a:t>
            </a:r>
            <a:r>
              <a:rPr lang="en-US" sz="1000" b="0" i="0" dirty="0">
                <a:latin typeface="Tahoma"/>
                <a:ea typeface="+mn-ea"/>
                <a:cs typeface="Tahoma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Tahoma"/>
              </a:rPr>
              <a:t>für</a:t>
            </a:r>
            <a:r>
              <a:rPr lang="en-US" sz="1000" b="0" i="0" dirty="0">
                <a:latin typeface="Tahoma"/>
                <a:ea typeface="+mn-ea"/>
                <a:cs typeface="Tahoma"/>
              </a:rPr>
              <a:t> Video </a:t>
            </a:r>
            <a:r>
              <a:rPr lang="en-US" sz="1000" b="0" i="0" dirty="0" err="1">
                <a:latin typeface="Tahoma"/>
                <a:ea typeface="+mn-ea"/>
                <a:cs typeface="Tahoma"/>
              </a:rPr>
              <a:t>LifeSize-Endpunkte</a:t>
            </a:r>
            <a:endParaRPr lang="en-US" sz="1000" b="0" i="0" dirty="0">
              <a:latin typeface="Tahoma"/>
              <a:ea typeface="+mn-ea"/>
              <a:cs typeface="Tahoma"/>
            </a:endParaRPr>
          </a:p>
        </p:txBody>
      </p:sp>
      <p:cxnSp>
        <p:nvCxnSpPr>
          <p:cNvPr id="212" name="Straight Connector 211"/>
          <p:cNvCxnSpPr/>
          <p:nvPr/>
        </p:nvCxnSpPr>
        <p:spPr>
          <a:xfrm>
            <a:off x="360983" y="4178568"/>
            <a:ext cx="8537575" cy="158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81" name="Title 2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CLOUD-BASIERTE VIDEO-ZUSAMMENARBEIT</a:t>
            </a:r>
          </a:p>
        </p:txBody>
      </p:sp>
      <p:sp>
        <p:nvSpPr>
          <p:cNvPr id="54282" name="Rectangle 4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54283" name="Rectangle 4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0" name="Rectangle 41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1" name="Rectangle 40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3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54287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54288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54289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17" name="Cloud 55"/>
          <p:cNvSpPr/>
          <p:nvPr/>
        </p:nvSpPr>
        <p:spPr bwMode="auto">
          <a:xfrm>
            <a:off x="1488296" y="1370452"/>
            <a:ext cx="2444178" cy="2271074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spcBef>
                <a:spcPct val="15000"/>
              </a:spcBef>
              <a:buFont typeface="Wingdings" pitchFamily="2" charset="2"/>
              <a:buNone/>
              <a:defRPr/>
            </a:pPr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16731" y="2853116"/>
            <a:ext cx="327025" cy="374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1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74442" y="2102066"/>
            <a:ext cx="315912" cy="425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19"/>
          <p:cNvSpPr txBox="1">
            <a:spLocks noChangeArrowheads="1"/>
          </p:cNvSpPr>
          <p:nvPr/>
        </p:nvSpPr>
        <p:spPr bwMode="auto">
          <a:xfrm>
            <a:off x="3096655" y="2552498"/>
            <a:ext cx="582613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None/>
            </a:pPr>
            <a:r>
              <a:rPr lang="en-US" sz="900" b="1" i="0">
                <a:latin typeface="Tahoma"/>
                <a:ea typeface="+mn-ea"/>
                <a:cs typeface="Arial"/>
              </a:rPr>
              <a:t>GAST</a:t>
            </a:r>
          </a:p>
        </p:txBody>
      </p:sp>
      <p:pic>
        <p:nvPicPr>
          <p:cNvPr id="24" name="Picture 14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06080" y="2936646"/>
            <a:ext cx="188912" cy="306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7" descr="http://cdn4.iconfinder.com/data/icons/devine_icons/128/PNG/System%20and%20Internet/Firewall.pn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2543334" y="2755840"/>
            <a:ext cx="354013" cy="471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 descr="http://www.whatthetech.com/blog/wp-content/uploads/2010/04/ie8_logo.jpg"/>
          <p:cNvPicPr>
            <a:picLocks noChangeAspect="1" noChangeArrowheads="1"/>
          </p:cNvPicPr>
          <p:nvPr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512580" y="2235263"/>
            <a:ext cx="333375" cy="444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6" descr="Call in HD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1881424" y="2679352"/>
            <a:ext cx="330200" cy="511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7856" y="2016420"/>
            <a:ext cx="544512" cy="596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6" descr="http://meship.com/Blog/wp-content/uploads/2011/03/cloud-server.jpg"/>
          <p:cNvPicPr>
            <a:picLocks noChangeAspect="1" noChangeArrowheads="1"/>
          </p:cNvPicPr>
          <p:nvPr/>
        </p:nvPicPr>
        <p:blipFill>
          <a:blip r:embed="rId18" cstate="screen"/>
          <a:srcRect t="-978"/>
          <a:stretch>
            <a:fillRect/>
          </a:stretch>
        </p:blipFill>
        <p:spPr bwMode="auto">
          <a:xfrm>
            <a:off x="2400536" y="1897991"/>
            <a:ext cx="496811" cy="674544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0" name="Rectangle 29"/>
          <p:cNvSpPr/>
          <p:nvPr/>
        </p:nvSpPr>
        <p:spPr>
          <a:xfrm>
            <a:off x="2262368" y="1477270"/>
            <a:ext cx="12699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fr-FR" sz="1200" b="1" i="0">
                <a:solidFill>
                  <a:srgbClr val="00549F">
                    <a:lumMod val="50000"/>
                  </a:srgbClr>
                </a:solidFill>
                <a:latin typeface="Tahoma"/>
                <a:ea typeface="+mn-ea"/>
                <a:cs typeface="Arial"/>
              </a:rPr>
              <a:t>LifeSize® </a:t>
            </a:r>
          </a:p>
          <a:p>
            <a:pPr algn="l">
              <a:buNone/>
            </a:pPr>
            <a:r>
              <a:rPr lang="fr-FR" sz="1200" b="1" i="0">
                <a:solidFill>
                  <a:srgbClr val="00549F">
                    <a:lumMod val="50000"/>
                  </a:srgbClr>
                </a:solidFill>
                <a:latin typeface="Tahoma"/>
                <a:ea typeface="+mn-ea"/>
                <a:cs typeface="Arial"/>
              </a:rPr>
              <a:t>Connections™ </a:t>
            </a:r>
          </a:p>
        </p:txBody>
      </p:sp>
      <p:pic>
        <p:nvPicPr>
          <p:cNvPr id="31" name="Picture 4" descr="Zimmer 200"/>
          <p:cNvPicPr>
            <a:picLocks noChangeAspect="1" noChangeArrowheads="1"/>
          </p:cNvPicPr>
          <p:nvPr/>
        </p:nvPicPr>
        <p:blipFill>
          <a:blip r:embed="rId19" cstate="screen"/>
          <a:srcRect/>
          <a:stretch>
            <a:fillRect/>
          </a:stretch>
        </p:blipFill>
        <p:spPr bwMode="auto">
          <a:xfrm>
            <a:off x="331307" y="2836279"/>
            <a:ext cx="1069064" cy="936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20" cstate="screen"/>
          <a:srcRect/>
          <a:stretch>
            <a:fillRect/>
          </a:stretch>
        </p:blipFill>
        <p:spPr bwMode="auto">
          <a:xfrm>
            <a:off x="4071302" y="2917404"/>
            <a:ext cx="586345" cy="828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3" name="Straight Arrow Connector 10"/>
          <p:cNvCxnSpPr>
            <a:stCxn id="31" idx="0"/>
          </p:cNvCxnSpPr>
          <p:nvPr/>
        </p:nvCxnSpPr>
        <p:spPr bwMode="auto">
          <a:xfrm flipV="1">
            <a:off x="865839" y="2332185"/>
            <a:ext cx="622457" cy="504094"/>
          </a:xfrm>
          <a:prstGeom prst="straightConnector1">
            <a:avLst/>
          </a:prstGeom>
          <a:noFill/>
          <a:ln w="1524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</p:cxnSp>
      <p:cxnSp>
        <p:nvCxnSpPr>
          <p:cNvPr id="34" name="Straight Arrow Connector 44"/>
          <p:cNvCxnSpPr>
            <a:stCxn id="32" idx="0"/>
          </p:cNvCxnSpPr>
          <p:nvPr/>
        </p:nvCxnSpPr>
        <p:spPr bwMode="auto">
          <a:xfrm flipH="1" flipV="1">
            <a:off x="3845955" y="2235263"/>
            <a:ext cx="518520" cy="682141"/>
          </a:xfrm>
          <a:prstGeom prst="straightConnector1">
            <a:avLst/>
          </a:prstGeom>
          <a:noFill/>
          <a:ln w="1524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</p:cxnSp>
      <p:sp>
        <p:nvSpPr>
          <p:cNvPr id="35" name="Rectangle 191"/>
          <p:cNvSpPr>
            <a:spLocks noChangeArrowheads="1"/>
          </p:cNvSpPr>
          <p:nvPr/>
        </p:nvSpPr>
        <p:spPr bwMode="auto">
          <a:xfrm>
            <a:off x="3737113" y="4283136"/>
            <a:ext cx="5181599" cy="194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3736" indent="-173736" algn="l">
              <a:spcBef>
                <a:spcPts val="0"/>
              </a:spcBef>
              <a:spcAft>
                <a:spcPts val="0"/>
              </a:spcAft>
              <a:buClr>
                <a:srgbClr val="CF0072"/>
              </a:buClr>
              <a:buFont typeface="Arial"/>
              <a:buChar char="•"/>
            </a:pPr>
            <a:r>
              <a:rPr lang="en-US" sz="1000" b="0" i="0" u="sng" dirty="0" err="1">
                <a:latin typeface="Tahoma"/>
                <a:ea typeface="+mn-ea"/>
                <a:cs typeface="Arial"/>
              </a:rPr>
              <a:t>Funktionen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: </a:t>
            </a:r>
            <a:r>
              <a:rPr lang="en-GB" altLang="ja-JP" sz="1000" b="0" i="0" dirty="0">
                <a:latin typeface="Tahoma"/>
                <a:ea typeface="+mn-ea"/>
                <a:cs typeface="Arial"/>
              </a:rPr>
              <a:t>9-Wege-Anrufe, 720p30, </a:t>
            </a:r>
            <a:r>
              <a:rPr lang="en-GB" altLang="ja-JP" sz="1000" b="0" i="0" dirty="0" err="1">
                <a:latin typeface="Tahoma"/>
                <a:ea typeface="+mn-ea"/>
                <a:cs typeface="Arial"/>
              </a:rPr>
              <a:t>Einladen</a:t>
            </a:r>
            <a:r>
              <a:rPr lang="en-GB" altLang="ja-JP" sz="1000" b="0" i="0" dirty="0">
                <a:latin typeface="Tahoma"/>
                <a:ea typeface="+mn-ea"/>
                <a:cs typeface="Arial"/>
              </a:rPr>
              <a:t> von </a:t>
            </a:r>
            <a:r>
              <a:rPr lang="en-GB" altLang="ja-JP" sz="1000" b="0" i="0" dirty="0" err="1">
                <a:latin typeface="Tahoma"/>
                <a:ea typeface="+mn-ea"/>
                <a:cs typeface="Arial"/>
              </a:rPr>
              <a:t>Gästen</a:t>
            </a:r>
            <a:r>
              <a:rPr lang="en-GB" altLang="ja-JP" sz="1000" b="0" i="0" dirty="0">
                <a:latin typeface="Tahoma"/>
                <a:ea typeface="+mn-ea"/>
                <a:cs typeface="Arial"/>
              </a:rPr>
              <a:t>, </a:t>
            </a:r>
            <a:r>
              <a:rPr lang="en-GB" altLang="ja-JP" sz="1000" b="0" i="0" dirty="0" err="1">
                <a:latin typeface="Tahoma"/>
                <a:ea typeface="+mn-ea"/>
                <a:cs typeface="Arial"/>
              </a:rPr>
              <a:t>Anrufen</a:t>
            </a:r>
            <a:r>
              <a:rPr lang="en-GB" altLang="ja-JP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altLang="ja-JP" sz="1000" b="0" i="0" dirty="0" err="1">
                <a:latin typeface="Tahoma"/>
                <a:ea typeface="+mn-ea"/>
                <a:cs typeface="Arial"/>
              </a:rPr>
              <a:t>beliebiger</a:t>
            </a:r>
            <a:r>
              <a:rPr lang="en-GB" altLang="ja-JP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altLang="ja-JP" sz="1000" b="0" i="0" dirty="0" err="1">
                <a:latin typeface="Tahoma"/>
                <a:ea typeface="+mn-ea"/>
                <a:cs typeface="Arial"/>
              </a:rPr>
              <a:t>Teilnehmer</a:t>
            </a:r>
            <a:r>
              <a:rPr lang="en-GB" altLang="ja-JP" sz="1000" b="0" i="0" dirty="0">
                <a:latin typeface="Tahoma"/>
                <a:ea typeface="+mn-ea"/>
                <a:cs typeface="Arial"/>
              </a:rPr>
              <a:t>, </a:t>
            </a:r>
            <a:r>
              <a:rPr lang="en-GB" altLang="ja-JP" sz="1000" b="0" i="0" dirty="0" err="1">
                <a:latin typeface="Tahoma"/>
                <a:ea typeface="+mn-ea"/>
                <a:cs typeface="Arial"/>
              </a:rPr>
              <a:t>einfache</a:t>
            </a:r>
            <a:r>
              <a:rPr lang="en-GB" altLang="ja-JP" sz="1000" b="0" i="0" dirty="0">
                <a:latin typeface="Tahoma"/>
                <a:ea typeface="+mn-ea"/>
                <a:cs typeface="Arial"/>
              </a:rPr>
              <a:t>, </a:t>
            </a:r>
            <a:r>
              <a:rPr lang="en-GB" altLang="ja-JP" sz="1000" b="0" i="0" dirty="0" err="1">
                <a:latin typeface="Tahoma"/>
                <a:ea typeface="+mn-ea"/>
                <a:cs typeface="Arial"/>
              </a:rPr>
              <a:t>webbasierte</a:t>
            </a:r>
            <a:r>
              <a:rPr lang="en-GB" altLang="ja-JP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altLang="ja-JP" sz="1000" b="0" i="0" dirty="0" err="1">
                <a:latin typeface="Tahoma"/>
                <a:ea typeface="+mn-ea"/>
                <a:cs typeface="Arial"/>
              </a:rPr>
              <a:t>Verwaltung</a:t>
            </a:r>
            <a:r>
              <a:rPr lang="en-GB" altLang="ja-JP" sz="1000" b="0" i="0" dirty="0">
                <a:latin typeface="Tahoma"/>
                <a:ea typeface="+mn-ea"/>
                <a:cs typeface="Arial"/>
              </a:rPr>
              <a:t>, </a:t>
            </a:r>
            <a:r>
              <a:rPr lang="en-GB" altLang="ja-JP" sz="1000" b="0" i="0" dirty="0" err="1">
                <a:latin typeface="Tahoma"/>
                <a:ea typeface="+mn-ea"/>
                <a:cs typeface="Arial"/>
              </a:rPr>
              <a:t>gleichzeitige</a:t>
            </a:r>
            <a:r>
              <a:rPr lang="en-GB" altLang="ja-JP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altLang="ja-JP" sz="1000" b="0" i="0" dirty="0" err="1">
                <a:latin typeface="Tahoma"/>
                <a:ea typeface="+mn-ea"/>
                <a:cs typeface="Arial"/>
              </a:rPr>
              <a:t>gemeinsame</a:t>
            </a:r>
            <a:r>
              <a:rPr lang="en-GB" altLang="ja-JP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altLang="ja-JP" sz="1000" b="0" i="0" dirty="0" err="1">
                <a:latin typeface="Tahoma"/>
                <a:ea typeface="+mn-ea"/>
                <a:cs typeface="Arial"/>
              </a:rPr>
              <a:t>Nutzung</a:t>
            </a:r>
            <a:r>
              <a:rPr lang="en-GB" altLang="ja-JP" sz="1000" b="0" i="0" dirty="0">
                <a:latin typeface="Tahoma"/>
                <a:ea typeface="+mn-ea"/>
                <a:cs typeface="Arial"/>
              </a:rPr>
              <a:t> von HD-Video und </a:t>
            </a:r>
            <a:r>
              <a:rPr lang="en-GB" altLang="ja-JP" sz="1000" b="0" i="0" dirty="0" err="1">
                <a:latin typeface="Tahoma"/>
                <a:ea typeface="+mn-ea"/>
                <a:cs typeface="Arial"/>
              </a:rPr>
              <a:t>Daten</a:t>
            </a:r>
            <a:r>
              <a:rPr lang="en-GB" altLang="ja-JP" sz="1000" b="0" i="0" dirty="0">
                <a:latin typeface="Tahoma"/>
                <a:ea typeface="+mn-ea"/>
                <a:cs typeface="Arial"/>
              </a:rPr>
              <a:t>, </a:t>
            </a:r>
            <a:r>
              <a:rPr lang="en-GB" altLang="ja-JP" sz="1000" b="0" i="0" dirty="0" err="1">
                <a:latin typeface="Tahoma"/>
                <a:ea typeface="+mn-ea"/>
                <a:cs typeface="Arial"/>
              </a:rPr>
              <a:t>sichere</a:t>
            </a:r>
            <a:r>
              <a:rPr lang="en-GB" altLang="ja-JP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altLang="ja-JP" sz="1000" b="0" i="0" dirty="0" err="1">
                <a:latin typeface="Tahoma"/>
                <a:ea typeface="+mn-ea"/>
                <a:cs typeface="Arial"/>
              </a:rPr>
              <a:t>Verschlüsselung</a:t>
            </a:r>
            <a:r>
              <a:rPr lang="en-GB" altLang="ja-JP" sz="1000" b="0" i="0" dirty="0">
                <a:latin typeface="Tahoma"/>
                <a:ea typeface="+mn-ea"/>
                <a:cs typeface="Arial"/>
              </a:rPr>
              <a:t> von </a:t>
            </a:r>
            <a:r>
              <a:rPr lang="en-GB" altLang="ja-JP" sz="1000" b="0" i="0" dirty="0" err="1">
                <a:latin typeface="Tahoma"/>
                <a:ea typeface="+mn-ea"/>
                <a:cs typeface="Arial"/>
              </a:rPr>
              <a:t>Medien</a:t>
            </a:r>
            <a:r>
              <a:rPr lang="en-GB" altLang="ja-JP" sz="1000" b="0" i="0" dirty="0">
                <a:latin typeface="Tahoma"/>
                <a:ea typeface="+mn-ea"/>
                <a:cs typeface="Arial"/>
              </a:rPr>
              <a:t> und </a:t>
            </a:r>
            <a:r>
              <a:rPr lang="en-GB" altLang="ja-JP" sz="1000" b="0" i="0" dirty="0" err="1">
                <a:latin typeface="Tahoma"/>
                <a:ea typeface="+mn-ea"/>
                <a:cs typeface="Arial"/>
              </a:rPr>
              <a:t>Signalen</a:t>
            </a:r>
            <a:endParaRPr lang="en-GB" altLang="ja-JP" sz="1000" b="0" i="0" dirty="0">
              <a:latin typeface="Tahoma"/>
              <a:ea typeface="+mn-ea"/>
              <a:cs typeface="Arial"/>
            </a:endParaRPr>
          </a:p>
          <a:p>
            <a:pPr marL="173736" indent="-173736" algn="l">
              <a:spcBef>
                <a:spcPts val="0"/>
              </a:spcBef>
              <a:spcAft>
                <a:spcPts val="0"/>
              </a:spcAft>
              <a:buClr>
                <a:srgbClr val="CF0072"/>
              </a:buClr>
              <a:buFont typeface="Arial"/>
              <a:buChar char="•"/>
            </a:pPr>
            <a:r>
              <a:rPr lang="en-US" sz="1000" b="0" i="0" u="sng" dirty="0" err="1">
                <a:latin typeface="Tahoma"/>
                <a:ea typeface="+mn-ea"/>
                <a:cs typeface="Arial"/>
              </a:rPr>
              <a:t>Leistungsmerkmale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: </a:t>
            </a:r>
          </a:p>
          <a:p>
            <a:pPr marL="630936" lvl="1" indent="-173736" algn="l">
              <a:spcBef>
                <a:spcPts val="0"/>
              </a:spcBef>
              <a:spcAft>
                <a:spcPts val="0"/>
              </a:spcAft>
              <a:buClr>
                <a:srgbClr val="CF0072"/>
              </a:buClr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Arial"/>
              </a:rPr>
              <a:t>Bridging: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Herstellung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von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Verbindungen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in der Cloud</a:t>
            </a:r>
          </a:p>
          <a:p>
            <a:pPr marL="630936" lvl="1" indent="-173736" algn="l">
              <a:spcBef>
                <a:spcPts val="0"/>
              </a:spcBef>
              <a:spcAft>
                <a:spcPts val="0"/>
              </a:spcAft>
              <a:buClr>
                <a:srgbClr val="CF0072"/>
              </a:buClr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Datenverkehr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über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Firewall: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Jeder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Benutzer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stellt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mithilfe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abgehender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Pakete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von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seinen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CPE-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Verzeichnisdiensten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eine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Verbindung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zur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Cloud her </a:t>
            </a:r>
          </a:p>
          <a:p>
            <a:pPr marL="630936" lvl="1" indent="-173736" algn="l">
              <a:spcBef>
                <a:spcPts val="0"/>
              </a:spcBef>
              <a:spcAft>
                <a:spcPts val="0"/>
              </a:spcAft>
              <a:buClr>
                <a:srgbClr val="CF0072"/>
              </a:buClr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Webverwaltung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aus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der Cloud</a:t>
            </a:r>
          </a:p>
          <a:p>
            <a:pPr marL="173736" indent="-173736" algn="l">
              <a:spcBef>
                <a:spcPts val="0"/>
              </a:spcBef>
              <a:spcAft>
                <a:spcPts val="0"/>
              </a:spcAft>
              <a:buClr>
                <a:srgbClr val="CF0072"/>
              </a:buClr>
              <a:buFont typeface="Arial"/>
              <a:buChar char="•"/>
            </a:pPr>
            <a:r>
              <a:rPr lang="en-US" sz="1000" b="0" i="0" u="sng" dirty="0" err="1">
                <a:latin typeface="Tahoma"/>
                <a:ea typeface="+mn-ea"/>
                <a:cs typeface="Arial"/>
              </a:rPr>
              <a:t>Komponenten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: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LifeSize-Endpunkte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(optional), PC/Mac-Desktop-Clients (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kostenlos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), Administrator-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Konsole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(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im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Gutschein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enthalten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) </a:t>
            </a:r>
          </a:p>
          <a:p>
            <a:pPr marL="173736" indent="-173736" algn="l">
              <a:spcBef>
                <a:spcPts val="400"/>
              </a:spcBef>
              <a:spcAft>
                <a:spcPts val="600"/>
              </a:spcAft>
              <a:buClr>
                <a:srgbClr val="6639B7"/>
              </a:buClr>
              <a:buFont typeface="Wingdings"/>
              <a:buChar char="q"/>
            </a:pPr>
            <a:endParaRPr lang="en-US" sz="1200" dirty="0" smtClean="0"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90"/>
          <p:cNvSpPr>
            <a:spLocks noChangeArrowheads="1"/>
          </p:cNvSpPr>
          <p:nvPr/>
        </p:nvSpPr>
        <p:spPr bwMode="auto">
          <a:xfrm>
            <a:off x="4138612" y="1347788"/>
            <a:ext cx="4194175" cy="204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 dirty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300" b="0" i="0" dirty="0" err="1">
                <a:latin typeface="Tahoma"/>
                <a:ea typeface="+mn-ea"/>
                <a:cs typeface="Arial"/>
              </a:rPr>
              <a:t>Kosteneinsparungen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schneller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ROI</a:t>
            </a: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300" b="0" i="0" dirty="0" err="1">
                <a:latin typeface="Tahoma"/>
                <a:ea typeface="+mn-ea"/>
                <a:cs typeface="Arial"/>
              </a:rPr>
              <a:t>Reduzierung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der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Wartungskosten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Faxgeräte</a:t>
            </a:r>
            <a:endParaRPr lang="en-US" sz="13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300" b="0" i="0" dirty="0" err="1">
                <a:latin typeface="Tahoma"/>
                <a:ea typeface="+mn-ea"/>
                <a:cs typeface="Arial"/>
              </a:rPr>
              <a:t>Vermeiden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von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Kosten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unerwünschte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Faxe</a:t>
            </a:r>
            <a:endParaRPr lang="en-US" sz="13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300" b="0" i="0" dirty="0" err="1">
                <a:latin typeface="Tahoma"/>
                <a:ea typeface="+mn-ea"/>
                <a:cs typeface="Arial"/>
              </a:rPr>
              <a:t>Bessere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Zusammenarbeit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Produktivität</a:t>
            </a:r>
            <a:endParaRPr lang="en-US" sz="13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300" b="0" i="0" dirty="0" err="1">
                <a:latin typeface="Tahoma"/>
                <a:ea typeface="+mn-ea"/>
                <a:cs typeface="Arial"/>
              </a:rPr>
              <a:t>Sicherung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sensibler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Daten</a:t>
            </a:r>
            <a:endParaRPr lang="en-US" sz="13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300" b="0" i="0" dirty="0" err="1">
                <a:latin typeface="Tahoma"/>
                <a:ea typeface="+mn-ea"/>
                <a:cs typeface="Arial"/>
              </a:rPr>
              <a:t>Übermittlung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von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vertraulichen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Dokumenten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an die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vorgesehenen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Empfänger</a:t>
            </a:r>
            <a:endParaRPr lang="en-US" sz="13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300"/>
              </a:spcAft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300" b="0" i="0" dirty="0" err="1">
                <a:latin typeface="Tahoma"/>
                <a:ea typeface="+mn-ea"/>
                <a:cs typeface="Arial"/>
              </a:rPr>
              <a:t>Zentrale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Faxverwaltung</a:t>
            </a:r>
            <a:endParaRPr lang="en-US" sz="13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56323" name="Rectangle 191"/>
          <p:cNvSpPr>
            <a:spLocks noChangeArrowheads="1"/>
          </p:cNvSpPr>
          <p:nvPr/>
        </p:nvSpPr>
        <p:spPr bwMode="auto">
          <a:xfrm>
            <a:off x="350838" y="4090988"/>
            <a:ext cx="2509837" cy="2039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+mn-lt"/>
                <a:ea typeface="+mn-ea"/>
                <a:cs typeface="Arial"/>
              </a:rPr>
              <a:t>IP –Fax-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Lösung</a:t>
            </a:r>
            <a:endParaRPr lang="en-US" sz="1000" b="0" i="0" dirty="0">
              <a:latin typeface="+mn-lt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n-lt"/>
                <a:ea typeface="+mn-ea"/>
                <a:cs typeface="Arial"/>
              </a:rPr>
              <a:t>Senden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und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Empfangen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von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Faxen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/>
            </a:r>
            <a:br>
              <a:rPr lang="en-US" sz="1000" b="0" i="0" dirty="0">
                <a:latin typeface="+mn-lt"/>
                <a:ea typeface="+mn-ea"/>
                <a:cs typeface="Arial"/>
              </a:rPr>
            </a:br>
            <a:r>
              <a:rPr lang="en-US" sz="1000" b="0" i="0" dirty="0" err="1">
                <a:latin typeface="+mn-lt"/>
                <a:ea typeface="+mn-ea"/>
                <a:cs typeface="Arial"/>
              </a:rPr>
              <a:t>über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einen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Webbrowser</a:t>
            </a:r>
            <a:endParaRPr lang="en-US" sz="1000" b="0" i="0" dirty="0">
              <a:latin typeface="+mn-lt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n-lt"/>
                <a:ea typeface="+mn-ea"/>
                <a:cs typeface="Arial"/>
              </a:rPr>
              <a:t>Senden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von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Faxen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aus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Microsoft Windows-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Anwendungen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heraus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,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mit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Fax-Printer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n-lt"/>
                <a:ea typeface="+mn-ea"/>
                <a:cs typeface="Arial"/>
              </a:rPr>
              <a:t>Senden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und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Empfangen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von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Faxen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</a:t>
            </a:r>
            <a:br>
              <a:rPr lang="en-US" sz="1000" b="0" i="0" dirty="0">
                <a:latin typeface="+mn-lt"/>
                <a:ea typeface="+mn-ea"/>
                <a:cs typeface="Arial"/>
              </a:rPr>
            </a:br>
            <a:r>
              <a:rPr lang="en-US" sz="1000" b="0" i="0" dirty="0" err="1">
                <a:latin typeface="+mn-lt"/>
                <a:ea typeface="+mn-ea"/>
                <a:cs typeface="Arial"/>
              </a:rPr>
              <a:t>über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einen</a:t>
            </a:r>
            <a:r>
              <a:rPr lang="en-US" sz="1000" b="0" i="0" dirty="0">
                <a:latin typeface="+mn-lt"/>
                <a:ea typeface="+mn-ea"/>
                <a:cs typeface="Arial"/>
              </a:rPr>
              <a:t> E-Mail-Client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+mn-lt"/>
                <a:ea typeface="+mn-ea"/>
                <a:cs typeface="Arial"/>
              </a:rPr>
              <a:t>E-Mail-</a:t>
            </a:r>
            <a:r>
              <a:rPr lang="en-US" sz="1000" b="0" i="0" dirty="0" err="1">
                <a:latin typeface="+mn-lt"/>
                <a:ea typeface="+mn-ea"/>
                <a:cs typeface="Arial"/>
              </a:rPr>
              <a:t>Benachrichtigung</a:t>
            </a:r>
            <a:endParaRPr lang="en-US" sz="1000" b="0" i="0" dirty="0">
              <a:latin typeface="+mn-lt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n-lt"/>
                <a:ea typeface="+mn-ea"/>
                <a:cs typeface="Arial"/>
              </a:rPr>
              <a:t>Faxverlauf</a:t>
            </a:r>
            <a:endParaRPr lang="en-US" sz="1000" b="0" i="0" dirty="0">
              <a:latin typeface="+mn-lt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+mn-lt"/>
                <a:ea typeface="+mn-ea"/>
                <a:cs typeface="Arial"/>
              </a:rPr>
              <a:t>Faxwarteschlangen</a:t>
            </a:r>
            <a:endParaRPr lang="en-US" sz="1000" b="0" i="0" dirty="0">
              <a:latin typeface="+mn-lt"/>
              <a:ea typeface="+mn-ea"/>
              <a:cs typeface="Arial"/>
            </a:endParaRPr>
          </a:p>
        </p:txBody>
      </p:sp>
      <p:sp>
        <p:nvSpPr>
          <p:cNvPr id="56324" name="Rectangle 194"/>
          <p:cNvSpPr>
            <a:spLocks noChangeArrowheads="1"/>
          </p:cNvSpPr>
          <p:nvPr/>
        </p:nvSpPr>
        <p:spPr bwMode="auto">
          <a:xfrm>
            <a:off x="2790825" y="4349750"/>
            <a:ext cx="259715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Entwickelt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kleine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mittlere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Unternehmen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Webbasierte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Administration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Überwachungs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- und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Berichtsfunktionen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Sicherheitseinstellungen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pro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Benutzer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/pro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Profil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Vereinfachtes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Benutzermanagement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Arial"/>
              </a:rPr>
              <a:t>2 Fax-Ports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Sicherung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&amp; Backup/Restore</a:t>
            </a:r>
          </a:p>
        </p:txBody>
      </p:sp>
      <p:sp>
        <p:nvSpPr>
          <p:cNvPr id="56325" name="Rectangle 192"/>
          <p:cNvSpPr>
            <a:spLocks noChangeArrowheads="1"/>
          </p:cNvSpPr>
          <p:nvPr/>
        </p:nvSpPr>
        <p:spPr bwMode="auto">
          <a:xfrm>
            <a:off x="5399088" y="4090988"/>
            <a:ext cx="29337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buClr>
                <a:srgbClr val="34B4E4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Arial"/>
              </a:rPr>
              <a:t>2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zusätzliche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Fax-Ports</a:t>
            </a:r>
          </a:p>
        </p:txBody>
      </p:sp>
      <p:cxnSp>
        <p:nvCxnSpPr>
          <p:cNvPr id="214" name="Straight Connector 213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27" name="Title 2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RCE FAX SERVER</a:t>
            </a:r>
          </a:p>
        </p:txBody>
      </p:sp>
      <p:sp>
        <p:nvSpPr>
          <p:cNvPr id="56328" name="Rectangle 4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56329" name="Rectangle 4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0" name="Rectangle 41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1" name="Rectangle 40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3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56333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56334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56335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pic>
        <p:nvPicPr>
          <p:cNvPr id="56336" name="Picture 3" descr="D:\lancement\Projet-OxO\Office_2011-Fall-2011\Sales companion\Photos used with the Sales Companion\OpenRCE Fax_f_l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5999715" y="4625008"/>
            <a:ext cx="2114173" cy="1636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11" descr="faxserver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456579" y="1569762"/>
            <a:ext cx="3349625" cy="1819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58373" name="Rectangle 42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58378" name="Title 35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642937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KONVERGENTES SPRACH- UND DATENNETZWERK</a:t>
            </a:r>
          </a:p>
        </p:txBody>
      </p:sp>
      <p:sp>
        <p:nvSpPr>
          <p:cNvPr id="58379" name="Rectangle 41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18" name="Rectangle 41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19" name="Rectangle 40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1" name="Rectangle 408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58383" name="Rectangle 4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58384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pic>
        <p:nvPicPr>
          <p:cNvPr id="22" name="Picture 4" descr="06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5071730" y="1435395"/>
            <a:ext cx="3264196" cy="35261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Rectangle 22"/>
          <p:cNvSpPr/>
          <p:nvPr/>
        </p:nvSpPr>
        <p:spPr>
          <a:xfrm>
            <a:off x="221027" y="1289457"/>
            <a:ext cx="3744912" cy="12875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3736" indent="-173736" algn="l">
              <a:spcBef>
                <a:spcPts val="480"/>
              </a:spcBef>
              <a:spcAft>
                <a:spcPts val="300"/>
              </a:spcAft>
              <a:buNone/>
            </a:pPr>
            <a:r>
              <a:rPr lang="en-GB" sz="2000" b="1" i="0">
                <a:solidFill>
                  <a:srgbClr val="41225D"/>
                </a:solidFill>
                <a:latin typeface="Tahoma"/>
                <a:ea typeface="+mj-ea"/>
                <a:cs typeface="+mj-cs"/>
              </a:rPr>
              <a:t>	IHRE ANFORDERUNG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>
                <a:latin typeface="Tahoma"/>
                <a:ea typeface="+mn-ea"/>
                <a:cs typeface="+mn-cs"/>
              </a:rPr>
              <a:t>Optimierte konvergente Sprach- und Datennetzwerkinfrastruktur, standortübergreifende Netzwerke</a:t>
            </a:r>
          </a:p>
        </p:txBody>
      </p:sp>
      <p:sp>
        <p:nvSpPr>
          <p:cNvPr id="24" name="Text Placeholder 31"/>
          <p:cNvSpPr txBox="1">
            <a:spLocks/>
          </p:cNvSpPr>
          <p:nvPr/>
        </p:nvSpPr>
        <p:spPr bwMode="auto">
          <a:xfrm>
            <a:off x="208704" y="2629165"/>
            <a:ext cx="4363296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736" indent="-173736" algn="l">
              <a:spcBef>
                <a:spcPts val="480"/>
              </a:spcBef>
              <a:spcAft>
                <a:spcPts val="300"/>
              </a:spcAft>
              <a:buNone/>
            </a:pPr>
            <a:r>
              <a:rPr lang="en-GB" sz="2000" b="1" i="0" dirty="0">
                <a:solidFill>
                  <a:srgbClr val="41225D"/>
                </a:solidFill>
                <a:latin typeface="Tahoma"/>
                <a:ea typeface="+mj-ea"/>
                <a:cs typeface="+mj-cs"/>
              </a:rPr>
              <a:t>	UNSERE LÖSUNGEN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 dirty="0">
                <a:latin typeface="Tahoma"/>
                <a:ea typeface="+mn-ea"/>
                <a:cs typeface="+mn-cs"/>
              </a:rPr>
              <a:t>IP-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Netz</a:t>
            </a:r>
            <a:endParaRPr lang="en-GB" b="0" i="0" dirty="0">
              <a:latin typeface="Tahoma"/>
              <a:ea typeface="+mn-ea"/>
              <a:cs typeface="+mn-cs"/>
            </a:endParaRP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 dirty="0" err="1">
                <a:latin typeface="Tahoma"/>
                <a:ea typeface="+mn-ea"/>
                <a:cs typeface="+mn-cs"/>
              </a:rPr>
              <a:t>Entfernter</a:t>
            </a:r>
            <a:r>
              <a:rPr lang="en-GB" b="0" i="0" dirty="0"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Standort</a:t>
            </a:r>
            <a:r>
              <a:rPr lang="en-GB" b="0" i="0" dirty="0"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oder</a:t>
            </a:r>
            <a:r>
              <a:rPr lang="en-GB" b="0" i="0" dirty="0"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Telearbeiter</a:t>
            </a:r>
            <a:endParaRPr lang="en-GB" b="0" i="0" dirty="0">
              <a:latin typeface="Tahoma"/>
              <a:ea typeface="+mn-ea"/>
              <a:cs typeface="+mn-cs"/>
            </a:endParaRP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 dirty="0" err="1">
                <a:latin typeface="Tahoma"/>
                <a:ea typeface="+mn-ea"/>
                <a:cs typeface="+mn-cs"/>
              </a:rPr>
              <a:t>Konvergente</a:t>
            </a:r>
            <a:r>
              <a:rPr lang="en-GB" b="0" i="0" dirty="0">
                <a:latin typeface="Tahoma"/>
                <a:ea typeface="+mn-ea"/>
                <a:cs typeface="+mn-cs"/>
              </a:rPr>
              <a:t> IP-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Infrastruktur</a:t>
            </a:r>
            <a:endParaRPr lang="en-GB" b="0" i="0" dirty="0">
              <a:latin typeface="Tahoma"/>
              <a:ea typeface="+mn-ea"/>
              <a:cs typeface="+mn-cs"/>
            </a:endParaRP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 dirty="0" err="1">
                <a:latin typeface="Tahoma"/>
                <a:ea typeface="+mn-ea"/>
                <a:cs typeface="+mn-cs"/>
              </a:rPr>
              <a:t>OmniSwitch</a:t>
            </a:r>
            <a:r>
              <a:rPr lang="en-GB" b="0" i="0" dirty="0">
                <a:latin typeface="Tahoma"/>
                <a:ea typeface="+mn-ea"/>
                <a:cs typeface="+mn-cs"/>
              </a:rPr>
              <a:t> 6450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 dirty="0" err="1">
                <a:latin typeface="Tahoma"/>
                <a:ea typeface="+mn-ea"/>
                <a:cs typeface="+mn-cs"/>
              </a:rPr>
              <a:t>Netzwerkbetrieb</a:t>
            </a:r>
            <a:r>
              <a:rPr lang="en-GB" b="0" i="0" dirty="0"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über</a:t>
            </a:r>
            <a:r>
              <a:rPr lang="en-GB" b="0" i="0" dirty="0">
                <a:latin typeface="Tahoma"/>
                <a:ea typeface="+mn-ea"/>
                <a:cs typeface="+mn-cs"/>
              </a:rPr>
              <a:t> ISDN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oder</a:t>
            </a:r>
            <a:r>
              <a:rPr lang="en-GB" b="0" i="0" dirty="0">
                <a:latin typeface="Tahoma"/>
                <a:ea typeface="+mn-ea"/>
                <a:cs typeface="+mn-cs"/>
              </a:rPr>
              <a:t> </a:t>
            </a:r>
            <a:br>
              <a:rPr lang="en-GB" b="0" i="0" dirty="0">
                <a:latin typeface="Tahoma"/>
                <a:ea typeface="+mn-ea"/>
                <a:cs typeface="+mn-cs"/>
              </a:rPr>
            </a:br>
            <a:r>
              <a:rPr lang="en-GB" b="0" i="0" dirty="0">
                <a:latin typeface="Tahoma"/>
                <a:ea typeface="+mn-ea"/>
                <a:cs typeface="+mn-cs"/>
              </a:rPr>
              <a:t>private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Leitungen</a:t>
            </a:r>
            <a:endParaRPr lang="en-GB" b="0" i="0" dirty="0">
              <a:latin typeface="Tahoma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99"/>
          <p:cNvSpPr>
            <a:spLocks noChangeArrowheads="1"/>
          </p:cNvSpPr>
          <p:nvPr/>
        </p:nvSpPr>
        <p:spPr bwMode="auto">
          <a:xfrm>
            <a:off x="358775" y="4092575"/>
            <a:ext cx="2862263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Alcatel-Lucent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OmniPCX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Office RCE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SIP-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Leitung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zu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Netzwerken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öffentlicher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Provider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Privates IP-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Netz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ITU-T H.323/SIP</a:t>
            </a:r>
          </a:p>
        </p:txBody>
      </p:sp>
      <p:sp>
        <p:nvSpPr>
          <p:cNvPr id="59395" name="Rectangle 200"/>
          <p:cNvSpPr>
            <a:spLocks noChangeArrowheads="1"/>
          </p:cNvSpPr>
          <p:nvPr/>
        </p:nvSpPr>
        <p:spPr bwMode="auto">
          <a:xfrm>
            <a:off x="3303588" y="4092575"/>
            <a:ext cx="5346926" cy="2191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Alcatel-Lucent My IC Phone und 8002/8012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Tischtelefone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Alcatel-Lucent IP Touch-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Telefone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der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Serie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8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Alcatel-Lucent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PIMphony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IP Media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Alcatel-Lucent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OmniVista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™ 4760 Network Management System (NMS)</a:t>
            </a: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Anrufabrechnung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Zentrale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Netzwerkverwaltung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Alcatel-Lucent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OmniVista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™ 8770 Network Management System (NMS)</a:t>
            </a: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Gebührenerfassung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/-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auswertung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Zentralisierte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Netzverwaltung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(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nur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IP)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Anwendungsoffenheit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CSTA / TAPI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Alcatel-Lucent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OmniSwitch-Infrastruktur</a:t>
            </a:r>
            <a:endParaRPr lang="en-GB" sz="105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59396" name="Rectangle 201"/>
          <p:cNvSpPr>
            <a:spLocks noChangeArrowheads="1"/>
          </p:cNvSpPr>
          <p:nvPr/>
        </p:nvSpPr>
        <p:spPr bwMode="auto">
          <a:xfrm>
            <a:off x="6302375" y="1552575"/>
            <a:ext cx="2573338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>
                <a:solidFill>
                  <a:srgbClr val="41225D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Geringere Kommunikationskosten</a:t>
            </a: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Einheitliche Verkabelungsinfrastruktur für Sprache und Daten</a:t>
            </a: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Plug-and-Play</a:t>
            </a: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Transparenz der Telefoniedienste</a:t>
            </a:r>
          </a:p>
        </p:txBody>
      </p:sp>
      <p:pic>
        <p:nvPicPr>
          <p:cNvPr id="59397" name="Object 20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49250" y="1357313"/>
            <a:ext cx="56896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8" name="ZoneTexte 204"/>
          <p:cNvSpPr txBox="1">
            <a:spLocks noChangeArrowheads="1"/>
          </p:cNvSpPr>
          <p:nvPr/>
        </p:nvSpPr>
        <p:spPr bwMode="auto">
          <a:xfrm>
            <a:off x="4416425" y="1420813"/>
            <a:ext cx="939800" cy="311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buNone/>
            </a:pPr>
            <a:r>
              <a:rPr lang="fr-FR" sz="700" b="0" i="0">
                <a:latin typeface="Tahoma"/>
                <a:ea typeface="+mn-ea"/>
                <a:cs typeface="Arial"/>
              </a:rPr>
              <a:t>IP-Netz eines öffentlichen Telefonnetzbetreibers</a:t>
            </a:r>
          </a:p>
        </p:txBody>
      </p:sp>
      <p:sp>
        <p:nvSpPr>
          <p:cNvPr id="59399" name="Rectangle 205"/>
          <p:cNvSpPr>
            <a:spLocks noChangeArrowheads="1"/>
          </p:cNvSpPr>
          <p:nvPr/>
        </p:nvSpPr>
        <p:spPr bwMode="auto">
          <a:xfrm>
            <a:off x="403225" y="2644775"/>
            <a:ext cx="0" cy="274638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SzPct val="150000"/>
              <a:buFont typeface="Wingdings" pitchFamily="2" charset="2"/>
              <a:buNone/>
            </a:pPr>
            <a:endParaRPr lang="fr-FR">
              <a:latin typeface="Tahoma" pitchFamily="34" charset="0"/>
            </a:endParaRPr>
          </a:p>
        </p:txBody>
      </p:sp>
      <p:pic>
        <p:nvPicPr>
          <p:cNvPr id="59400" name="Picture 20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684713" y="1858963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1" name="ZoneTexte 204"/>
          <p:cNvSpPr txBox="1">
            <a:spLocks noChangeArrowheads="1"/>
          </p:cNvSpPr>
          <p:nvPr/>
        </p:nvSpPr>
        <p:spPr bwMode="auto">
          <a:xfrm>
            <a:off x="1276350" y="1495425"/>
            <a:ext cx="749300" cy="311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buNone/>
            </a:pPr>
            <a:r>
              <a:rPr lang="fr-FR" sz="700" b="0" i="0">
                <a:latin typeface="Tahoma"/>
                <a:ea typeface="+mn-ea"/>
                <a:cs typeface="Arial"/>
              </a:rPr>
              <a:t>IP </a:t>
            </a:r>
            <a:r>
              <a:rPr lang="en-US" sz="700" b="0" i="0">
                <a:latin typeface="Tahoma"/>
                <a:ea typeface="+mn-ea"/>
                <a:cs typeface="Arial"/>
              </a:rPr>
              <a:t>Private </a:t>
            </a:r>
            <a:r>
              <a:rPr lang="fr-FR" sz="700" b="0" i="0">
                <a:latin typeface="Tahoma"/>
                <a:ea typeface="+mn-ea"/>
                <a:cs typeface="Arial"/>
              </a:rPr>
              <a:t>Networking</a:t>
            </a:r>
          </a:p>
        </p:txBody>
      </p:sp>
      <p:cxnSp>
        <p:nvCxnSpPr>
          <p:cNvPr id="217" name="Straight Connector 216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4122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403" name="Title 2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IP-NETZ</a:t>
            </a:r>
          </a:p>
        </p:txBody>
      </p:sp>
      <p:sp>
        <p:nvSpPr>
          <p:cNvPr id="59404" name="Rectangle 41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59405" name="Rectangle 4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59406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3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4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6" name="Rectangle 408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59410" name="Rectangle 41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59411" name="Rectangle 40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888343" y="2931886"/>
            <a:ext cx="522514" cy="449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64584" y="3018971"/>
            <a:ext cx="397802" cy="375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93"/>
          <p:cNvSpPr>
            <a:spLocks noChangeArrowheads="1"/>
          </p:cNvSpPr>
          <p:nvPr/>
        </p:nvSpPr>
        <p:spPr bwMode="auto">
          <a:xfrm>
            <a:off x="3027362" y="4092575"/>
            <a:ext cx="4098057" cy="1023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Alcatel-Lucent My IC Phone und 8002/8012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Tischtelefone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Alcatel-Lucent IP Touch-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Telefone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der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Serie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8 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Alcatel-Lucent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PIMphony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IP Media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Alcatel-Lucent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OmniSwitch-Infrastruktur</a:t>
            </a:r>
            <a:endParaRPr lang="en-GB" sz="105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60419" name="Rectangle 194"/>
          <p:cNvSpPr>
            <a:spLocks noChangeArrowheads="1"/>
          </p:cNvSpPr>
          <p:nvPr/>
        </p:nvSpPr>
        <p:spPr bwMode="auto">
          <a:xfrm>
            <a:off x="6365875" y="1774825"/>
            <a:ext cx="2554288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>
                <a:solidFill>
                  <a:srgbClr val="41225D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Umfassende Telefoniedienste</a:t>
            </a: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Ständig in Verbindung mit Ihrem Unternehmen</a:t>
            </a: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Kostengünstige Fernverbindung</a:t>
            </a: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Sichere Fernverbindung</a:t>
            </a:r>
          </a:p>
        </p:txBody>
      </p:sp>
      <p:pic>
        <p:nvPicPr>
          <p:cNvPr id="60420" name="Object 19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1902" y="1477963"/>
            <a:ext cx="5814459" cy="219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0421" name="Connecteur droit 205"/>
          <p:cNvCxnSpPr>
            <a:cxnSpLocks noChangeShapeType="1"/>
          </p:cNvCxnSpPr>
          <p:nvPr/>
        </p:nvCxnSpPr>
        <p:spPr bwMode="auto">
          <a:xfrm rot="16200000" flipH="1">
            <a:off x="1587500" y="3113088"/>
            <a:ext cx="266700" cy="266700"/>
          </a:xfrm>
          <a:prstGeom prst="line">
            <a:avLst/>
          </a:prstGeom>
          <a:noFill/>
          <a:ln w="9525">
            <a:solidFill>
              <a:srgbClr val="00B050"/>
            </a:solidFill>
            <a:round/>
            <a:headEnd/>
            <a:tailEnd/>
          </a:ln>
        </p:spPr>
      </p:cxnSp>
      <p:pic>
        <p:nvPicPr>
          <p:cNvPr id="60422" name="Picture 20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878013" y="2432050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3" name="Picture 207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059113" y="2489200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4" name="Rectangle 208"/>
          <p:cNvSpPr>
            <a:spLocks noChangeArrowheads="1"/>
          </p:cNvSpPr>
          <p:nvPr/>
        </p:nvSpPr>
        <p:spPr bwMode="auto">
          <a:xfrm>
            <a:off x="1511300" y="3065463"/>
            <a:ext cx="447675" cy="400050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SzPct val="150000"/>
              <a:buFont typeface="Wingdings" pitchFamily="2" charset="2"/>
              <a:buNone/>
            </a:pPr>
            <a:endParaRPr lang="fr-FR">
              <a:latin typeface="Tahoma" pitchFamily="34" charset="0"/>
            </a:endParaRPr>
          </a:p>
        </p:txBody>
      </p:sp>
      <p:sp>
        <p:nvSpPr>
          <p:cNvPr id="60425" name="Rectangle 193"/>
          <p:cNvSpPr>
            <a:spLocks noChangeArrowheads="1"/>
          </p:cNvSpPr>
          <p:nvPr/>
        </p:nvSpPr>
        <p:spPr bwMode="auto">
          <a:xfrm>
            <a:off x="354013" y="4092575"/>
            <a:ext cx="2565400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Alcatel-Lucent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OmniPCX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Office RCE</a:t>
            </a:r>
          </a:p>
        </p:txBody>
      </p:sp>
      <p:cxnSp>
        <p:nvCxnSpPr>
          <p:cNvPr id="217" name="Straight Connector 216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4122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427" name="Title 217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579437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ENTFERNTER STANDORT ODER TELEARBEITER</a:t>
            </a:r>
          </a:p>
        </p:txBody>
      </p:sp>
      <p:sp>
        <p:nvSpPr>
          <p:cNvPr id="60428" name="Rectangle 41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60429" name="Rectangle 4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60430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3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4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6" name="Rectangle 408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60434" name="Rectangle 41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60435" name="Rectangle 40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384850" y="2120348"/>
            <a:ext cx="443949" cy="53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" name="Picture 47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64974" y="2186608"/>
            <a:ext cx="503583" cy="4388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28" name="Rectangle 27"/>
          <p:cNvSpPr/>
          <p:nvPr/>
        </p:nvSpPr>
        <p:spPr>
          <a:xfrm>
            <a:off x="5210629" y="3149600"/>
            <a:ext cx="508000" cy="449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869" y="3164114"/>
            <a:ext cx="397802" cy="375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13" descr="Untitled-1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96938" y="1681163"/>
            <a:ext cx="46323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Rectangle 196"/>
          <p:cNvSpPr>
            <a:spLocks noChangeArrowheads="1"/>
          </p:cNvSpPr>
          <p:nvPr/>
        </p:nvSpPr>
        <p:spPr bwMode="auto">
          <a:xfrm>
            <a:off x="5575300" y="1209675"/>
            <a:ext cx="3454400" cy="245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Tahoma"/>
                <a:ea typeface="+mn-ea"/>
                <a:cs typeface="Arial"/>
              </a:rPr>
              <a:t>Kostengünstige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Einstiegslösung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erweitertem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Funktionsumfang</a:t>
            </a:r>
            <a:endParaRPr lang="en-GB" sz="14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Tahoma"/>
                <a:ea typeface="+mn-ea"/>
                <a:cs typeface="Arial"/>
              </a:rPr>
              <a:t>Keine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lokale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Stromversorgung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IP-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Telefone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erforderlich</a:t>
            </a:r>
            <a:endParaRPr lang="en-GB" sz="14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Tahoma"/>
                <a:ea typeface="+mn-ea"/>
                <a:cs typeface="Arial"/>
              </a:rPr>
              <a:t>Perfekte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IP-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Telefonielösung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kleine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und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mittlere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Unternehmen</a:t>
            </a:r>
            <a:endParaRPr lang="en-GB" sz="140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spcAft>
                <a:spcPts val="3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GB" sz="1200" b="0" i="0" dirty="0" err="1">
                <a:latin typeface="Tahoma"/>
                <a:ea typeface="+mn-ea"/>
                <a:cs typeface="Arial"/>
              </a:rPr>
              <a:t>QoS</a:t>
            </a:r>
            <a:endParaRPr lang="en-GB" sz="120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spcAft>
                <a:spcPts val="3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GB" sz="1200" b="0" i="0" dirty="0" err="1">
                <a:latin typeface="Tahoma"/>
                <a:ea typeface="+mn-ea"/>
                <a:cs typeface="Arial"/>
              </a:rPr>
              <a:t>Einfache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Installation (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Einzel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-LAN und DHCP)</a:t>
            </a:r>
          </a:p>
          <a:p>
            <a:pPr marL="283464" lvl="2" indent="-173736" algn="l">
              <a:spcAft>
                <a:spcPts val="3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GB" sz="1200" b="0" i="0" dirty="0" err="1">
                <a:latin typeface="Tahoma"/>
                <a:ea typeface="+mn-ea"/>
                <a:cs typeface="Arial"/>
              </a:rPr>
              <a:t>Einfache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Verwaltung</a:t>
            </a:r>
            <a:endParaRPr lang="en-GB" sz="12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61445" name="Rectangle 275"/>
          <p:cNvSpPr>
            <a:spLocks noChangeArrowheads="1"/>
          </p:cNvSpPr>
          <p:nvPr/>
        </p:nvSpPr>
        <p:spPr bwMode="auto">
          <a:xfrm>
            <a:off x="4564956" y="4125018"/>
            <a:ext cx="4134543" cy="13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None/>
            </a:pPr>
            <a:endParaRPr lang="en-US" sz="1100" strike="sngStrike" dirty="0" smtClean="0">
              <a:latin typeface="Tahoma"/>
            </a:endParaRP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endParaRPr lang="en-US" sz="1100" dirty="0" smtClean="0"/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endParaRPr lang="en-US" sz="1100" dirty="0" smtClean="0"/>
          </a:p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Externe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Notstromversorgung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50" b="0" i="0" dirty="0">
                <a:latin typeface="Tahoma"/>
                <a:ea typeface="+mn-ea"/>
                <a:cs typeface="Arial"/>
              </a:rPr>
              <a:t>Ethernet-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Glasfaser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-Transceiver: 100Base-FX, 1000Base-SX, 1000Base-LX</a:t>
            </a:r>
          </a:p>
        </p:txBody>
      </p:sp>
      <p:cxnSp>
        <p:nvCxnSpPr>
          <p:cNvPr id="213" name="Connecteur droit 212"/>
          <p:cNvCxnSpPr>
            <a:cxnSpLocks noChangeShapeType="1"/>
          </p:cNvCxnSpPr>
          <p:nvPr/>
        </p:nvCxnSpPr>
        <p:spPr bwMode="auto">
          <a:xfrm flipV="1">
            <a:off x="1562100" y="2201863"/>
            <a:ext cx="1879600" cy="13970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</p:cxnSp>
      <p:cxnSp>
        <p:nvCxnSpPr>
          <p:cNvPr id="216" name="Connecteur droit 215"/>
          <p:cNvCxnSpPr>
            <a:cxnSpLocks noChangeShapeType="1"/>
          </p:cNvCxnSpPr>
          <p:nvPr/>
        </p:nvCxnSpPr>
        <p:spPr bwMode="auto">
          <a:xfrm>
            <a:off x="1562100" y="2176463"/>
            <a:ext cx="1841500" cy="24130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</p:cxnSp>
      <p:sp>
        <p:nvSpPr>
          <p:cNvPr id="61448" name="Freeform 216"/>
          <p:cNvSpPr>
            <a:spLocks/>
          </p:cNvSpPr>
          <p:nvPr/>
        </p:nvSpPr>
        <p:spPr bwMode="auto">
          <a:xfrm>
            <a:off x="1436688" y="1544638"/>
            <a:ext cx="2200275" cy="974725"/>
          </a:xfrm>
          <a:custGeom>
            <a:avLst/>
            <a:gdLst>
              <a:gd name="T0" fmla="*/ 2147483647 w 1386"/>
              <a:gd name="T1" fmla="*/ 2147483647 h 614"/>
              <a:gd name="T2" fmla="*/ 0 w 1386"/>
              <a:gd name="T3" fmla="*/ 2147483647 h 614"/>
              <a:gd name="T4" fmla="*/ 0 w 1386"/>
              <a:gd name="T5" fmla="*/ 2147483647 h 614"/>
              <a:gd name="T6" fmla="*/ 2147483647 w 1386"/>
              <a:gd name="T7" fmla="*/ 2147483647 h 614"/>
              <a:gd name="T8" fmla="*/ 2147483647 w 1386"/>
              <a:gd name="T9" fmla="*/ 2147483647 h 614"/>
              <a:gd name="T10" fmla="*/ 2147483647 w 1386"/>
              <a:gd name="T11" fmla="*/ 2147483647 h 614"/>
              <a:gd name="T12" fmla="*/ 2147483647 w 1386"/>
              <a:gd name="T13" fmla="*/ 2147483647 h 614"/>
              <a:gd name="T14" fmla="*/ 2147483647 w 1386"/>
              <a:gd name="T15" fmla="*/ 0 h 614"/>
              <a:gd name="T16" fmla="*/ 2147483647 w 1386"/>
              <a:gd name="T17" fmla="*/ 2147483647 h 6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86"/>
              <a:gd name="T28" fmla="*/ 0 h 614"/>
              <a:gd name="T29" fmla="*/ 1386 w 1386"/>
              <a:gd name="T30" fmla="*/ 614 h 6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86" h="614">
                <a:moveTo>
                  <a:pt x="443" y="19"/>
                </a:moveTo>
                <a:lnTo>
                  <a:pt x="0" y="405"/>
                </a:lnTo>
                <a:lnTo>
                  <a:pt x="0" y="576"/>
                </a:lnTo>
                <a:lnTo>
                  <a:pt x="1247" y="614"/>
                </a:lnTo>
                <a:lnTo>
                  <a:pt x="1386" y="348"/>
                </a:lnTo>
                <a:lnTo>
                  <a:pt x="1386" y="234"/>
                </a:lnTo>
                <a:lnTo>
                  <a:pt x="1228" y="82"/>
                </a:lnTo>
                <a:lnTo>
                  <a:pt x="880" y="0"/>
                </a:lnTo>
                <a:lnTo>
                  <a:pt x="443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1451" name="Text Box 280"/>
          <p:cNvSpPr txBox="1">
            <a:spLocks noChangeArrowheads="1"/>
          </p:cNvSpPr>
          <p:nvPr/>
        </p:nvSpPr>
        <p:spPr bwMode="auto">
          <a:xfrm>
            <a:off x="301172" y="2159000"/>
            <a:ext cx="12874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>
              <a:buNone/>
            </a:pPr>
            <a:r>
              <a:rPr lang="fr-FR" sz="1000" b="0" i="0">
                <a:latin typeface="Verdana"/>
                <a:ea typeface="+mn-ea"/>
                <a:cs typeface="Arial"/>
              </a:rPr>
              <a:t>OmniSwitch 6250</a:t>
            </a:r>
          </a:p>
        </p:txBody>
      </p:sp>
      <p:pic>
        <p:nvPicPr>
          <p:cNvPr id="61452" name="Picture 224" descr="6250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38338" y="1770289"/>
            <a:ext cx="1535112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3" name="Rectangle 275"/>
          <p:cNvSpPr>
            <a:spLocks noChangeArrowheads="1"/>
          </p:cNvSpPr>
          <p:nvPr/>
        </p:nvSpPr>
        <p:spPr bwMode="auto">
          <a:xfrm>
            <a:off x="159026" y="4041155"/>
            <a:ext cx="4336774" cy="228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US" sz="1050" b="1" i="0" dirty="0">
                <a:latin typeface="Tahoma"/>
                <a:ea typeface="+mn-ea"/>
                <a:cs typeface="Arial"/>
              </a:rPr>
              <a:t>Alcatel-Lucent </a:t>
            </a:r>
            <a:r>
              <a:rPr lang="en-US" sz="1050" b="1" i="0" dirty="0" err="1">
                <a:latin typeface="Tahoma"/>
                <a:ea typeface="+mn-ea"/>
                <a:cs typeface="Arial"/>
              </a:rPr>
              <a:t>OmniSwitch</a:t>
            </a:r>
            <a:r>
              <a:rPr lang="en-US" sz="1050" b="1" i="0" dirty="0">
                <a:latin typeface="Tahoma"/>
                <a:ea typeface="+mn-ea"/>
                <a:cs typeface="Arial"/>
              </a:rPr>
              <a:t> 6250</a:t>
            </a: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US" sz="1050" b="0" i="0" dirty="0">
                <a:latin typeface="Tahoma"/>
                <a:ea typeface="+mn-ea"/>
                <a:cs typeface="Arial"/>
              </a:rPr>
              <a:t>24/48 Ports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ohne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PoE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PoE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Stapelkonfiguration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bis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zu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8 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Einheiten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in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einem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virtuellen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Gehäuse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US" sz="1050" b="0" i="0" dirty="0" err="1">
                <a:latin typeface="Tahoma"/>
                <a:ea typeface="+mn-ea"/>
                <a:cs typeface="Arial"/>
              </a:rPr>
              <a:t>Stapelbare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Layer 2+ Fast Ethernet-Gigabit-Ports</a:t>
            </a: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US" sz="1050" b="0" i="0" dirty="0" smtClean="0">
                <a:latin typeface="Tahoma"/>
                <a:ea typeface="+mn-ea"/>
                <a:cs typeface="Arial"/>
              </a:rPr>
              <a:t>2,5G-Stacking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None/>
            </a:pPr>
            <a:endParaRPr lang="en-US" sz="1100" dirty="0" smtClean="0">
              <a:latin typeface="Tahoma"/>
            </a:endParaRP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US" sz="1050" b="1" i="0" dirty="0">
                <a:latin typeface="Tahoma"/>
                <a:ea typeface="+mn-ea"/>
                <a:cs typeface="Arial"/>
              </a:rPr>
              <a:t>Alcatel-Lucent </a:t>
            </a:r>
            <a:r>
              <a:rPr lang="en-US" sz="1050" b="1" i="0" dirty="0" err="1">
                <a:latin typeface="Tahoma"/>
                <a:ea typeface="+mn-ea"/>
                <a:cs typeface="Arial"/>
              </a:rPr>
              <a:t>OmniSwitch</a:t>
            </a:r>
            <a:r>
              <a:rPr lang="en-US" sz="1050" b="1" i="0" dirty="0">
                <a:latin typeface="Tahoma"/>
                <a:ea typeface="+mn-ea"/>
                <a:cs typeface="Arial"/>
              </a:rPr>
              <a:t> 6450</a:t>
            </a: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US" sz="1050" b="0" i="0" dirty="0">
                <a:latin typeface="Tahoma"/>
                <a:ea typeface="+mn-ea"/>
                <a:cs typeface="Arial"/>
              </a:rPr>
              <a:t>10, 24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oder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48 Ports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ohne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PoE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Arial"/>
              </a:rPr>
              <a:t>PoE</a:t>
            </a:r>
            <a:endParaRPr lang="en-US" sz="105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US" sz="1050" b="0" i="0" dirty="0">
                <a:latin typeface="Tahoma"/>
                <a:ea typeface="+mn-ea"/>
                <a:cs typeface="Arial"/>
              </a:rPr>
              <a:t>Level 2+ Gigabit</a:t>
            </a: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US" sz="1050" b="0" i="0" dirty="0" err="1">
                <a:latin typeface="Arial"/>
                <a:ea typeface="+mn-ea"/>
                <a:cs typeface="Arial"/>
              </a:rPr>
              <a:t>Bis</a:t>
            </a:r>
            <a:r>
              <a:rPr lang="en-US" sz="1050" b="0" i="0" dirty="0">
                <a:latin typeface="Arial"/>
                <a:ea typeface="+mn-ea"/>
                <a:cs typeface="Arial"/>
              </a:rPr>
              <a:t> </a:t>
            </a:r>
            <a:r>
              <a:rPr lang="en-US" sz="1050" b="0" i="0" dirty="0" err="1">
                <a:latin typeface="Arial"/>
                <a:ea typeface="+mn-ea"/>
                <a:cs typeface="Arial"/>
              </a:rPr>
              <a:t>zu</a:t>
            </a:r>
            <a:r>
              <a:rPr lang="en-US" sz="1050" b="0" i="0" dirty="0">
                <a:latin typeface="Arial"/>
                <a:ea typeface="+mn-ea"/>
                <a:cs typeface="Arial"/>
              </a:rPr>
              <a:t> </a:t>
            </a:r>
            <a:r>
              <a:rPr lang="en-US" sz="1050" b="0" i="0" dirty="0" smtClean="0">
                <a:latin typeface="Arial"/>
                <a:ea typeface="+mn-ea"/>
                <a:cs typeface="Arial"/>
              </a:rPr>
              <a:t>10G-Stacking</a:t>
            </a:r>
            <a:endParaRPr lang="en-US" sz="1050" b="0" i="0" dirty="0">
              <a:latin typeface="Arial"/>
              <a:ea typeface="+mn-ea"/>
              <a:cs typeface="Arial"/>
            </a:endParaRP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None/>
            </a:pPr>
            <a:endParaRPr lang="en-US" sz="1100" dirty="0" smtClean="0">
              <a:latin typeface="Tahoma"/>
            </a:endParaRPr>
          </a:p>
        </p:txBody>
      </p:sp>
      <p:sp>
        <p:nvSpPr>
          <p:cNvPr id="61454" name="Text Box 280"/>
          <p:cNvSpPr txBox="1">
            <a:spLocks noChangeArrowheads="1"/>
          </p:cNvSpPr>
          <p:nvPr/>
        </p:nvSpPr>
        <p:spPr bwMode="auto">
          <a:xfrm>
            <a:off x="3911600" y="2816225"/>
            <a:ext cx="1287463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>
              <a:buNone/>
            </a:pPr>
            <a:r>
              <a:rPr lang="en-US" sz="1000" b="0" i="0">
                <a:latin typeface="Lucida Grande"/>
                <a:ea typeface="+mn-ea"/>
                <a:cs typeface="Arial"/>
              </a:rPr>
              <a:t>IP Touch 4038 EE </a:t>
            </a:r>
          </a:p>
        </p:txBody>
      </p:sp>
      <p:cxnSp>
        <p:nvCxnSpPr>
          <p:cNvPr id="223" name="Straight Connector 222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4122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56" name="Title 224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617537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KONVERGENTE IP-INFRASTRUKTUR</a:t>
            </a:r>
          </a:p>
        </p:txBody>
      </p:sp>
      <p:sp>
        <p:nvSpPr>
          <p:cNvPr id="61457" name="Rectangle 41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61458" name="Rectangle 4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61459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8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9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31" name="Rectangle 408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61463" name="Rectangle 41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61464" name="Rectangle 40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dirty="0">
                <a:solidFill>
                  <a:srgbClr val="FFFFFF"/>
                </a:solidFill>
                <a:latin typeface="Tahoma"/>
                <a:cs typeface="Arial"/>
              </a:rPr>
              <a:t>KUNDEN-</a:t>
            </a:r>
            <a:br>
              <a:rPr lang="fr-FR" sz="600" b="1" dirty="0">
                <a:solidFill>
                  <a:srgbClr val="FFFFFF"/>
                </a:solidFill>
                <a:latin typeface="Tahoma"/>
                <a:cs typeface="Arial"/>
              </a:rPr>
            </a:br>
            <a:r>
              <a:rPr lang="fr-FR" sz="600" b="1" dirty="0">
                <a:solidFill>
                  <a:srgbClr val="FFFFFF"/>
                </a:solidFill>
                <a:latin typeface="Tahoma"/>
                <a:cs typeface="Arial"/>
              </a:rPr>
              <a:t>BEGRÜSSUNG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909392" y="1749287"/>
            <a:ext cx="1364974" cy="1219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6" name="Picture 47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72545" y="2113723"/>
            <a:ext cx="539821" cy="52670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34" name="Rectangle 33"/>
          <p:cNvSpPr/>
          <p:nvPr/>
        </p:nvSpPr>
        <p:spPr>
          <a:xfrm>
            <a:off x="675861" y="2517913"/>
            <a:ext cx="1470992" cy="1205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5" name="Picture 3" descr="D:\Documents and Settings\boussel\My Documents\local_Alcatel\EPG\SMB\OCS 2012\Data\6450\images\OS6450-P10-rt.pn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2154225" y="1318056"/>
            <a:ext cx="880262" cy="394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Text Box 280"/>
          <p:cNvSpPr txBox="1">
            <a:spLocks noChangeArrowheads="1"/>
          </p:cNvSpPr>
          <p:nvPr/>
        </p:nvSpPr>
        <p:spPr bwMode="auto">
          <a:xfrm>
            <a:off x="310322" y="1427922"/>
            <a:ext cx="12874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>
              <a:buNone/>
            </a:pPr>
            <a:r>
              <a:rPr lang="fr-FR" sz="1000" b="0" i="0">
                <a:latin typeface="Verdana"/>
                <a:ea typeface="+mn-ea"/>
                <a:cs typeface="Arial"/>
              </a:rPr>
              <a:t>OmniSwitch 6450</a:t>
            </a:r>
          </a:p>
        </p:txBody>
      </p:sp>
      <p:pic>
        <p:nvPicPr>
          <p:cNvPr id="38" name="Image 37" descr="MyICPhone_cam_bluetooth.JPG"/>
          <p:cNvPicPr>
            <a:picLocks noChangeAspect="1"/>
          </p:cNvPicPr>
          <p:nvPr/>
        </p:nvPicPr>
        <p:blipFill>
          <a:blip r:embed="rId15" cstate="screen"/>
          <a:stretch>
            <a:fillRect/>
          </a:stretch>
        </p:blipFill>
        <p:spPr>
          <a:xfrm>
            <a:off x="4449386" y="2365512"/>
            <a:ext cx="679622" cy="566499"/>
          </a:xfrm>
          <a:prstGeom prst="rect">
            <a:avLst/>
          </a:prstGeom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5670" y="1872342"/>
            <a:ext cx="397802" cy="375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37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592137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UMFASSENDE KOMMUNIKATIONSUMGEBUNG</a:t>
            </a:r>
          </a:p>
        </p:txBody>
      </p:sp>
      <p:sp>
        <p:nvSpPr>
          <p:cNvPr id="18435" name="Rectangle 24"/>
          <p:cNvSpPr>
            <a:spLocks noChangeArrowheads="1"/>
          </p:cNvSpPr>
          <p:nvPr/>
        </p:nvSpPr>
        <p:spPr bwMode="auto">
          <a:xfrm>
            <a:off x="5922963" y="2483077"/>
            <a:ext cx="2987675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200" b="0" i="0" dirty="0">
                <a:latin typeface="Tahoma"/>
                <a:ea typeface="+mn-ea"/>
                <a:cs typeface="Arial"/>
              </a:rPr>
              <a:t>Modular,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skalierbar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,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erweiterbar</a:t>
            </a:r>
            <a:endParaRPr lang="en-GB" sz="12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200" b="0" i="0" dirty="0" err="1">
                <a:latin typeface="Tahoma"/>
                <a:ea typeface="+mn-ea"/>
                <a:cs typeface="Arial"/>
              </a:rPr>
              <a:t>Flexibel</a:t>
            </a:r>
            <a:endParaRPr lang="en-GB" sz="12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200" b="0" i="0" dirty="0" err="1">
                <a:latin typeface="Tahoma"/>
                <a:ea typeface="+mn-ea"/>
                <a:cs typeface="Arial"/>
              </a:rPr>
              <a:t>Viele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Funktionen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inklusive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smtClean="0">
                <a:latin typeface="Tahoma"/>
                <a:ea typeface="+mn-ea"/>
                <a:cs typeface="Arial"/>
              </a:rPr>
              <a:t/>
            </a:r>
            <a:br>
              <a:rPr lang="en-GB" sz="1200" b="0" i="0" dirty="0" smtClean="0">
                <a:latin typeface="Tahoma"/>
                <a:ea typeface="+mn-ea"/>
                <a:cs typeface="Arial"/>
              </a:rPr>
            </a:br>
            <a:r>
              <a:rPr lang="en-GB" sz="1200" b="0" i="0" dirty="0" smtClean="0">
                <a:latin typeface="Tahoma"/>
                <a:ea typeface="+mn-ea"/>
                <a:cs typeface="Arial"/>
              </a:rPr>
              <a:t>(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Namenwahl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,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Konferenz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Arial"/>
              </a:rPr>
              <a:t>usw</a:t>
            </a:r>
            <a:r>
              <a:rPr lang="en-GB" sz="1200" b="0" i="0" dirty="0">
                <a:latin typeface="Tahoma"/>
                <a:ea typeface="+mn-ea"/>
                <a:cs typeface="Arial"/>
              </a:rPr>
              <a:t>.)</a:t>
            </a:r>
          </a:p>
        </p:txBody>
      </p:sp>
      <p:sp>
        <p:nvSpPr>
          <p:cNvPr id="18436" name="Rectangle 25"/>
          <p:cNvSpPr>
            <a:spLocks noChangeArrowheads="1"/>
          </p:cNvSpPr>
          <p:nvPr/>
        </p:nvSpPr>
        <p:spPr bwMode="auto">
          <a:xfrm>
            <a:off x="241300" y="4089400"/>
            <a:ext cx="276383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2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2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VoIP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im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Kern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Offener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Kommunikationsserver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Namenwahl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: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Telefonbuch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smtClean="0">
                <a:latin typeface="Tahoma"/>
                <a:ea typeface="+mn-ea"/>
                <a:cs typeface="Arial"/>
              </a:rPr>
              <a:t>3000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Einträge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Integrierte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Voicemail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60 Min.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Aufnahmekapazität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; 2 Ports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Einstellbare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10-minütige „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Wartemusik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“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Vier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 smtClean="0">
                <a:latin typeface="Tahoma"/>
                <a:ea typeface="+mn-ea"/>
                <a:cs typeface="Arial"/>
              </a:rPr>
              <a:t>Begrüßungssprachen</a:t>
            </a:r>
            <a:r>
              <a:rPr lang="en-GB" sz="1000" b="0" i="0" dirty="0" smtClean="0">
                <a:latin typeface="Tahoma"/>
                <a:ea typeface="+mn-ea"/>
                <a:cs typeface="Arial"/>
              </a:rPr>
              <a:t> 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 smtClean="0">
                <a:latin typeface="Tahoma"/>
                <a:ea typeface="+mn-ea"/>
                <a:cs typeface="Arial"/>
              </a:rPr>
              <a:t>Automatische</a:t>
            </a:r>
            <a:r>
              <a:rPr lang="en-GB" sz="1000" b="0" i="0" dirty="0" smtClean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 smtClean="0">
                <a:latin typeface="Tahoma"/>
                <a:ea typeface="+mn-ea"/>
                <a:cs typeface="Arial"/>
              </a:rPr>
              <a:t>Wegesuche</a:t>
            </a:r>
            <a:r>
              <a:rPr lang="en-GB" sz="1000" b="0" i="0" dirty="0" smtClean="0">
                <a:latin typeface="Tahoma"/>
                <a:ea typeface="+mn-ea"/>
                <a:cs typeface="Arial"/>
              </a:rPr>
              <a:t> (ARS) 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 smtClean="0">
                <a:latin typeface="Tahoma"/>
                <a:ea typeface="+mn-ea"/>
                <a:cs typeface="Arial"/>
              </a:rPr>
              <a:t>Bis</a:t>
            </a:r>
            <a:r>
              <a:rPr lang="en-GB" sz="1000" b="0" i="0" dirty="0" smtClean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zu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200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PIMphony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™ Basic 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Persönlicher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Assistent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SIP-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Offenheit</a:t>
            </a:r>
            <a:endParaRPr lang="en-GB" sz="10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18437" name="Rectangle 25"/>
          <p:cNvSpPr>
            <a:spLocks noChangeArrowheads="1"/>
          </p:cNvSpPr>
          <p:nvPr/>
        </p:nvSpPr>
        <p:spPr bwMode="auto">
          <a:xfrm>
            <a:off x="2903538" y="4089400"/>
            <a:ext cx="3497262" cy="211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2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2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Voicemail-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Kapazität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und -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Funktionen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Multiple</a:t>
            </a:r>
            <a:r>
              <a:rPr lang="en-GB" sz="1000" b="1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Automated Attendant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Intelligente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Begrüßungen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Mobilität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im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Unternehmen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(DECT™, Wi-Fi</a:t>
            </a:r>
            <a:r>
              <a:rPr lang="en-GB" sz="1000" b="0" i="0" baseline="30000" dirty="0">
                <a:latin typeface="Tahoma"/>
                <a:ea typeface="+mn-ea"/>
                <a:cs typeface="Arial"/>
              </a:rPr>
              <a:t>®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)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Video-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Kommunikation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Alcatel-Lucent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PIMphony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Pro und Team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Zusammenarbeits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- und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Mobilitätsdienste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für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unterwegs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mit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My Instant Communicator (IC) Mobile und My IC Web </a:t>
            </a:r>
            <a:r>
              <a:rPr lang="en-GB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für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Office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LAN-Switching und Wi-Fi-</a:t>
            </a:r>
            <a:r>
              <a:rPr lang="en-GB" sz="1000" b="0" i="0" dirty="0" err="1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Infrastruktur</a:t>
            </a:r>
            <a:endParaRPr lang="en-GB" sz="1000" b="0" i="0" dirty="0" smtClean="0">
              <a:solidFill>
                <a:srgbClr val="000000">
                  <a:lumMod val="95000"/>
                  <a:lumOff val="5000"/>
                </a:srgbClr>
              </a:solidFill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Smart</a:t>
            </a:r>
            <a:r>
              <a:rPr lang="en-GB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 Routing</a:t>
            </a:r>
          </a:p>
        </p:txBody>
      </p:sp>
      <p:sp>
        <p:nvSpPr>
          <p:cNvPr id="18438" name="Rectangle 39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KUNDEN-</a:t>
            </a:r>
          </a:p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cxnSp>
        <p:nvCxnSpPr>
          <p:cNvPr id="327" name="Straight Connector 326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57" name="Object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9251" y="1436914"/>
            <a:ext cx="5387546" cy="2336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380545" y="2280207"/>
            <a:ext cx="94852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GB" sz="700" b="0" i="0" dirty="0">
                <a:latin typeface="Tahoma"/>
                <a:ea typeface="+mn-ea"/>
                <a:cs typeface="Arial"/>
              </a:rPr>
              <a:t>ISDN/</a:t>
            </a:r>
            <a:r>
              <a:rPr lang="en-GB" sz="700" b="0" i="0" dirty="0" err="1">
                <a:latin typeface="Tahoma"/>
                <a:ea typeface="+mn-ea"/>
                <a:cs typeface="Arial"/>
              </a:rPr>
              <a:t>Öffentliches</a:t>
            </a:r>
            <a:r>
              <a:rPr lang="en-GB" sz="7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700" b="0" i="0" dirty="0" err="1">
                <a:latin typeface="Tahoma"/>
                <a:ea typeface="+mn-ea"/>
                <a:cs typeface="Arial"/>
              </a:rPr>
              <a:t>Telefonnetz</a:t>
            </a:r>
            <a:endParaRPr lang="en-GB" sz="7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847725" y="1868488"/>
            <a:ext cx="35618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en-GB" sz="900" b="0" i="0">
                <a:latin typeface="Tahoma"/>
                <a:ea typeface="+mn-ea"/>
                <a:cs typeface="Arial"/>
              </a:rPr>
              <a:t>SIP</a:t>
            </a:r>
          </a:p>
        </p:txBody>
      </p:sp>
      <p:sp>
        <p:nvSpPr>
          <p:cNvPr id="18460" name="Rectangle 28"/>
          <p:cNvSpPr>
            <a:spLocks noChangeArrowheads="1"/>
          </p:cNvSpPr>
          <p:nvPr/>
        </p:nvSpPr>
        <p:spPr bwMode="auto">
          <a:xfrm>
            <a:off x="573087" y="2763837"/>
            <a:ext cx="6238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en-GB" sz="900" b="0" i="0">
                <a:latin typeface="Tahoma"/>
                <a:ea typeface="+mn-ea"/>
                <a:cs typeface="Arial"/>
              </a:rPr>
              <a:t>Internet</a:t>
            </a:r>
          </a:p>
        </p:txBody>
      </p:sp>
      <p:sp>
        <p:nvSpPr>
          <p:cNvPr id="18461" name="Line 215"/>
          <p:cNvSpPr>
            <a:spLocks noChangeShapeType="1"/>
          </p:cNvSpPr>
          <p:nvPr/>
        </p:nvSpPr>
        <p:spPr bwMode="auto">
          <a:xfrm flipV="1">
            <a:off x="3827463" y="1655763"/>
            <a:ext cx="942975" cy="649287"/>
          </a:xfrm>
          <a:prstGeom prst="line">
            <a:avLst/>
          </a:prstGeom>
          <a:noFill/>
          <a:ln w="19050">
            <a:solidFill>
              <a:srgbClr val="622F6B"/>
            </a:solidFill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pic>
        <p:nvPicPr>
          <p:cNvPr id="18462" name="Picture 222" descr="image00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364038" y="1139825"/>
            <a:ext cx="2730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4" name="Image 213" descr="OT 8118 front IMG_2804.pn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27050" y="3130549"/>
            <a:ext cx="2635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65" name="Text Box 220"/>
          <p:cNvSpPr txBox="1">
            <a:spLocks noChangeArrowheads="1"/>
          </p:cNvSpPr>
          <p:nvPr/>
        </p:nvSpPr>
        <p:spPr bwMode="auto">
          <a:xfrm>
            <a:off x="1687693" y="1355271"/>
            <a:ext cx="1722712" cy="7620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720"/>
              </a:spcBef>
              <a:buNone/>
            </a:pPr>
            <a:r>
              <a:rPr lang="en-US" sz="1200" b="0" i="0" dirty="0">
                <a:latin typeface="Tahoma"/>
                <a:ea typeface="+mn-ea"/>
                <a:cs typeface="Arial"/>
              </a:rPr>
              <a:t>Alcatel-Lucent</a:t>
            </a:r>
            <a:br>
              <a:rPr lang="en-US" sz="1200" b="0" i="0" dirty="0">
                <a:latin typeface="Tahoma"/>
                <a:ea typeface="+mn-ea"/>
                <a:cs typeface="Arial"/>
              </a:rPr>
            </a:br>
            <a:r>
              <a:rPr lang="en-US" sz="1200" b="0" i="0" dirty="0" err="1">
                <a:latin typeface="Tahoma"/>
                <a:ea typeface="+mn-ea"/>
                <a:cs typeface="Arial"/>
              </a:rPr>
              <a:t>OmniPCX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™ Office RCE</a:t>
            </a:r>
          </a:p>
          <a:p>
            <a:pPr algn="ctr">
              <a:spcBef>
                <a:spcPts val="720"/>
              </a:spcBef>
              <a:buNone/>
            </a:pPr>
            <a:endParaRPr lang="en-US" sz="1200" dirty="0" smtClean="0">
              <a:latin typeface="Tahoma"/>
            </a:endParaRPr>
          </a:p>
        </p:txBody>
      </p:sp>
      <p:sp>
        <p:nvSpPr>
          <p:cNvPr id="338" name="ZoneTexte 215"/>
          <p:cNvSpPr txBox="1"/>
          <p:nvPr/>
        </p:nvSpPr>
        <p:spPr bwMode="auto">
          <a:xfrm>
            <a:off x="2043113" y="1876425"/>
            <a:ext cx="962025" cy="2159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i="0">
                <a:latin typeface="Tahoma"/>
                <a:ea typeface="+mn-ea"/>
                <a:cs typeface="+mn-cs"/>
              </a:rPr>
              <a:t>SIP </a:t>
            </a:r>
            <a:r>
              <a:rPr lang="en-US" sz="800" b="0" i="0">
                <a:latin typeface="Tahoma"/>
                <a:ea typeface="+mn-ea"/>
                <a:cs typeface="+mn-cs"/>
              </a:rPr>
              <a:t>im</a:t>
            </a:r>
            <a:r>
              <a:rPr lang="fr-FR" sz="800" b="0" i="0">
                <a:latin typeface="Tahoma"/>
                <a:ea typeface="+mn-ea"/>
                <a:cs typeface="+mn-cs"/>
              </a:rPr>
              <a:t> </a:t>
            </a:r>
            <a:r>
              <a:rPr lang="en-US" sz="800" b="0" i="0">
                <a:latin typeface="Tahoma"/>
                <a:ea typeface="+mn-ea"/>
                <a:cs typeface="+mn-cs"/>
              </a:rPr>
              <a:t>Kern</a:t>
            </a:r>
          </a:p>
        </p:txBody>
      </p:sp>
      <p:pic>
        <p:nvPicPr>
          <p:cNvPr id="18467" name="Image 3" descr="Industrial front 3-4 left.pn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893762" y="3095624"/>
            <a:ext cx="26987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4673583" y="3644489"/>
            <a:ext cx="736475" cy="215908"/>
            <a:chOff x="3984" y="2782"/>
            <a:chExt cx="812" cy="282"/>
          </a:xfrm>
        </p:grpSpPr>
        <p:sp>
          <p:nvSpPr>
            <p:cNvPr id="18473" name="Rectangle 223"/>
            <p:cNvSpPr>
              <a:spLocks noChangeArrowheads="1"/>
            </p:cNvSpPr>
            <p:nvPr/>
          </p:nvSpPr>
          <p:spPr bwMode="auto">
            <a:xfrm>
              <a:off x="3984" y="2864"/>
              <a:ext cx="360" cy="2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Font typeface="Times New Roman" pitchFamily="18" charset="0"/>
                <a:buChar char="•"/>
              </a:pPr>
              <a:endParaRPr lang="fr-FR" sz="2000">
                <a:latin typeface="Tahoma" pitchFamily="34" charset="0"/>
              </a:endParaRPr>
            </a:p>
          </p:txBody>
        </p:sp>
        <p:sp>
          <p:nvSpPr>
            <p:cNvPr id="18474" name="Rectangle 224"/>
            <p:cNvSpPr>
              <a:spLocks noChangeArrowheads="1"/>
            </p:cNvSpPr>
            <p:nvPr/>
          </p:nvSpPr>
          <p:spPr bwMode="auto">
            <a:xfrm rot="748695">
              <a:off x="4302" y="2782"/>
              <a:ext cx="494" cy="2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Font typeface="Times New Roman" pitchFamily="18" charset="0"/>
                <a:buChar char="•"/>
              </a:pPr>
              <a:endParaRPr lang="fr-FR" sz="2000">
                <a:latin typeface="Tahoma" pitchFamily="34" charset="0"/>
              </a:endParaRPr>
            </a:p>
          </p:txBody>
        </p:sp>
      </p:grpSp>
      <p:sp>
        <p:nvSpPr>
          <p:cNvPr id="350" name="Rectangle 349"/>
          <p:cNvSpPr/>
          <p:nvPr/>
        </p:nvSpPr>
        <p:spPr bwMode="auto">
          <a:xfrm>
            <a:off x="1914525" y="3282950"/>
            <a:ext cx="619125" cy="50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51" name="Rectangle 350"/>
          <p:cNvSpPr/>
          <p:nvPr/>
        </p:nvSpPr>
        <p:spPr bwMode="auto">
          <a:xfrm>
            <a:off x="2752725" y="3282950"/>
            <a:ext cx="619125" cy="50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52" name="Rectangle 351"/>
          <p:cNvSpPr/>
          <p:nvPr/>
        </p:nvSpPr>
        <p:spPr bwMode="auto">
          <a:xfrm>
            <a:off x="3438525" y="3228975"/>
            <a:ext cx="11430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5" name="Rectangle 40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46" name="Rectangle 40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18443" name="Rectangle 41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18444" name="Rectangle 41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18445" name="Rectangle 42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18446" name="Rectangle 415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51" name="Rectangle 417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pic>
        <p:nvPicPr>
          <p:cNvPr id="18448" name="Picture 4" descr="D:\lancement\Projet-OxO\Office_2011-Fall-2011\Sales companion\Photos used with the Sales Companion\iphone_MyIC Mobile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4679724" y="1100818"/>
            <a:ext cx="261937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Picture 2" descr="D:\lancement\Projet-OxO\Office_2011-Fall-2011\RCE Fax Server\Photos\OpenRCE Fax_f_r.gif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3907745" y="3107192"/>
            <a:ext cx="823912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1" name="Picture 5" descr="D:\lancement\Projet-OxO\Office_2011-Fall-2011\Video\VC210.jp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4903561" y="2889703"/>
            <a:ext cx="914400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2" name="Picture 7" descr="D:\lancement\Projet-OxO\Office_2011-Fall-2011\Sales companion\Photos used with the Sales Companion\2_site_vc.jpg"/>
          <p:cNvPicPr>
            <a:picLocks noChangeAspect="1" noChangeArrowheads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6400801" y="4307416"/>
            <a:ext cx="2458582" cy="15827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" name="Picture 47"/>
          <p:cNvPicPr>
            <a:picLocks noChangeAspect="1" noChangeArrowheads="1"/>
          </p:cNvPicPr>
          <p:nvPr/>
        </p:nvPicPr>
        <p:blipFill>
          <a:blip r:embed="rId1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1381" y="1775790"/>
            <a:ext cx="539821" cy="52670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40" name="Picture 3" descr="IP_Dect_indoor_F"/>
          <p:cNvPicPr>
            <a:picLocks noChangeAspect="1" noChangeArrowheads="1"/>
          </p:cNvPicPr>
          <p:nvPr/>
        </p:nvPicPr>
        <p:blipFill>
          <a:blip r:embed="rId20" cstate="screen"/>
          <a:srcRect/>
          <a:stretch>
            <a:fillRect/>
          </a:stretch>
        </p:blipFill>
        <p:spPr bwMode="auto">
          <a:xfrm>
            <a:off x="3757308" y="1049887"/>
            <a:ext cx="403875" cy="454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Image 42" descr="MyICPhone_cam_bluetooth.JPG"/>
          <p:cNvPicPr>
            <a:picLocks noChangeAspect="1"/>
          </p:cNvPicPr>
          <p:nvPr/>
        </p:nvPicPr>
        <p:blipFill>
          <a:blip r:embed="rId21" cstate="screen"/>
          <a:stretch>
            <a:fillRect/>
          </a:stretch>
        </p:blipFill>
        <p:spPr>
          <a:xfrm>
            <a:off x="3067609" y="3297604"/>
            <a:ext cx="712337" cy="593769"/>
          </a:xfrm>
          <a:prstGeom prst="rect">
            <a:avLst/>
          </a:prstGeom>
        </p:spPr>
      </p:pic>
      <p:pic>
        <p:nvPicPr>
          <p:cNvPr id="47" name="Image 4" descr="vle_34front with screen.png"/>
          <p:cNvPicPr>
            <a:picLocks noChangeAspect="1"/>
          </p:cNvPicPr>
          <p:nvPr/>
        </p:nvPicPr>
        <p:blipFill>
          <a:blip r:embed="rId22" cstate="screen"/>
          <a:srcRect/>
          <a:stretch>
            <a:fillRect/>
          </a:stretch>
        </p:blipFill>
        <p:spPr bwMode="auto">
          <a:xfrm>
            <a:off x="3105152" y="927652"/>
            <a:ext cx="351192" cy="622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ZoneTexte 41"/>
          <p:cNvSpPr txBox="1"/>
          <p:nvPr/>
        </p:nvSpPr>
        <p:spPr>
          <a:xfrm>
            <a:off x="8534400" y="59508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pic>
        <p:nvPicPr>
          <p:cNvPr id="48" name="Picture 3"/>
          <p:cNvPicPr>
            <a:picLocks noChangeAspect="1" noChangeArrowheads="1"/>
          </p:cNvPicPr>
          <p:nvPr/>
        </p:nvPicPr>
        <p:blipFill>
          <a:blip r:embed="rId2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54527" y="1870084"/>
            <a:ext cx="446274" cy="421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Image 48" descr="My IC Social Networks_New_PETIT.png"/>
          <p:cNvPicPr>
            <a:picLocks noChangeAspect="1"/>
          </p:cNvPicPr>
          <p:nvPr/>
        </p:nvPicPr>
        <p:blipFill>
          <a:blip r:embed="rId24" cstate="screen"/>
          <a:stretch>
            <a:fillRect/>
          </a:stretch>
        </p:blipFill>
        <p:spPr>
          <a:xfrm>
            <a:off x="566292" y="933585"/>
            <a:ext cx="304565" cy="644844"/>
          </a:xfrm>
          <a:prstGeom prst="rect">
            <a:avLst/>
          </a:prstGeom>
        </p:spPr>
      </p:pic>
      <p:pic>
        <p:nvPicPr>
          <p:cNvPr id="50" name="Picture 4" descr="D:\lancement\Projet-OxO\Office_2011-Fall-2011\MyIC Family\visual voice mail.jpg"/>
          <p:cNvPicPr>
            <a:picLocks noChangeAspect="1" noChangeArrowheads="1"/>
          </p:cNvPicPr>
          <p:nvPr/>
        </p:nvPicPr>
        <p:blipFill>
          <a:blip r:embed="rId25" cstate="screen"/>
          <a:srcRect/>
          <a:stretch>
            <a:fillRect/>
          </a:stretch>
        </p:blipFill>
        <p:spPr bwMode="auto">
          <a:xfrm>
            <a:off x="1783502" y="3395524"/>
            <a:ext cx="321069" cy="54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2" name="Picture 2" descr="D:\DOCUME~1\cerny1\LOCALS~1\Temp\msohtmlclip1\01\clip_image001.pn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2226130" y="3533131"/>
            <a:ext cx="531584" cy="331750"/>
          </a:xfrm>
          <a:prstGeom prst="rect">
            <a:avLst/>
          </a:prstGeom>
          <a:noFill/>
        </p:spPr>
      </p:pic>
      <p:cxnSp>
        <p:nvCxnSpPr>
          <p:cNvPr id="53" name="Connecteur droit 52"/>
          <p:cNvCxnSpPr/>
          <p:nvPr/>
        </p:nvCxnSpPr>
        <p:spPr>
          <a:xfrm flipH="1" flipV="1">
            <a:off x="957943" y="1248228"/>
            <a:ext cx="1161143" cy="8853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196"/>
          <p:cNvSpPr>
            <a:spLocks noChangeArrowheads="1"/>
          </p:cNvSpPr>
          <p:nvPr/>
        </p:nvSpPr>
        <p:spPr bwMode="auto">
          <a:xfrm>
            <a:off x="2994991" y="1063903"/>
            <a:ext cx="5798172" cy="376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US" sz="1300" b="0" i="0" dirty="0">
                <a:latin typeface="Tahoma"/>
                <a:ea typeface="+mn-ea"/>
                <a:cs typeface="Arial"/>
              </a:rPr>
              <a:t>Ideal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kleine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mittlere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Unternehmen</a:t>
            </a:r>
            <a:endParaRPr lang="en-US" sz="1300" b="0" i="0" dirty="0">
              <a:latin typeface="Tahoma"/>
              <a:ea typeface="+mn-ea"/>
              <a:cs typeface="Arial"/>
            </a:endParaRPr>
          </a:p>
          <a:p>
            <a:pPr marL="640080" lvl="1" indent="-182880" algn="l">
              <a:buFont typeface="Arial"/>
              <a:buChar char="•"/>
            </a:pPr>
            <a:r>
              <a:rPr lang="en-GB" sz="1300" b="0" i="0" dirty="0" err="1">
                <a:latin typeface="Tahoma"/>
                <a:ea typeface="+mn-ea"/>
                <a:cs typeface="Arial"/>
              </a:rPr>
              <a:t>Geringer</a:t>
            </a:r>
            <a:r>
              <a:rPr lang="en-GB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Arial"/>
              </a:rPr>
              <a:t>Energieverbrauch</a:t>
            </a:r>
            <a:endParaRPr lang="en-GB" sz="1300" b="0" i="0" dirty="0">
              <a:latin typeface="Tahoma"/>
              <a:ea typeface="+mn-ea"/>
              <a:cs typeface="Arial"/>
            </a:endParaRPr>
          </a:p>
          <a:p>
            <a:pPr marL="640080" lvl="1" indent="-182880" algn="l">
              <a:buFont typeface="Arial"/>
              <a:buChar char="•"/>
            </a:pPr>
            <a:r>
              <a:rPr lang="en-US" sz="1300" b="0" i="0" dirty="0" err="1">
                <a:latin typeface="Tahoma"/>
                <a:ea typeface="+mn-ea"/>
                <a:cs typeface="Arial"/>
              </a:rPr>
              <a:t>Leistung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,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Zuverlässigkeit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Sicherheit</a:t>
            </a:r>
            <a:endParaRPr lang="en-US" sz="1300" b="0" i="0" dirty="0">
              <a:latin typeface="Tahoma"/>
              <a:ea typeface="+mn-ea"/>
              <a:cs typeface="Arial"/>
            </a:endParaRPr>
          </a:p>
          <a:p>
            <a:pPr marL="640080" lvl="1" indent="-182880" algn="l">
              <a:buFont typeface="Arial"/>
              <a:buChar char="•"/>
            </a:pPr>
            <a:r>
              <a:rPr lang="en-GB" sz="1300" b="0" i="0" dirty="0" err="1">
                <a:latin typeface="Tahoma"/>
                <a:ea typeface="+mn-ea"/>
                <a:cs typeface="Arial"/>
              </a:rPr>
              <a:t>Bietet</a:t>
            </a:r>
            <a:r>
              <a:rPr lang="en-GB" sz="1300" b="0" i="0" dirty="0">
                <a:latin typeface="Tahoma"/>
                <a:ea typeface="+mn-ea"/>
                <a:cs typeface="Arial"/>
              </a:rPr>
              <a:t> die </a:t>
            </a:r>
            <a:r>
              <a:rPr lang="en-GB" sz="1300" b="0" i="0" dirty="0" err="1">
                <a:latin typeface="Tahoma"/>
                <a:ea typeface="+mn-ea"/>
                <a:cs typeface="Arial"/>
              </a:rPr>
              <a:t>benötigte</a:t>
            </a:r>
            <a:r>
              <a:rPr lang="en-GB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Arial"/>
              </a:rPr>
              <a:t>Geschwindigkeit</a:t>
            </a:r>
            <a:r>
              <a:rPr lang="en-GB" sz="1300" b="0" i="0" dirty="0">
                <a:latin typeface="Tahoma"/>
                <a:ea typeface="+mn-ea"/>
                <a:cs typeface="Arial"/>
              </a:rPr>
              <a:t> 10/100/1000</a:t>
            </a: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US" sz="1300" b="0" i="0" dirty="0" err="1">
                <a:latin typeface="Tahoma"/>
                <a:ea typeface="+mn-ea"/>
                <a:cs typeface="Arial"/>
              </a:rPr>
              <a:t>Kompromisslos</a:t>
            </a:r>
            <a:r>
              <a:rPr lang="en-US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Tahoma"/>
                <a:ea typeface="+mn-ea"/>
                <a:cs typeface="Arial"/>
              </a:rPr>
              <a:t>einfach</a:t>
            </a:r>
            <a:endParaRPr lang="en-US" sz="1300" b="0" i="0" dirty="0">
              <a:latin typeface="Tahoma"/>
              <a:ea typeface="+mn-ea"/>
              <a:cs typeface="Arial"/>
            </a:endParaRPr>
          </a:p>
          <a:p>
            <a:pPr marL="640080" lvl="1" indent="-182880" algn="l">
              <a:buFont typeface="Arial"/>
              <a:buChar char="•"/>
            </a:pPr>
            <a:r>
              <a:rPr lang="en-GB" sz="1300" b="0" i="0" dirty="0" err="1">
                <a:latin typeface="Tahoma"/>
                <a:ea typeface="+mn-ea"/>
                <a:cs typeface="Arial"/>
              </a:rPr>
              <a:t>Automatische</a:t>
            </a:r>
            <a:r>
              <a:rPr lang="en-GB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Arial"/>
              </a:rPr>
              <a:t>Erkennungsfunktionen</a:t>
            </a:r>
            <a:r>
              <a:rPr lang="en-GB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GB" sz="1300" b="0" i="0" dirty="0">
                <a:latin typeface="Tahoma"/>
                <a:ea typeface="+mn-ea"/>
                <a:cs typeface="Arial"/>
              </a:rPr>
              <a:t> IP-</a:t>
            </a:r>
            <a:r>
              <a:rPr lang="en-GB" sz="1300" b="0" i="0" dirty="0" err="1">
                <a:latin typeface="Tahoma"/>
                <a:ea typeface="+mn-ea"/>
                <a:cs typeface="Arial"/>
              </a:rPr>
              <a:t>Telefonie</a:t>
            </a:r>
            <a:endParaRPr lang="en-GB" sz="1300" b="0" i="0" dirty="0">
              <a:latin typeface="Tahoma"/>
              <a:ea typeface="+mn-ea"/>
              <a:cs typeface="Arial"/>
            </a:endParaRPr>
          </a:p>
          <a:p>
            <a:pPr marL="640080" lvl="1" indent="-182880" algn="l">
              <a:buFont typeface="Arial"/>
              <a:buChar char="•"/>
            </a:pPr>
            <a:r>
              <a:rPr lang="en-GB" sz="1300" b="0" i="0" dirty="0" err="1">
                <a:latin typeface="Tahoma"/>
                <a:ea typeface="+mn-ea"/>
                <a:cs typeface="Arial"/>
              </a:rPr>
              <a:t>Benutzerbasierte</a:t>
            </a:r>
            <a:r>
              <a:rPr lang="en-GB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Arial"/>
              </a:rPr>
              <a:t>QoS-Funktionen</a:t>
            </a:r>
            <a:endParaRPr lang="en-GB" sz="1300" b="0" i="0" dirty="0">
              <a:latin typeface="Tahoma"/>
              <a:ea typeface="+mn-ea"/>
              <a:cs typeface="Arial"/>
            </a:endParaRPr>
          </a:p>
          <a:p>
            <a:pPr marL="640080" lvl="1" indent="-182880" algn="l">
              <a:buFont typeface="Arial"/>
              <a:buChar char="•"/>
            </a:pPr>
            <a:r>
              <a:rPr lang="en-GB" sz="1300" b="0" i="0" dirty="0" err="1">
                <a:latin typeface="Tahoma"/>
                <a:ea typeface="+mn-ea"/>
                <a:cs typeface="Arial"/>
              </a:rPr>
              <a:t>Vereinfachte</a:t>
            </a:r>
            <a:r>
              <a:rPr lang="en-GB" sz="13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Arial"/>
              </a:rPr>
              <a:t>Verwaltungsoberfläche</a:t>
            </a:r>
            <a:endParaRPr lang="en-GB" sz="1300" b="0" i="0" dirty="0">
              <a:latin typeface="Tahoma"/>
              <a:ea typeface="+mn-ea"/>
              <a:cs typeface="Arial"/>
            </a:endParaRPr>
          </a:p>
          <a:p>
            <a:pPr marL="640080" lvl="1" indent="-182880" algn="l">
              <a:buFont typeface="Arial"/>
              <a:buChar char="•"/>
            </a:pPr>
            <a:r>
              <a:rPr lang="en-GB" sz="1300" b="0" i="0" dirty="0" err="1">
                <a:latin typeface="Tahoma"/>
                <a:ea typeface="+mn-ea"/>
                <a:cs typeface="Arial"/>
              </a:rPr>
              <a:t>Getestete</a:t>
            </a:r>
            <a:r>
              <a:rPr lang="en-GB" sz="1300" b="0" i="0" dirty="0">
                <a:latin typeface="Tahoma"/>
                <a:ea typeface="+mn-ea"/>
                <a:cs typeface="Arial"/>
              </a:rPr>
              <a:t> und </a:t>
            </a:r>
            <a:r>
              <a:rPr lang="en-GB" sz="1300" b="0" i="0" dirty="0" err="1">
                <a:latin typeface="Tahoma"/>
                <a:ea typeface="+mn-ea"/>
                <a:cs typeface="Arial"/>
              </a:rPr>
              <a:t>validierte</a:t>
            </a:r>
            <a:r>
              <a:rPr lang="en-GB" sz="1300" b="0" i="0" dirty="0">
                <a:latin typeface="Tahoma"/>
                <a:ea typeface="+mn-ea"/>
                <a:cs typeface="Arial"/>
              </a:rPr>
              <a:t> End-to-End-</a:t>
            </a:r>
            <a:r>
              <a:rPr lang="en-GB" sz="1300" b="0" i="0" dirty="0" err="1">
                <a:latin typeface="Tahoma"/>
                <a:ea typeface="+mn-ea"/>
                <a:cs typeface="Arial"/>
              </a:rPr>
              <a:t>Lösung</a:t>
            </a:r>
            <a:endParaRPr lang="en-GB" sz="1300" b="0" i="0" dirty="0">
              <a:latin typeface="Tahoma"/>
              <a:ea typeface="+mn-ea"/>
              <a:cs typeface="Arial"/>
            </a:endParaRPr>
          </a:p>
          <a:p>
            <a:pPr marL="640080" lvl="1" indent="-182880" algn="l">
              <a:buFont typeface="Arial"/>
              <a:buChar char="•"/>
            </a:pPr>
            <a:r>
              <a:rPr lang="en-GB" sz="1300" b="0" i="0" dirty="0">
                <a:latin typeface="Tahoma"/>
                <a:ea typeface="+mn-ea"/>
                <a:cs typeface="Arial"/>
              </a:rPr>
              <a:t>POE </a:t>
            </a:r>
            <a:r>
              <a:rPr lang="en-GB" sz="13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GB" sz="1300" b="0" i="0" dirty="0">
                <a:latin typeface="Tahoma"/>
                <a:ea typeface="+mn-ea"/>
                <a:cs typeface="Arial"/>
              </a:rPr>
              <a:t> die </a:t>
            </a:r>
            <a:r>
              <a:rPr lang="en-GB" sz="1300" b="0" i="0" dirty="0" err="1">
                <a:latin typeface="Tahoma"/>
                <a:ea typeface="+mn-ea"/>
                <a:cs typeface="Arial"/>
              </a:rPr>
              <a:t>Stromversorgung</a:t>
            </a:r>
            <a:r>
              <a:rPr lang="en-GB" sz="1300" b="0" i="0" dirty="0">
                <a:latin typeface="Tahoma"/>
                <a:ea typeface="+mn-ea"/>
                <a:cs typeface="Arial"/>
              </a:rPr>
              <a:t> der Wi-Fi-</a:t>
            </a:r>
            <a:r>
              <a:rPr lang="en-GB" sz="1300" b="0" i="0" dirty="0" err="1">
                <a:latin typeface="Tahoma"/>
                <a:ea typeface="+mn-ea"/>
                <a:cs typeface="Arial"/>
              </a:rPr>
              <a:t>Accesspoints</a:t>
            </a:r>
            <a:r>
              <a:rPr lang="en-GB" sz="1300" b="0" i="0" dirty="0">
                <a:latin typeface="Tahoma"/>
                <a:ea typeface="+mn-ea"/>
                <a:cs typeface="Arial"/>
              </a:rPr>
              <a:t> &amp; IP-</a:t>
            </a:r>
            <a:r>
              <a:rPr lang="en-GB" sz="1300" b="0" i="0" dirty="0" err="1">
                <a:latin typeface="Tahoma"/>
                <a:ea typeface="+mn-ea"/>
                <a:cs typeface="Arial"/>
              </a:rPr>
              <a:t>Telefone</a:t>
            </a:r>
            <a:endParaRPr lang="en-GB" sz="13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US" sz="1300" b="0" i="0" dirty="0" err="1">
                <a:latin typeface="Arial"/>
                <a:ea typeface="+mn-ea"/>
                <a:cs typeface="Arial"/>
              </a:rPr>
              <a:t>Wachstum</a:t>
            </a:r>
            <a:r>
              <a:rPr lang="en-US" sz="13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Arial"/>
                <a:ea typeface="+mn-ea"/>
                <a:cs typeface="Arial"/>
              </a:rPr>
              <a:t>jederzeit</a:t>
            </a:r>
            <a:r>
              <a:rPr lang="en-US" sz="13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300" b="0" i="0" dirty="0" err="1">
                <a:latin typeface="Arial"/>
                <a:ea typeface="+mn-ea"/>
                <a:cs typeface="Arial"/>
              </a:rPr>
              <a:t>möglich</a:t>
            </a:r>
            <a:endParaRPr lang="en-US" sz="1300" b="0" i="0" dirty="0">
              <a:latin typeface="Arial"/>
              <a:ea typeface="+mn-ea"/>
              <a:cs typeface="Arial"/>
            </a:endParaRPr>
          </a:p>
          <a:p>
            <a:pPr marL="640080" lvl="1" indent="-182880" algn="l">
              <a:buFont typeface="Arial"/>
              <a:buChar char="•"/>
            </a:pPr>
            <a:r>
              <a:rPr lang="en-GB" sz="1300" b="0" i="0" dirty="0" err="1">
                <a:latin typeface="Arial"/>
                <a:ea typeface="+mn-ea"/>
                <a:cs typeface="Arial"/>
              </a:rPr>
              <a:t>Einfache</a:t>
            </a:r>
            <a:r>
              <a:rPr lang="en-GB" sz="13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300" b="0" i="0" dirty="0" err="1">
                <a:latin typeface="Arial"/>
                <a:ea typeface="+mn-ea"/>
                <a:cs typeface="Arial"/>
              </a:rPr>
              <a:t>Erweiterung</a:t>
            </a:r>
            <a:r>
              <a:rPr lang="en-GB" sz="1300" b="0" i="0" dirty="0">
                <a:latin typeface="Arial"/>
                <a:ea typeface="+mn-ea"/>
                <a:cs typeface="Arial"/>
              </a:rPr>
              <a:t> des </a:t>
            </a:r>
            <a:r>
              <a:rPr lang="en-GB" sz="1300" b="0" i="0" dirty="0" err="1">
                <a:latin typeface="Arial"/>
                <a:ea typeface="+mn-ea"/>
                <a:cs typeface="Arial"/>
              </a:rPr>
              <a:t>Netzes</a:t>
            </a:r>
            <a:r>
              <a:rPr lang="en-GB" sz="13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300" b="0" i="0" dirty="0" err="1">
                <a:latin typeface="Arial"/>
                <a:ea typeface="+mn-ea"/>
                <a:cs typeface="Arial"/>
              </a:rPr>
              <a:t>durch</a:t>
            </a:r>
            <a:r>
              <a:rPr lang="en-GB" sz="1300" b="0" i="0" dirty="0">
                <a:latin typeface="Arial"/>
                <a:ea typeface="+mn-ea"/>
                <a:cs typeface="Arial"/>
              </a:rPr>
              <a:t> Stacking </a:t>
            </a:r>
            <a:r>
              <a:rPr lang="en-GB" sz="1300" b="0" i="0" dirty="0" err="1">
                <a:latin typeface="Arial"/>
                <a:ea typeface="+mn-ea"/>
                <a:cs typeface="Arial"/>
              </a:rPr>
              <a:t>mehrerer</a:t>
            </a:r>
            <a:r>
              <a:rPr lang="en-GB" sz="1300" b="0" i="0" dirty="0">
                <a:latin typeface="Arial"/>
                <a:ea typeface="+mn-ea"/>
                <a:cs typeface="Arial"/>
              </a:rPr>
              <a:t> Switches</a:t>
            </a:r>
          </a:p>
          <a:p>
            <a:pPr marL="640080" lvl="1" indent="-182880" algn="l">
              <a:buFont typeface="Arial"/>
              <a:buChar char="•"/>
            </a:pPr>
            <a:r>
              <a:rPr lang="en-GB" sz="1300" b="0" i="0" dirty="0" err="1">
                <a:latin typeface="Arial"/>
                <a:ea typeface="+mn-ea"/>
                <a:cs typeface="Arial"/>
              </a:rPr>
              <a:t>Einheitliche</a:t>
            </a:r>
            <a:r>
              <a:rPr lang="en-GB" sz="13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300" b="0" i="0" dirty="0" err="1">
                <a:latin typeface="Arial"/>
                <a:ea typeface="+mn-ea"/>
                <a:cs typeface="Arial"/>
              </a:rPr>
              <a:t>Softwarefunktionen</a:t>
            </a:r>
            <a:r>
              <a:rPr lang="en-GB" sz="13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300" b="0" i="0" dirty="0" err="1">
                <a:latin typeface="Arial"/>
                <a:ea typeface="+mn-ea"/>
                <a:cs typeface="Arial"/>
              </a:rPr>
              <a:t>bei</a:t>
            </a:r>
            <a:r>
              <a:rPr lang="en-GB" sz="1300" b="0" i="0" dirty="0">
                <a:latin typeface="Arial"/>
                <a:ea typeface="+mn-ea"/>
                <a:cs typeface="Arial"/>
              </a:rPr>
              <a:t> 6250 und 6450</a:t>
            </a:r>
          </a:p>
          <a:p>
            <a:pPr marL="640080" lvl="1" indent="-182880" algn="l">
              <a:buFont typeface="Arial"/>
              <a:buChar char="•"/>
            </a:pPr>
            <a:r>
              <a:rPr lang="en-GB" sz="1300" b="0" i="0" dirty="0" err="1">
                <a:latin typeface="Arial"/>
                <a:ea typeface="+mn-ea"/>
                <a:cs typeface="Arial"/>
              </a:rPr>
              <a:t>Skalierbar</a:t>
            </a:r>
            <a:r>
              <a:rPr lang="en-GB" sz="1300" b="0" i="0" dirty="0">
                <a:latin typeface="Arial"/>
                <a:ea typeface="+mn-ea"/>
                <a:cs typeface="Arial"/>
              </a:rPr>
              <a:t> auf 10 GigE </a:t>
            </a:r>
            <a:r>
              <a:rPr lang="en-GB" sz="1300" b="0" i="0" dirty="0" err="1">
                <a:latin typeface="Arial"/>
                <a:ea typeface="+mn-ea"/>
                <a:cs typeface="Arial"/>
              </a:rPr>
              <a:t>für</a:t>
            </a:r>
            <a:r>
              <a:rPr lang="en-GB" sz="13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300" b="0" i="0" dirty="0" err="1">
                <a:latin typeface="Arial"/>
                <a:ea typeface="+mn-ea"/>
                <a:cs typeface="Arial"/>
              </a:rPr>
              <a:t>Netzverbindungen</a:t>
            </a:r>
            <a:r>
              <a:rPr lang="en-GB" sz="1300" b="0" i="0" dirty="0">
                <a:latin typeface="Arial"/>
                <a:ea typeface="+mn-ea"/>
                <a:cs typeface="Arial"/>
              </a:rPr>
              <a:t> (6450)</a:t>
            </a:r>
          </a:p>
          <a:p>
            <a:pPr lvl="1" algn="l">
              <a:buNone/>
            </a:pPr>
            <a:endParaRPr lang="en-US" sz="1400" dirty="0" smtClean="0">
              <a:latin typeface="+mn-lt"/>
            </a:endParaRPr>
          </a:p>
          <a:p>
            <a:pPr algn="ctr">
              <a:buNone/>
            </a:pPr>
            <a:endParaRPr lang="en-US" sz="1400" dirty="0" smtClean="0">
              <a:latin typeface="+mn-lt"/>
            </a:endParaRPr>
          </a:p>
        </p:txBody>
      </p:sp>
      <p:sp>
        <p:nvSpPr>
          <p:cNvPr id="61453" name="Rectangle 275"/>
          <p:cNvSpPr>
            <a:spLocks noChangeArrowheads="1"/>
          </p:cNvSpPr>
          <p:nvPr/>
        </p:nvSpPr>
        <p:spPr bwMode="auto">
          <a:xfrm>
            <a:off x="112302" y="4783277"/>
            <a:ext cx="3194050" cy="143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OmniSwitch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6450 Stackable Gigabit LAN Switch:</a:t>
            </a: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US" sz="1000" b="0" i="0" dirty="0">
                <a:latin typeface="Tahoma"/>
                <a:ea typeface="+mn-ea"/>
                <a:cs typeface="Arial"/>
              </a:rPr>
              <a:t>10, 24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oder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48 Ports,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POE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oder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ohne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POE</a:t>
            </a: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US" sz="1000" b="0" i="0" dirty="0">
                <a:latin typeface="Tahoma"/>
                <a:ea typeface="+mn-ea"/>
                <a:cs typeface="Arial"/>
              </a:rPr>
              <a:t>10L-, 24L- und 48L-Ports: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eine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Light-Version (10/100)</a:t>
            </a: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latin typeface="Arial"/>
                <a:ea typeface="+mn-ea"/>
                <a:cs typeface="Arial"/>
              </a:rPr>
              <a:t>Unterstützung</a:t>
            </a:r>
            <a:r>
              <a:rPr lang="en-GB" sz="10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Arial"/>
                <a:ea typeface="+mn-ea"/>
                <a:cs typeface="Arial"/>
              </a:rPr>
              <a:t>für</a:t>
            </a:r>
            <a:r>
              <a:rPr lang="en-GB" sz="1000" b="0" i="0" dirty="0">
                <a:latin typeface="Arial"/>
                <a:ea typeface="+mn-ea"/>
                <a:cs typeface="Arial"/>
              </a:rPr>
              <a:t> POE und POE+ (6450)</a:t>
            </a: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latin typeface="Arial"/>
                <a:ea typeface="+mn-ea"/>
                <a:cs typeface="Arial"/>
              </a:rPr>
              <a:t>Bis</a:t>
            </a:r>
            <a:r>
              <a:rPr lang="en-GB" sz="10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Arial"/>
                <a:ea typeface="+mn-ea"/>
                <a:cs typeface="Arial"/>
              </a:rPr>
              <a:t>zu</a:t>
            </a:r>
            <a:r>
              <a:rPr lang="en-GB" sz="1000" b="0" i="0" dirty="0">
                <a:latin typeface="Arial"/>
                <a:ea typeface="+mn-ea"/>
                <a:cs typeface="Arial"/>
              </a:rPr>
              <a:t> 10 Gigabit</a:t>
            </a:r>
          </a:p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endParaRPr lang="en-US" sz="1100" dirty="0" smtClean="0">
              <a:latin typeface="Tahoma"/>
            </a:endParaRPr>
          </a:p>
        </p:txBody>
      </p:sp>
      <p:cxnSp>
        <p:nvCxnSpPr>
          <p:cNvPr id="223" name="Straight Connector 222"/>
          <p:cNvCxnSpPr/>
          <p:nvPr/>
        </p:nvCxnSpPr>
        <p:spPr>
          <a:xfrm>
            <a:off x="307975" y="4682150"/>
            <a:ext cx="8537575" cy="1588"/>
          </a:xfrm>
          <a:prstGeom prst="line">
            <a:avLst/>
          </a:prstGeom>
          <a:ln>
            <a:solidFill>
              <a:srgbClr val="4122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56" name="Title 2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OMNISWITCH 6450</a:t>
            </a:r>
            <a:endParaRPr lang="en-GB" sz="2600" b="1" i="0" dirty="0">
              <a:solidFill>
                <a:srgbClr val="000000"/>
              </a:solidFill>
              <a:latin typeface="Tahoma"/>
              <a:ea typeface="+mj-ea"/>
              <a:cs typeface="+mj-cs"/>
            </a:endParaRPr>
          </a:p>
        </p:txBody>
      </p:sp>
      <p:sp>
        <p:nvSpPr>
          <p:cNvPr id="61457" name="Rectangle 4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61458" name="Rectangle 42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61459" name="Rectangle 41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8" name="Rectangle 41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9" name="Rectangle 40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31" name="Rectangle 408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61463" name="Rectangle 4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61464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pic>
        <p:nvPicPr>
          <p:cNvPr id="34" name="Picture 551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985371" y="1464365"/>
            <a:ext cx="1336001" cy="602974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35" name="Picture 552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462600" y="2228435"/>
            <a:ext cx="2064693" cy="793061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36" name="Picture 553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450574" y="2984548"/>
            <a:ext cx="1959263" cy="752565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sp>
        <p:nvSpPr>
          <p:cNvPr id="37" name="TextBox 21"/>
          <p:cNvSpPr txBox="1">
            <a:spLocks noChangeArrowheads="1"/>
          </p:cNvSpPr>
          <p:nvPr/>
        </p:nvSpPr>
        <p:spPr bwMode="auto">
          <a:xfrm>
            <a:off x="463171" y="3881557"/>
            <a:ext cx="171018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7472" indent="-347472" algn="ctr">
              <a:buNone/>
            </a:pPr>
            <a:r>
              <a:rPr lang="en-GB" sz="1400" b="0" i="0">
                <a:latin typeface="Tahoma"/>
                <a:ea typeface="+mn-ea"/>
                <a:cs typeface="Arial"/>
              </a:rPr>
              <a:t>OmniSwitch 6450 </a:t>
            </a:r>
          </a:p>
          <a:p>
            <a:pPr marL="347472" indent="-347472" algn="ctr">
              <a:buNone/>
            </a:pPr>
            <a:r>
              <a:rPr lang="en-GB" sz="1400" b="0" i="0">
                <a:latin typeface="Tahoma"/>
                <a:ea typeface="+mn-ea"/>
                <a:cs typeface="Arial"/>
              </a:rPr>
              <a:t>P10/P24/P48</a:t>
            </a: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5953062" y="6017161"/>
            <a:ext cx="2917494" cy="330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" name="Group 24"/>
          <p:cNvGrpSpPr>
            <a:grpSpLocks/>
          </p:cNvGrpSpPr>
          <p:nvPr/>
        </p:nvGrpSpPr>
        <p:grpSpPr bwMode="auto">
          <a:xfrm>
            <a:off x="6640899" y="5625097"/>
            <a:ext cx="1628457" cy="303840"/>
            <a:chOff x="7407454" y="-1175820"/>
            <a:chExt cx="4313209" cy="892357"/>
          </a:xfrm>
        </p:grpSpPr>
        <p:pic>
          <p:nvPicPr>
            <p:cNvPr id="40" name="Picture 19"/>
            <p:cNvPicPr>
              <a:picLocks noChangeAspect="1" noChangeArrowheads="1"/>
            </p:cNvPicPr>
            <p:nvPr/>
          </p:nvPicPr>
          <p:blipFill>
            <a:blip r:embed="rId15" cstate="screen"/>
            <a:srcRect/>
            <a:stretch>
              <a:fillRect/>
            </a:stretch>
          </p:blipFill>
          <p:spPr bwMode="auto">
            <a:xfrm>
              <a:off x="7407454" y="-1146988"/>
              <a:ext cx="4313209" cy="863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" name="Rectangle 22"/>
            <p:cNvSpPr>
              <a:spLocks noChangeArrowheads="1"/>
            </p:cNvSpPr>
            <p:nvPr/>
          </p:nvSpPr>
          <p:spPr bwMode="auto">
            <a:xfrm>
              <a:off x="7413206" y="-1175820"/>
              <a:ext cx="4307457" cy="862641"/>
            </a:xfrm>
            <a:prstGeom prst="rect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eaLnBrk="0" hangingPunct="0">
                <a:lnSpc>
                  <a:spcPct val="90000"/>
                </a:lnSpc>
                <a:spcAft>
                  <a:spcPts val="1200"/>
                </a:spcAft>
                <a:buClr>
                  <a:schemeClr val="bg1"/>
                </a:buClr>
                <a:buFont typeface="Times New Roman" pitchFamily="18" charset="0"/>
                <a:buChar char="•"/>
                <a:tabLst>
                  <a:tab pos="3946525" algn="l"/>
                </a:tabLst>
              </a:pPr>
              <a:endParaRPr lang="en-US"/>
            </a:p>
          </p:txBody>
        </p:sp>
      </p:grpSp>
      <p:sp>
        <p:nvSpPr>
          <p:cNvPr id="42" name="Rectangle 193"/>
          <p:cNvSpPr>
            <a:spLocks noChangeArrowheads="1"/>
          </p:cNvSpPr>
          <p:nvPr/>
        </p:nvSpPr>
        <p:spPr bwMode="auto">
          <a:xfrm>
            <a:off x="6041818" y="4756773"/>
            <a:ext cx="2797381" cy="80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Externe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Notstromversorgung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Arial"/>
                <a:ea typeface="+mn-ea"/>
                <a:cs typeface="Arial"/>
              </a:rPr>
              <a:t>Ethernet-SFP-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Glasfaser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-Transceiver, Stacking-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Modul</a:t>
            </a:r>
            <a:r>
              <a:rPr lang="en-US" sz="1000" b="0" i="0" dirty="0">
                <a:latin typeface="Arial"/>
                <a:ea typeface="+mn-ea"/>
                <a:cs typeface="Arial"/>
              </a:rPr>
              <a:t> und </a:t>
            </a:r>
            <a:r>
              <a:rPr lang="en-US" sz="1000" b="0" i="0" dirty="0" err="1">
                <a:latin typeface="Arial"/>
                <a:ea typeface="+mn-ea"/>
                <a:cs typeface="Arial"/>
              </a:rPr>
              <a:t>Kabel</a:t>
            </a:r>
            <a:endParaRPr lang="en-US" sz="1000" b="0" i="0" dirty="0">
              <a:latin typeface="Arial"/>
              <a:ea typeface="+mn-ea"/>
              <a:cs typeface="Arial"/>
            </a:endParaRPr>
          </a:p>
        </p:txBody>
      </p:sp>
      <p:sp>
        <p:nvSpPr>
          <p:cNvPr id="43" name="Rectangle 275"/>
          <p:cNvSpPr>
            <a:spLocks noChangeArrowheads="1"/>
          </p:cNvSpPr>
          <p:nvPr/>
        </p:nvSpPr>
        <p:spPr bwMode="auto">
          <a:xfrm>
            <a:off x="2954891" y="4895919"/>
            <a:ext cx="3194050" cy="137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3464" lvl="2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Gehäuse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fester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Konfiguration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, </a:t>
            </a:r>
            <a:r>
              <a:rPr lang="en-US" sz="1000" b="0" i="0" dirty="0" smtClean="0">
                <a:latin typeface="Tahoma"/>
                <a:ea typeface="+mn-ea"/>
                <a:cs typeface="Arial"/>
              </a:rPr>
              <a:t>1HE-Formfaktor: 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740664" lvl="3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US" sz="1000" b="0" i="0" dirty="0">
                <a:latin typeface="Tahoma"/>
                <a:ea typeface="+mn-ea"/>
                <a:cs typeface="Arial"/>
              </a:rPr>
              <a:t>2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festen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Gigabit SFP-Ports (SFP+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24/48 Ports)</a:t>
            </a:r>
          </a:p>
          <a:p>
            <a:pPr marL="740664" lvl="3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Internem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Wechselstromnetzteil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landesspezifischem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Netzteil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740664" lvl="3" indent="-173736" algn="l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/>
              <a:buChar char="−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Anschlussadapter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RJ-45 auf DB-9 und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Zugriffskarte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die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Benutzerhandbücher</a:t>
            </a:r>
            <a:endParaRPr lang="en-US" sz="1000" b="0" i="0" dirty="0">
              <a:latin typeface="Tahoma"/>
              <a:ea typeface="+mn-ea"/>
              <a:cs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92"/>
          <p:cNvSpPr>
            <a:spLocks noChangeArrowheads="1"/>
          </p:cNvSpPr>
          <p:nvPr/>
        </p:nvSpPr>
        <p:spPr bwMode="auto">
          <a:xfrm>
            <a:off x="357188" y="4092575"/>
            <a:ext cx="2779712" cy="157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ISVPN-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Dienste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(Industry-Specific </a:t>
            </a:r>
            <a:br>
              <a:rPr lang="en-GB" sz="1000" b="0" i="0" dirty="0">
                <a:latin typeface="Tahoma"/>
                <a:ea typeface="+mn-ea"/>
                <a:cs typeface="Arial"/>
              </a:rPr>
            </a:br>
            <a:r>
              <a:rPr lang="en-GB" sz="1000" b="0" i="0" dirty="0">
                <a:latin typeface="Tahoma"/>
                <a:ea typeface="+mn-ea"/>
                <a:cs typeface="Arial"/>
              </a:rPr>
              <a:t>Virtual Private Network)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über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ISDN </a:t>
            </a:r>
            <a:br>
              <a:rPr lang="en-GB" sz="1000" b="0" i="0" dirty="0">
                <a:latin typeface="Tahoma"/>
                <a:ea typeface="+mn-ea"/>
                <a:cs typeface="Arial"/>
              </a:rPr>
            </a:br>
            <a:r>
              <a:rPr lang="en-GB" sz="1000" b="0" i="0" dirty="0" err="1">
                <a:latin typeface="Tahoma"/>
                <a:ea typeface="+mn-ea"/>
                <a:cs typeface="Arial"/>
              </a:rPr>
              <a:t>oder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private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Leitungen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Automatische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Wegesuche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(ARS)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Homogener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privater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Nummernplan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Namenwahl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: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Telefonbuch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smtClean="0">
                <a:latin typeface="Tahoma"/>
                <a:ea typeface="+mn-ea"/>
                <a:cs typeface="Arial"/>
              </a:rPr>
              <a:t>3000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Einträge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Optimierung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des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Anrufpfads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Least-Cost-Routing</a:t>
            </a:r>
          </a:p>
        </p:txBody>
      </p:sp>
      <p:sp>
        <p:nvSpPr>
          <p:cNvPr id="62467" name="Rectangle 193"/>
          <p:cNvSpPr>
            <a:spLocks noChangeArrowheads="1"/>
          </p:cNvSpPr>
          <p:nvPr/>
        </p:nvSpPr>
        <p:spPr bwMode="auto">
          <a:xfrm>
            <a:off x="3149600" y="4092575"/>
            <a:ext cx="2736850" cy="96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DECT-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Mobilität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Alcatel-Lucent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OmniVista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4760 NMS-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Anrufabrechnung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Network Management 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Center</a:t>
            </a:r>
          </a:p>
        </p:txBody>
      </p:sp>
      <p:sp>
        <p:nvSpPr>
          <p:cNvPr id="62468" name="Rectangle 198"/>
          <p:cNvSpPr>
            <a:spLocks noChangeArrowheads="1"/>
          </p:cNvSpPr>
          <p:nvPr/>
        </p:nvSpPr>
        <p:spPr bwMode="auto">
          <a:xfrm>
            <a:off x="6140450" y="2085975"/>
            <a:ext cx="2376488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>
                <a:solidFill>
                  <a:srgbClr val="41225D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Arbeiten wie ein Unternehmen mit zentralisierten Diensten</a:t>
            </a: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Ressourcenoptimierung</a:t>
            </a:r>
          </a:p>
          <a:p>
            <a:pPr marL="118872" indent="-118872" algn="l">
              <a:spcAft>
                <a:spcPts val="300"/>
              </a:spcAft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Verbessern des Unternehmens-Images</a:t>
            </a:r>
          </a:p>
        </p:txBody>
      </p:sp>
      <p:cxnSp>
        <p:nvCxnSpPr>
          <p:cNvPr id="214" name="Straight Connector 213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4122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470" name="Title 2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NETZWERKBETRIEB ÜBER </a:t>
            </a:r>
            <a: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ISDN </a:t>
            </a:r>
            <a:b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UND </a:t>
            </a: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PRIVATE LEITUNGEN</a:t>
            </a:r>
          </a:p>
        </p:txBody>
      </p:sp>
      <p:grpSp>
        <p:nvGrpSpPr>
          <p:cNvPr id="62471" name="Group 219"/>
          <p:cNvGrpSpPr>
            <a:grpSpLocks/>
          </p:cNvGrpSpPr>
          <p:nvPr/>
        </p:nvGrpSpPr>
        <p:grpSpPr bwMode="auto">
          <a:xfrm>
            <a:off x="530225" y="1530350"/>
            <a:ext cx="5380038" cy="2084388"/>
            <a:chOff x="412935" y="1530092"/>
            <a:chExt cx="5380037" cy="2084387"/>
          </a:xfrm>
        </p:grpSpPr>
        <p:pic>
          <p:nvPicPr>
            <p:cNvPr id="62482" name="Object 197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412935" y="1530092"/>
              <a:ext cx="5380037" cy="2084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483" name="Text Box 280"/>
            <p:cNvSpPr txBox="1">
              <a:spLocks noChangeArrowheads="1"/>
            </p:cNvSpPr>
            <p:nvPr/>
          </p:nvSpPr>
          <p:spPr bwMode="auto">
            <a:xfrm>
              <a:off x="1021314" y="1743741"/>
              <a:ext cx="711791" cy="1538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buNone/>
              </a:pPr>
              <a:r>
                <a:rPr lang="fr-FR" sz="1000" b="0" i="0">
                  <a:latin typeface="Verdana"/>
                  <a:ea typeface="+mn-ea"/>
                  <a:cs typeface="Arial"/>
                </a:rPr>
                <a:t>Standort 1</a:t>
              </a:r>
            </a:p>
          </p:txBody>
        </p:sp>
        <p:sp>
          <p:nvSpPr>
            <p:cNvPr id="62484" name="Text Box 280"/>
            <p:cNvSpPr txBox="1">
              <a:spLocks noChangeArrowheads="1"/>
            </p:cNvSpPr>
            <p:nvPr/>
          </p:nvSpPr>
          <p:spPr bwMode="auto">
            <a:xfrm>
              <a:off x="4576135" y="1743741"/>
              <a:ext cx="711791" cy="1538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buNone/>
              </a:pPr>
              <a:r>
                <a:rPr lang="fr-FR" sz="1000" b="0" i="0">
                  <a:latin typeface="Verdana"/>
                  <a:ea typeface="+mn-ea"/>
                  <a:cs typeface="Arial"/>
                </a:rPr>
                <a:t>Standort 2</a:t>
              </a:r>
            </a:p>
          </p:txBody>
        </p:sp>
        <p:sp>
          <p:nvSpPr>
            <p:cNvPr id="62485" name="Text Box 280"/>
            <p:cNvSpPr txBox="1">
              <a:spLocks noChangeArrowheads="1"/>
            </p:cNvSpPr>
            <p:nvPr/>
          </p:nvSpPr>
          <p:spPr bwMode="auto">
            <a:xfrm>
              <a:off x="2687082" y="1651593"/>
              <a:ext cx="711791" cy="1538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buNone/>
              </a:pPr>
              <a:r>
                <a:rPr lang="fr-FR" sz="1000" b="0" i="0">
                  <a:latin typeface="Verdana"/>
                  <a:ea typeface="+mn-ea"/>
                  <a:cs typeface="Arial"/>
                </a:rPr>
                <a:t>ISVPN</a:t>
              </a:r>
            </a:p>
          </p:txBody>
        </p:sp>
      </p:grpSp>
      <p:cxnSp>
        <p:nvCxnSpPr>
          <p:cNvPr id="223" name="Straight Connector 222"/>
          <p:cNvCxnSpPr/>
          <p:nvPr/>
        </p:nvCxnSpPr>
        <p:spPr>
          <a:xfrm>
            <a:off x="5132388" y="4929188"/>
            <a:ext cx="1627187" cy="1587"/>
          </a:xfrm>
          <a:prstGeom prst="line">
            <a:avLst/>
          </a:prstGeom>
          <a:ln>
            <a:solidFill>
              <a:srgbClr val="4122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473" name="Object 19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294438" y="4454525"/>
            <a:ext cx="1520825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4" name="Rectangle 41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62475" name="Rectangle 4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41225D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62476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5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6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8" name="Rectangle 408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62480" name="Rectangle 41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62481" name="Rectangle 40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563755" y="2928731"/>
            <a:ext cx="530087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4" name="Picture 47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34698" y="2909957"/>
            <a:ext cx="539821" cy="526705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" name="Rectangle 26"/>
          <p:cNvSpPr/>
          <p:nvPr/>
        </p:nvSpPr>
        <p:spPr>
          <a:xfrm>
            <a:off x="4101546" y="2829339"/>
            <a:ext cx="530087" cy="569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9" name="Picture 47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0589" y="2874065"/>
            <a:ext cx="539821" cy="526705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41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00747A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00747A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63491" name="Rectangle 42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63492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HOTEL- UND GASTGEWERBE</a:t>
            </a:r>
          </a:p>
        </p:txBody>
      </p:sp>
      <p:sp>
        <p:nvSpPr>
          <p:cNvPr id="63497" name="Rectangle 41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63498" name="Rectangle 41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17" name="Rectangle 417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18" name="Rectangle 40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0" name="Rectangle 40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63502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21025" y="1289455"/>
            <a:ext cx="4674825" cy="1249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736" indent="-173736" algn="l">
              <a:spcBef>
                <a:spcPts val="480"/>
              </a:spcBef>
              <a:spcAft>
                <a:spcPts val="300"/>
              </a:spcAft>
              <a:buNone/>
            </a:pPr>
            <a:r>
              <a:rPr lang="en-GB" sz="2000" b="1" i="0" dirty="0">
                <a:solidFill>
                  <a:srgbClr val="00747A"/>
                </a:solidFill>
                <a:latin typeface="Tahoma"/>
                <a:ea typeface="+mj-ea"/>
                <a:cs typeface="+mj-cs"/>
              </a:rPr>
              <a:t>	IHRE ANFORDERUNG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700" b="0" i="0" dirty="0" err="1">
                <a:latin typeface="Tahoma"/>
                <a:ea typeface="+mn-ea"/>
                <a:cs typeface="+mn-cs"/>
              </a:rPr>
              <a:t>Optimierung</a:t>
            </a:r>
            <a:r>
              <a:rPr lang="en-GB" sz="1700" b="0" i="0" dirty="0">
                <a:latin typeface="Tahoma"/>
                <a:ea typeface="+mn-ea"/>
                <a:cs typeface="+mn-cs"/>
              </a:rPr>
              <a:t> der </a:t>
            </a:r>
            <a:r>
              <a:rPr lang="en-GB" sz="1700" b="0" i="0" dirty="0" err="1">
                <a:latin typeface="Tahoma"/>
                <a:ea typeface="+mn-ea"/>
                <a:cs typeface="+mn-cs"/>
              </a:rPr>
              <a:t>täglichen</a:t>
            </a:r>
            <a:r>
              <a:rPr lang="en-GB" sz="17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700" b="0" i="0" dirty="0" err="1">
                <a:latin typeface="Tahoma"/>
                <a:ea typeface="+mn-ea"/>
                <a:cs typeface="+mn-cs"/>
              </a:rPr>
              <a:t>Aufgaben</a:t>
            </a:r>
            <a:r>
              <a:rPr lang="en-GB" sz="1700" b="0" i="0" dirty="0">
                <a:latin typeface="Tahoma"/>
                <a:ea typeface="+mn-ea"/>
                <a:cs typeface="+mn-cs"/>
              </a:rPr>
              <a:t> und </a:t>
            </a:r>
            <a:r>
              <a:rPr lang="en-GB" sz="1700" b="0" i="0" dirty="0" err="1">
                <a:latin typeface="Tahoma"/>
                <a:ea typeface="+mn-ea"/>
                <a:cs typeface="+mn-cs"/>
              </a:rPr>
              <a:t>Verbesserung</a:t>
            </a:r>
            <a:r>
              <a:rPr lang="en-GB" sz="1700" b="0" i="0" dirty="0">
                <a:latin typeface="Tahoma"/>
                <a:ea typeface="+mn-ea"/>
                <a:cs typeface="+mn-cs"/>
              </a:rPr>
              <a:t> des </a:t>
            </a:r>
            <a:r>
              <a:rPr lang="en-GB" sz="1700" b="0" i="0" dirty="0" err="1">
                <a:latin typeface="Tahoma"/>
                <a:ea typeface="+mn-ea"/>
                <a:cs typeface="+mn-cs"/>
              </a:rPr>
              <a:t>Gästeservices</a:t>
            </a:r>
            <a:r>
              <a:rPr lang="en-GB" sz="1700" b="0" i="0" dirty="0">
                <a:latin typeface="Tahoma"/>
                <a:ea typeface="+mn-ea"/>
                <a:cs typeface="+mn-cs"/>
              </a:rPr>
              <a:t> in </a:t>
            </a:r>
            <a:r>
              <a:rPr lang="en-GB" sz="1700" b="0" i="0" dirty="0" err="1">
                <a:latin typeface="Tahoma"/>
                <a:ea typeface="+mn-ea"/>
                <a:cs typeface="+mn-cs"/>
              </a:rPr>
              <a:t>Ihrem</a:t>
            </a:r>
            <a:r>
              <a:rPr lang="en-GB" sz="1700" b="0" i="0" dirty="0">
                <a:latin typeface="Tahoma"/>
                <a:ea typeface="+mn-ea"/>
                <a:cs typeface="+mn-cs"/>
              </a:rPr>
              <a:t> Hotel</a:t>
            </a:r>
          </a:p>
        </p:txBody>
      </p:sp>
      <p:sp>
        <p:nvSpPr>
          <p:cNvPr id="16" name="Text Placeholder 31"/>
          <p:cNvSpPr txBox="1">
            <a:spLocks/>
          </p:cNvSpPr>
          <p:nvPr/>
        </p:nvSpPr>
        <p:spPr bwMode="auto">
          <a:xfrm>
            <a:off x="208696" y="2603685"/>
            <a:ext cx="4831137" cy="985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736" indent="-173736" algn="l">
              <a:spcBef>
                <a:spcPts val="480"/>
              </a:spcBef>
              <a:spcAft>
                <a:spcPts val="300"/>
              </a:spcAft>
              <a:buNone/>
            </a:pPr>
            <a:r>
              <a:rPr lang="en-GB" sz="2000" b="1" i="0" dirty="0">
                <a:solidFill>
                  <a:srgbClr val="00747A"/>
                </a:solidFill>
                <a:latin typeface="Tahoma"/>
                <a:ea typeface="+mj-ea"/>
                <a:cs typeface="+mj-cs"/>
              </a:rPr>
              <a:t>	UNSERE LÖSUNGEN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 dirty="0" err="1">
                <a:latin typeface="Tahoma"/>
                <a:ea typeface="+mn-ea"/>
                <a:cs typeface="+mn-cs"/>
              </a:rPr>
              <a:t>Spezielle</a:t>
            </a:r>
            <a:r>
              <a:rPr lang="en-GB" b="0" i="0" dirty="0"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Lösungen</a:t>
            </a:r>
            <a:r>
              <a:rPr lang="en-GB" b="0" i="0" dirty="0"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b="0" i="0" dirty="0">
                <a:latin typeface="Tahoma"/>
                <a:ea typeface="+mn-ea"/>
                <a:cs typeface="+mn-cs"/>
              </a:rPr>
              <a:t> Hotel- und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Gastgewerbe</a:t>
            </a:r>
            <a:endParaRPr lang="en-GB" b="0" i="0" dirty="0">
              <a:latin typeface="Tahoma"/>
              <a:ea typeface="+mn-ea"/>
              <a:cs typeface="+mn-cs"/>
            </a:endParaRPr>
          </a:p>
        </p:txBody>
      </p:sp>
      <p:pic>
        <p:nvPicPr>
          <p:cNvPr id="19" name="Picture 4" descr="07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5039833" y="1446027"/>
            <a:ext cx="3306725" cy="3519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85"/>
          <p:cNvSpPr>
            <a:spLocks noChangeArrowheads="1"/>
          </p:cNvSpPr>
          <p:nvPr/>
        </p:nvSpPr>
        <p:spPr bwMode="auto">
          <a:xfrm>
            <a:off x="357188" y="4090988"/>
            <a:ext cx="2862262" cy="1731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747A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00747A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Clr>
                <a:srgbClr val="00747A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Integrierte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Hotellösung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00747A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Rezeptionsdienste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00747A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Gästedienste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/>
            </a:r>
            <a:br>
              <a:rPr lang="en-GB" sz="1000" b="0" i="0" dirty="0">
                <a:latin typeface="Tahoma"/>
                <a:ea typeface="+mn-ea"/>
                <a:cs typeface="Arial"/>
              </a:rPr>
            </a:br>
            <a:r>
              <a:rPr lang="en-GB" sz="1000" b="0" i="0" dirty="0">
                <a:latin typeface="Tahoma"/>
                <a:ea typeface="+mn-ea"/>
                <a:cs typeface="Arial"/>
              </a:rPr>
              <a:t>(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Nachrichten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,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Sprachen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usw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.)</a:t>
            </a:r>
          </a:p>
          <a:p>
            <a:pPr marL="118872" indent="-118872" algn="l">
              <a:buClr>
                <a:srgbClr val="00747A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Gast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-Mailbox</a:t>
            </a:r>
          </a:p>
          <a:p>
            <a:pPr marL="118872" indent="-118872" algn="l">
              <a:buClr>
                <a:srgbClr val="00747A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Weckrufe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00747A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Zimmerstatus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00747A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Vorauszahlungsdienste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00747A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Kostenkontrolle</a:t>
            </a:r>
            <a:endParaRPr lang="en-GB" sz="10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64515" name="Rectangle 386"/>
          <p:cNvSpPr>
            <a:spLocks noChangeArrowheads="1"/>
          </p:cNvSpPr>
          <p:nvPr/>
        </p:nvSpPr>
        <p:spPr bwMode="auto">
          <a:xfrm>
            <a:off x="3197225" y="4090988"/>
            <a:ext cx="2865438" cy="142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747A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00747A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buClr>
                <a:srgbClr val="00747A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Office Link Driver (OLD)-Integration </a:t>
            </a:r>
            <a:br>
              <a:rPr lang="en-GB" sz="1000" b="0" i="0" dirty="0">
                <a:latin typeface="Tahoma"/>
                <a:ea typeface="+mn-ea"/>
                <a:cs typeface="Arial"/>
              </a:rPr>
            </a:br>
            <a:r>
              <a:rPr lang="en-GB" sz="1000" b="0" i="0" dirty="0">
                <a:latin typeface="Tahoma"/>
                <a:ea typeface="+mn-ea"/>
                <a:cs typeface="Arial"/>
              </a:rPr>
              <a:t>in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Hotelrezeption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(PMS, CMS)</a:t>
            </a:r>
          </a:p>
          <a:p>
            <a:pPr marL="118872" indent="-118872" algn="l">
              <a:buClr>
                <a:srgbClr val="00747A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DECT-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oder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WLAN-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Mobilität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das</a:t>
            </a:r>
            <a:br>
              <a:rPr lang="en-GB" sz="1000" b="0" i="0" dirty="0">
                <a:latin typeface="Tahoma"/>
                <a:ea typeface="+mn-ea"/>
                <a:cs typeface="Arial"/>
              </a:rPr>
            </a:br>
            <a:r>
              <a:rPr lang="en-GB" sz="1000" b="0" i="0" dirty="0">
                <a:latin typeface="Tahoma"/>
                <a:ea typeface="+mn-ea"/>
                <a:cs typeface="Arial"/>
              </a:rPr>
              <a:t>Hotel-Personal</a:t>
            </a:r>
          </a:p>
          <a:p>
            <a:pPr marL="118872" indent="-118872" algn="l">
              <a:buClr>
                <a:srgbClr val="00747A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Zusatztasten-Modul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die </a:t>
            </a:r>
            <a:r>
              <a:rPr lang="en-GB" sz="1000" b="0" i="0" dirty="0" err="1" smtClean="0">
                <a:latin typeface="Tahoma"/>
                <a:ea typeface="+mn-ea"/>
                <a:cs typeface="Arial"/>
              </a:rPr>
              <a:t>Rezeption</a:t>
            </a:r>
            <a:endParaRPr lang="en-GB" sz="1000" b="0" i="0" dirty="0" smtClean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00747A"/>
              </a:buClr>
              <a:buSzPct val="100000"/>
              <a:buFont typeface="Arial"/>
              <a:buChar char="•"/>
            </a:pPr>
            <a:r>
              <a:rPr lang="en-GB" sz="1000" b="0" i="0" dirty="0" err="1" smtClean="0">
                <a:latin typeface="Tahoma"/>
                <a:ea typeface="+mn-ea"/>
                <a:cs typeface="Arial"/>
              </a:rPr>
              <a:t>Automatische</a:t>
            </a:r>
            <a:r>
              <a:rPr lang="en-GB" sz="1000" b="0" i="0" dirty="0" smtClean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 smtClean="0">
                <a:latin typeface="Tahoma"/>
                <a:ea typeface="+mn-ea"/>
                <a:cs typeface="Arial"/>
              </a:rPr>
              <a:t>Vermittlung</a:t>
            </a:r>
            <a:r>
              <a:rPr lang="en-GB" sz="1000" b="0" i="0" dirty="0" smtClean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 smtClean="0">
                <a:latin typeface="Tahoma"/>
                <a:ea typeface="+mn-ea"/>
                <a:cs typeface="Arial"/>
              </a:rPr>
              <a:t>für</a:t>
            </a:r>
            <a:r>
              <a:rPr lang="en-GB" sz="1000" b="0" i="0" dirty="0" smtClean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 smtClean="0">
                <a:latin typeface="Tahoma"/>
                <a:ea typeface="+mn-ea"/>
                <a:cs typeface="Arial"/>
              </a:rPr>
              <a:t>Hotelinformationen</a:t>
            </a:r>
            <a:endParaRPr lang="en-GB" sz="10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64516" name="Rectangle 389"/>
          <p:cNvSpPr>
            <a:spLocks noChangeArrowheads="1"/>
          </p:cNvSpPr>
          <p:nvPr/>
        </p:nvSpPr>
        <p:spPr bwMode="auto">
          <a:xfrm>
            <a:off x="6294438" y="1889125"/>
            <a:ext cx="2376487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>
                <a:solidFill>
                  <a:srgbClr val="00747A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>
                <a:solidFill>
                  <a:srgbClr val="00747A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300"/>
              </a:spcAft>
              <a:buClr>
                <a:srgbClr val="00747A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Höhere Mitarbeiterproduktivität</a:t>
            </a:r>
          </a:p>
          <a:p>
            <a:pPr marL="118872" indent="-118872" algn="l">
              <a:spcAft>
                <a:spcPts val="300"/>
              </a:spcAft>
              <a:buClr>
                <a:srgbClr val="00747A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Optimierung täglicher Aufgaben</a:t>
            </a:r>
          </a:p>
          <a:p>
            <a:pPr marL="118872" indent="-118872" algn="l">
              <a:spcAft>
                <a:spcPts val="300"/>
              </a:spcAft>
              <a:buClr>
                <a:srgbClr val="00747A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Professionelle Begrüßung </a:t>
            </a:r>
            <a:br>
              <a:rPr lang="en-GB" sz="1400" b="0" i="0">
                <a:latin typeface="Tahoma"/>
                <a:ea typeface="+mn-ea"/>
                <a:cs typeface="Arial"/>
              </a:rPr>
            </a:br>
            <a:r>
              <a:rPr lang="en-GB" sz="1400" b="0" i="0">
                <a:latin typeface="Tahoma"/>
                <a:ea typeface="+mn-ea"/>
                <a:cs typeface="Arial"/>
              </a:rPr>
              <a:t>für Gäste</a:t>
            </a:r>
          </a:p>
        </p:txBody>
      </p:sp>
      <p:pic>
        <p:nvPicPr>
          <p:cNvPr id="64517" name="Picture 392" descr="7-1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" y="1016235"/>
            <a:ext cx="5684838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8" name="Rectangle 393"/>
          <p:cNvSpPr>
            <a:spLocks noChangeArrowheads="1"/>
          </p:cNvSpPr>
          <p:nvPr/>
        </p:nvSpPr>
        <p:spPr bwMode="auto">
          <a:xfrm>
            <a:off x="1635125" y="3140310"/>
            <a:ext cx="71278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en-GB" sz="900" b="0" i="0" dirty="0" err="1">
                <a:latin typeface="Tahoma"/>
                <a:ea typeface="+mn-ea"/>
                <a:cs typeface="Arial"/>
              </a:rPr>
              <a:t>Hotelpersonal</a:t>
            </a:r>
            <a:endParaRPr lang="en-GB" sz="9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64519" name="Rectangle 394"/>
          <p:cNvSpPr>
            <a:spLocks noChangeArrowheads="1"/>
          </p:cNvSpPr>
          <p:nvPr/>
        </p:nvSpPr>
        <p:spPr bwMode="auto">
          <a:xfrm>
            <a:off x="3078163" y="3064110"/>
            <a:ext cx="1214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None/>
            </a:pPr>
            <a:r>
              <a:rPr lang="en-GB" sz="900" b="0" i="0">
                <a:latin typeface="Tahoma"/>
                <a:ea typeface="+mn-ea"/>
                <a:cs typeface="Arial"/>
              </a:rPr>
              <a:t>Welcome Desk</a:t>
            </a:r>
          </a:p>
          <a:p>
            <a:pPr algn="l">
              <a:buNone/>
            </a:pPr>
            <a:r>
              <a:rPr lang="en-GB" sz="900" b="0" i="0">
                <a:latin typeface="Tahoma"/>
                <a:ea typeface="+mn-ea"/>
                <a:cs typeface="Arial"/>
              </a:rPr>
              <a:t>Geschäftsführer</a:t>
            </a:r>
          </a:p>
        </p:txBody>
      </p:sp>
      <p:sp>
        <p:nvSpPr>
          <p:cNvPr id="64520" name="Rectangle 395"/>
          <p:cNvSpPr>
            <a:spLocks noChangeArrowheads="1"/>
          </p:cNvSpPr>
          <p:nvPr/>
        </p:nvSpPr>
        <p:spPr bwMode="auto">
          <a:xfrm>
            <a:off x="4552950" y="2924410"/>
            <a:ext cx="1214438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None/>
            </a:pPr>
            <a:r>
              <a:rPr lang="en-GB" sz="900" b="0" i="0">
                <a:latin typeface="Tahoma"/>
                <a:ea typeface="+mn-ea"/>
                <a:cs typeface="Arial"/>
              </a:rPr>
              <a:t>Hotel-Gerätetreiber</a:t>
            </a:r>
          </a:p>
          <a:p>
            <a:pPr algn="l">
              <a:buNone/>
            </a:pPr>
            <a:r>
              <a:rPr lang="en-GB" sz="900" b="0" i="0">
                <a:latin typeface="Tahoma"/>
                <a:ea typeface="+mn-ea"/>
                <a:cs typeface="Arial"/>
              </a:rPr>
              <a:t>Hotelrezeption</a:t>
            </a:r>
          </a:p>
          <a:p>
            <a:pPr algn="l">
              <a:buNone/>
            </a:pPr>
            <a:r>
              <a:rPr lang="en-GB" sz="900" b="0" i="0">
                <a:latin typeface="Tahoma"/>
                <a:ea typeface="+mn-ea"/>
                <a:cs typeface="Arial"/>
              </a:rPr>
              <a:t>(PMS, CMS)</a:t>
            </a:r>
          </a:p>
        </p:txBody>
      </p:sp>
      <p:sp>
        <p:nvSpPr>
          <p:cNvPr id="64521" name="Rectangle 396"/>
          <p:cNvSpPr>
            <a:spLocks noChangeArrowheads="1"/>
          </p:cNvSpPr>
          <p:nvPr/>
        </p:nvSpPr>
        <p:spPr bwMode="auto">
          <a:xfrm>
            <a:off x="5681663" y="2937110"/>
            <a:ext cx="5397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en-GB" sz="900" b="0" i="0">
                <a:latin typeface="Tahoma"/>
                <a:ea typeface="+mn-ea"/>
                <a:cs typeface="Arial"/>
              </a:rPr>
              <a:t>Drucker</a:t>
            </a:r>
          </a:p>
        </p:txBody>
      </p:sp>
      <p:sp>
        <p:nvSpPr>
          <p:cNvPr id="64522" name="Rectangle 397"/>
          <p:cNvSpPr>
            <a:spLocks noChangeArrowheads="1"/>
          </p:cNvSpPr>
          <p:nvPr/>
        </p:nvSpPr>
        <p:spPr bwMode="auto">
          <a:xfrm>
            <a:off x="3328194" y="1101960"/>
            <a:ext cx="1129505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900" b="0" i="0" dirty="0" err="1">
                <a:latin typeface="Tahoma"/>
                <a:ea typeface="+mn-ea"/>
                <a:cs typeface="Arial"/>
              </a:rPr>
              <a:t>Öffentliches</a:t>
            </a:r>
            <a:r>
              <a:rPr lang="en-GB" sz="9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900" b="0" i="0" dirty="0" err="1">
                <a:latin typeface="Tahoma"/>
                <a:ea typeface="+mn-ea"/>
                <a:cs typeface="Arial"/>
              </a:rPr>
              <a:t>Telefonnetz</a:t>
            </a:r>
            <a:endParaRPr lang="en-GB" sz="900" b="0" i="0" dirty="0">
              <a:latin typeface="Tahoma"/>
              <a:ea typeface="+mn-ea"/>
              <a:cs typeface="Arial"/>
            </a:endParaRPr>
          </a:p>
          <a:p>
            <a:pPr algn="ctr">
              <a:buNone/>
            </a:pPr>
            <a:r>
              <a:rPr lang="en-GB" sz="900" b="0" i="0" dirty="0">
                <a:latin typeface="Tahoma"/>
                <a:ea typeface="+mn-ea"/>
                <a:cs typeface="Arial"/>
              </a:rPr>
              <a:t>ISDN</a:t>
            </a:r>
          </a:p>
        </p:txBody>
      </p:sp>
      <p:sp>
        <p:nvSpPr>
          <p:cNvPr id="64523" name="Rectangle 398"/>
          <p:cNvSpPr>
            <a:spLocks noChangeArrowheads="1"/>
          </p:cNvSpPr>
          <p:nvPr/>
        </p:nvSpPr>
        <p:spPr bwMode="auto">
          <a:xfrm>
            <a:off x="485775" y="1495660"/>
            <a:ext cx="26035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None/>
            </a:pPr>
            <a:r>
              <a:rPr lang="en-GB" sz="900" b="0" i="0" dirty="0">
                <a:latin typeface="Tahoma"/>
                <a:ea typeface="+mn-ea"/>
                <a:cs typeface="Arial"/>
              </a:rPr>
              <a:t>Zimmer 101 </a:t>
            </a:r>
            <a:r>
              <a:rPr lang="en-GB" sz="900" b="0" i="0" dirty="0" smtClean="0">
                <a:latin typeface="Tahoma"/>
                <a:ea typeface="+mn-ea"/>
                <a:cs typeface="Arial"/>
              </a:rPr>
              <a:t>  Zimmer </a:t>
            </a:r>
            <a:r>
              <a:rPr lang="en-GB" sz="900" b="0" i="0" dirty="0">
                <a:latin typeface="Tahoma"/>
                <a:ea typeface="+mn-ea"/>
                <a:cs typeface="Arial"/>
              </a:rPr>
              <a:t>204 </a:t>
            </a:r>
            <a:r>
              <a:rPr lang="en-GB" sz="900" b="0" i="0" dirty="0" smtClean="0">
                <a:latin typeface="Tahoma"/>
                <a:ea typeface="+mn-ea"/>
                <a:cs typeface="Arial"/>
              </a:rPr>
              <a:t>         Zimmer </a:t>
            </a:r>
            <a:r>
              <a:rPr lang="en-GB" sz="900" b="0" i="0" dirty="0">
                <a:latin typeface="Tahoma"/>
                <a:ea typeface="+mn-ea"/>
                <a:cs typeface="Arial"/>
              </a:rPr>
              <a:t>302</a:t>
            </a:r>
          </a:p>
        </p:txBody>
      </p:sp>
      <p:cxnSp>
        <p:nvCxnSpPr>
          <p:cNvPr id="219" name="Straight Connector 218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525" name="Title 2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HOTEL- UND GASTGEWERBE</a:t>
            </a:r>
          </a:p>
        </p:txBody>
      </p:sp>
      <p:sp>
        <p:nvSpPr>
          <p:cNvPr id="64526" name="Rectangle 4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00747A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00747A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64527" name="Rectangle 42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64528" name="Rectangle 4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64529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6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7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9" name="Rectangle 408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64533" name="Rectangle 40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38" name="Rectangle 37"/>
          <p:cNvSpPr/>
          <p:nvPr/>
        </p:nvSpPr>
        <p:spPr>
          <a:xfrm>
            <a:off x="980661" y="2165792"/>
            <a:ext cx="1192696" cy="1007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4" name="Image 4" descr="vle_34front with screen.png"/>
          <p:cNvPicPr>
            <a:picLocks noChangeAspect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1673916" y="2229832"/>
            <a:ext cx="468791" cy="831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Image 209" descr="OT 8128 front IMG_2807.png"/>
          <p:cNvPicPr>
            <a:picLocks noChangeAspect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1389339" y="2232053"/>
            <a:ext cx="270525" cy="653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Rectangle 38"/>
          <p:cNvSpPr/>
          <p:nvPr/>
        </p:nvSpPr>
        <p:spPr>
          <a:xfrm>
            <a:off x="2729948" y="906835"/>
            <a:ext cx="410817" cy="6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" name="Picture 3" descr="IP_Dect_indoor_F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2451023" y="3139944"/>
            <a:ext cx="403875" cy="454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40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65539" name="Rectangle 4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65544" name="Title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ZUKUNFTSSICHERE LÖSUNGEN</a:t>
            </a:r>
          </a:p>
        </p:txBody>
      </p:sp>
      <p:sp>
        <p:nvSpPr>
          <p:cNvPr id="65545" name="Rectangle 42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65546" name="Rectangle 4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65547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18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19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65550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pic>
        <p:nvPicPr>
          <p:cNvPr id="15" name="Picture 22" descr="Intercalaire UK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4909457" y="1446029"/>
            <a:ext cx="3437101" cy="3520810"/>
          </a:xfrm>
          <a:prstGeom prst="rect">
            <a:avLst/>
          </a:prstGeom>
          <a:solidFill>
            <a:srgbClr val="DB3E6C"/>
          </a:solidFill>
          <a:ln w="9525">
            <a:noFill/>
            <a:miter lim="800000"/>
            <a:headEnd/>
            <a:tailEnd/>
          </a:ln>
        </p:spPr>
      </p:pic>
      <p:sp>
        <p:nvSpPr>
          <p:cNvPr id="16" name="Text Placeholder 31"/>
          <p:cNvSpPr txBox="1">
            <a:spLocks/>
          </p:cNvSpPr>
          <p:nvPr/>
        </p:nvSpPr>
        <p:spPr bwMode="auto">
          <a:xfrm>
            <a:off x="209144" y="2108167"/>
            <a:ext cx="4160838" cy="3644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3736" indent="-173736" algn="l">
              <a:spcBef>
                <a:spcPts val="480"/>
              </a:spcBef>
              <a:spcAft>
                <a:spcPts val="300"/>
              </a:spcAft>
              <a:buNone/>
            </a:pPr>
            <a:r>
              <a:rPr lang="en-GB" sz="2000" b="1" i="0" dirty="0">
                <a:solidFill>
                  <a:srgbClr val="A51140"/>
                </a:solidFill>
                <a:latin typeface="Tahoma"/>
                <a:ea typeface="+mj-ea"/>
                <a:cs typeface="+mj-cs"/>
              </a:rPr>
              <a:t>	UNSERE LÖSUNGEN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 dirty="0" err="1">
                <a:latin typeface="Tahoma"/>
                <a:ea typeface="+mn-ea"/>
                <a:cs typeface="+mn-cs"/>
              </a:rPr>
              <a:t>Modernste</a:t>
            </a:r>
            <a:r>
              <a:rPr lang="en-GB" b="0" i="0" dirty="0"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Telefonieinfrastruktur</a:t>
            </a:r>
            <a:endParaRPr lang="en-GB" b="0" i="0" dirty="0">
              <a:latin typeface="Tahoma"/>
              <a:ea typeface="+mn-ea"/>
              <a:cs typeface="+mn-cs"/>
            </a:endParaRP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 dirty="0" err="1">
                <a:latin typeface="Tahoma"/>
                <a:ea typeface="+mn-ea"/>
                <a:cs typeface="+mn-cs"/>
              </a:rPr>
              <a:t>Umfangreiche</a:t>
            </a:r>
            <a:r>
              <a:rPr lang="en-GB" b="0" i="0" dirty="0">
                <a:latin typeface="Tahoma"/>
                <a:ea typeface="+mn-ea"/>
                <a:cs typeface="+mn-cs"/>
              </a:rPr>
              <a:t> 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Verbindungsmöglichkeiten</a:t>
            </a:r>
            <a:endParaRPr lang="en-GB" b="0" i="0" dirty="0">
              <a:latin typeface="Tahoma"/>
              <a:ea typeface="+mn-ea"/>
              <a:cs typeface="+mn-cs"/>
            </a:endParaRP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 dirty="0">
                <a:latin typeface="Tahoma"/>
                <a:ea typeface="+mn-ea"/>
                <a:cs typeface="+mn-cs"/>
              </a:rPr>
              <a:t>End-to-End-IP-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Telefonie</a:t>
            </a:r>
            <a:r>
              <a:rPr lang="en-GB" b="0" i="0" dirty="0">
                <a:latin typeface="Tahoma"/>
                <a:ea typeface="+mn-ea"/>
                <a:cs typeface="+mn-cs"/>
              </a:rPr>
              <a:t>-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Lösung</a:t>
            </a:r>
            <a:endParaRPr lang="en-GB" b="0" i="0" dirty="0">
              <a:latin typeface="Tahoma"/>
              <a:ea typeface="+mn-ea"/>
              <a:cs typeface="+mn-cs"/>
            </a:endParaRP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 dirty="0" err="1">
                <a:latin typeface="Tahoma"/>
                <a:ea typeface="+mn-ea"/>
                <a:cs typeface="+mn-cs"/>
              </a:rPr>
              <a:t>Gewährleistung</a:t>
            </a:r>
            <a:r>
              <a:rPr lang="en-GB" b="0" i="0" dirty="0">
                <a:latin typeface="Tahoma"/>
                <a:ea typeface="+mn-ea"/>
                <a:cs typeface="+mn-cs"/>
              </a:rPr>
              <a:t> und </a:t>
            </a:r>
            <a:br>
              <a:rPr lang="en-GB" b="0" i="0" dirty="0">
                <a:latin typeface="Tahoma"/>
                <a:ea typeface="+mn-ea"/>
                <a:cs typeface="+mn-cs"/>
              </a:rPr>
            </a:br>
            <a:r>
              <a:rPr lang="en-GB" b="0" i="0" dirty="0">
                <a:latin typeface="Tahoma"/>
                <a:ea typeface="+mn-ea"/>
                <a:cs typeface="+mn-cs"/>
              </a:rPr>
              <a:t>System Evolution Assurance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 dirty="0">
                <a:latin typeface="Tahoma"/>
                <a:ea typeface="+mn-ea"/>
                <a:cs typeface="+mn-cs"/>
              </a:rPr>
              <a:t>Enterprise Solutions-</a:t>
            </a:r>
            <a:br>
              <a:rPr lang="en-GB" b="0" i="0" dirty="0">
                <a:latin typeface="Tahoma"/>
                <a:ea typeface="+mn-ea"/>
                <a:cs typeface="+mn-cs"/>
              </a:rPr>
            </a:br>
            <a:r>
              <a:rPr lang="en-GB" b="0" i="0" dirty="0">
                <a:latin typeface="Tahoma"/>
                <a:ea typeface="+mn-ea"/>
                <a:cs typeface="+mn-cs"/>
              </a:rPr>
              <a:t>E-Learning-</a:t>
            </a:r>
            <a:r>
              <a:rPr lang="en-GB" b="0" i="0" dirty="0" err="1">
                <a:latin typeface="Tahoma"/>
                <a:ea typeface="+mn-ea"/>
                <a:cs typeface="+mn-cs"/>
              </a:rPr>
              <a:t>Angebot</a:t>
            </a:r>
            <a:endParaRPr lang="en-GB" b="0" i="0" dirty="0">
              <a:latin typeface="Tahoma"/>
              <a:ea typeface="+mn-ea"/>
              <a:cs typeface="+mn-cs"/>
            </a:endParaRP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 dirty="0" err="1">
                <a:latin typeface="Arial"/>
                <a:ea typeface="+mn-ea"/>
                <a:cs typeface="Arial"/>
              </a:rPr>
              <a:t>Ergänzende</a:t>
            </a:r>
            <a:r>
              <a:rPr lang="en-GB" b="0" i="0" dirty="0">
                <a:latin typeface="Arial"/>
                <a:ea typeface="+mn-ea"/>
                <a:cs typeface="Arial"/>
              </a:rPr>
              <a:t> </a:t>
            </a:r>
            <a:r>
              <a:rPr lang="en-GB" b="0" i="0" dirty="0" err="1">
                <a:latin typeface="Arial"/>
                <a:ea typeface="+mn-ea"/>
                <a:cs typeface="Arial"/>
              </a:rPr>
              <a:t>Lösungen</a:t>
            </a:r>
            <a:r>
              <a:rPr lang="en-GB" b="0" i="0" dirty="0">
                <a:latin typeface="Arial"/>
                <a:ea typeface="+mn-ea"/>
                <a:cs typeface="Arial"/>
              </a:rPr>
              <a:t> </a:t>
            </a:r>
            <a:r>
              <a:rPr lang="en-GB" b="0" i="0" dirty="0" err="1">
                <a:latin typeface="Arial"/>
                <a:ea typeface="+mn-ea"/>
                <a:cs typeface="Arial"/>
              </a:rPr>
              <a:t>im</a:t>
            </a:r>
            <a:r>
              <a:rPr lang="en-GB" b="0" i="0" dirty="0">
                <a:latin typeface="Arial"/>
                <a:ea typeface="+mn-ea"/>
                <a:cs typeface="Arial"/>
              </a:rPr>
              <a:t> AAPP-</a:t>
            </a:r>
            <a:r>
              <a:rPr lang="en-GB" b="0" i="0" dirty="0" err="1">
                <a:latin typeface="Arial"/>
                <a:ea typeface="+mn-ea"/>
                <a:cs typeface="Arial"/>
              </a:rPr>
              <a:t>Programm</a:t>
            </a:r>
            <a:endParaRPr lang="en-GB" b="0" i="0" dirty="0">
              <a:latin typeface="Arial"/>
              <a:ea typeface="+mn-ea"/>
              <a:cs typeface="Arial"/>
            </a:endParaRP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endParaRPr lang="en-US" dirty="0" smtClean="0">
              <a:latin typeface="+mn-lt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1023" y="1289454"/>
            <a:ext cx="3744912" cy="7412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3736" indent="-173736" algn="l">
              <a:spcBef>
                <a:spcPts val="480"/>
              </a:spcBef>
              <a:spcAft>
                <a:spcPts val="300"/>
              </a:spcAft>
              <a:buNone/>
            </a:pPr>
            <a:r>
              <a:rPr lang="en-GB" sz="2000" b="1" i="0">
                <a:solidFill>
                  <a:srgbClr val="A51140"/>
                </a:solidFill>
                <a:latin typeface="Tahoma"/>
                <a:ea typeface="+mj-ea"/>
                <a:cs typeface="+mj-cs"/>
              </a:rPr>
              <a:t>	IHRE ANFORDERUNG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>
                <a:latin typeface="Tahoma"/>
                <a:ea typeface="+mn-ea"/>
                <a:cs typeface="+mn-cs"/>
              </a:rPr>
              <a:t>Kostenoptimierung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Object 20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7850" y="1530350"/>
            <a:ext cx="5541963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5" name="Rectangle 13"/>
          <p:cNvSpPr>
            <a:spLocks noChangeArrowheads="1"/>
          </p:cNvSpPr>
          <p:nvPr/>
        </p:nvSpPr>
        <p:spPr bwMode="auto">
          <a:xfrm>
            <a:off x="3290888" y="4090988"/>
            <a:ext cx="2833687" cy="1115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Wandmontage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-Kit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19"-Rack-Montage-Kit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Standard-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Notstromversorgung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(90 Min.)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Erweiterte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Notstromversorgung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: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externes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Akku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-Pack (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bis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zu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8 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Stunden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)</a:t>
            </a:r>
          </a:p>
        </p:txBody>
      </p:sp>
      <p:sp>
        <p:nvSpPr>
          <p:cNvPr id="53256" name="Rectangle 14"/>
          <p:cNvSpPr>
            <a:spLocks noChangeArrowheads="1"/>
          </p:cNvSpPr>
          <p:nvPr/>
        </p:nvSpPr>
        <p:spPr bwMode="auto">
          <a:xfrm>
            <a:off x="6388100" y="1677988"/>
            <a:ext cx="2376488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600" b="1" i="0" u="sng">
                <a:solidFill>
                  <a:srgbClr val="A51140"/>
                </a:solidFill>
                <a:latin typeface="Tahoma"/>
                <a:ea typeface="+mn-ea"/>
                <a:cs typeface="+mn-cs"/>
              </a:rPr>
              <a:t>VORTEILE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Einfach erweiterbar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Kompatibel mit allen </a:t>
            </a:r>
            <a:br>
              <a:rPr lang="en-GB" sz="1400" b="0" i="0">
                <a:latin typeface="Tahoma"/>
                <a:ea typeface="+mn-ea"/>
                <a:cs typeface="+mn-cs"/>
              </a:rPr>
            </a:br>
            <a:r>
              <a:rPr lang="en-GB" sz="1400" b="0" i="0">
                <a:latin typeface="Tahoma"/>
                <a:ea typeface="+mn-ea"/>
                <a:cs typeface="+mn-cs"/>
              </a:rPr>
              <a:t>offenen Standards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Einfache Wartung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Flexible Autonomie </a:t>
            </a:r>
            <a:br>
              <a:rPr lang="en-GB" sz="1400" b="0" i="0">
                <a:latin typeface="Tahoma"/>
                <a:ea typeface="+mn-ea"/>
                <a:cs typeface="+mn-cs"/>
              </a:rPr>
            </a:br>
            <a:r>
              <a:rPr lang="en-GB" sz="1400" b="0" i="0">
                <a:latin typeface="Tahoma"/>
                <a:ea typeface="+mn-ea"/>
                <a:cs typeface="+mn-cs"/>
              </a:rPr>
              <a:t>bei der Stromversorgung</a:t>
            </a:r>
          </a:p>
        </p:txBody>
      </p:sp>
      <p:sp>
        <p:nvSpPr>
          <p:cNvPr id="66565" name="ZoneTexte 204"/>
          <p:cNvSpPr txBox="1">
            <a:spLocks noChangeArrowheads="1"/>
          </p:cNvSpPr>
          <p:nvPr/>
        </p:nvSpPr>
        <p:spPr bwMode="auto">
          <a:xfrm>
            <a:off x="465137" y="1395413"/>
            <a:ext cx="36815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fr-FR" b="0" i="0">
                <a:latin typeface="Tahoma"/>
                <a:ea typeface="+mn-ea"/>
                <a:cs typeface="Arial"/>
              </a:rPr>
              <a:t>Alcatel-Lucent OmniPCX Office</a:t>
            </a:r>
          </a:p>
          <a:p>
            <a:pPr algn="l">
              <a:buNone/>
            </a:pPr>
            <a:r>
              <a:rPr lang="en-US" b="0" i="0">
                <a:latin typeface="Tahoma"/>
                <a:ea typeface="+mn-ea"/>
                <a:cs typeface="Arial"/>
              </a:rPr>
              <a:t>Rich</a:t>
            </a:r>
            <a:r>
              <a:rPr lang="fr-FR" b="0" i="0">
                <a:latin typeface="Tahoma"/>
                <a:ea typeface="+mn-ea"/>
                <a:cs typeface="Arial"/>
              </a:rPr>
              <a:t> Communication Edition (RCE)</a:t>
            </a:r>
          </a:p>
        </p:txBody>
      </p:sp>
      <p:cxnSp>
        <p:nvCxnSpPr>
          <p:cNvPr id="66566" name="Connecteur droit 206"/>
          <p:cNvCxnSpPr>
            <a:cxnSpLocks noChangeShapeType="1"/>
          </p:cNvCxnSpPr>
          <p:nvPr/>
        </p:nvCxnSpPr>
        <p:spPr bwMode="auto">
          <a:xfrm>
            <a:off x="1516063" y="3000375"/>
            <a:ext cx="663575" cy="12700"/>
          </a:xfrm>
          <a:prstGeom prst="line">
            <a:avLst/>
          </a:prstGeom>
          <a:noFill/>
          <a:ln w="9525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66567" name="Connecteur droit 211"/>
          <p:cNvCxnSpPr>
            <a:cxnSpLocks noChangeShapeType="1"/>
          </p:cNvCxnSpPr>
          <p:nvPr/>
        </p:nvCxnSpPr>
        <p:spPr bwMode="auto">
          <a:xfrm>
            <a:off x="1668463" y="2901950"/>
            <a:ext cx="261937" cy="22225"/>
          </a:xfrm>
          <a:prstGeom prst="line">
            <a:avLst/>
          </a:prstGeom>
          <a:noFill/>
          <a:ln w="9525">
            <a:solidFill>
              <a:srgbClr val="00B050"/>
            </a:solidFill>
            <a:round/>
            <a:headEnd/>
            <a:tailEnd/>
          </a:ln>
        </p:spPr>
      </p:cxnSp>
      <p:sp>
        <p:nvSpPr>
          <p:cNvPr id="53279" name="Rectangle 13"/>
          <p:cNvSpPr>
            <a:spLocks noChangeArrowheads="1"/>
          </p:cNvSpPr>
          <p:nvPr/>
        </p:nvSpPr>
        <p:spPr bwMode="auto">
          <a:xfrm>
            <a:off x="358775" y="4090988"/>
            <a:ext cx="2736850" cy="142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747A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Alcatel-Lucent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OmniPCX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Office RCE Compact Edition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die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Wandmontage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3 Rack-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Optionen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–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abhängig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von der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erforderlichen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Kapazität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: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OmniPCX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Office RCE S, M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oder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L rack-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basiert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und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stapelbar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Durchschnittliches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Akku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-Backup: 10 Min.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Hot-Plug-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Karten</a:t>
            </a:r>
            <a:endParaRPr lang="en-GB" sz="1000" b="0" i="0" dirty="0">
              <a:latin typeface="Tahoma"/>
              <a:ea typeface="+mn-ea"/>
              <a:cs typeface="+mn-cs"/>
            </a:endParaRPr>
          </a:p>
        </p:txBody>
      </p:sp>
      <p:sp>
        <p:nvSpPr>
          <p:cNvPr id="66569" name="Text Box 217"/>
          <p:cNvSpPr txBox="1">
            <a:spLocks noChangeArrowheads="1"/>
          </p:cNvSpPr>
          <p:nvPr/>
        </p:nvSpPr>
        <p:spPr bwMode="auto">
          <a:xfrm>
            <a:off x="4224338" y="1873250"/>
            <a:ext cx="747712" cy="2143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buNone/>
            </a:pPr>
            <a:r>
              <a:rPr lang="en-US" sz="700" b="0" i="0">
                <a:latin typeface="Tahoma"/>
                <a:ea typeface="+mn-ea"/>
                <a:cs typeface="Arial"/>
              </a:rPr>
              <a:t>160 Benutzer</a:t>
            </a:r>
          </a:p>
        </p:txBody>
      </p:sp>
      <p:sp>
        <p:nvSpPr>
          <p:cNvPr id="66570" name="Text Box 218"/>
          <p:cNvSpPr txBox="1">
            <a:spLocks noChangeArrowheads="1"/>
          </p:cNvSpPr>
          <p:nvPr/>
        </p:nvSpPr>
        <p:spPr bwMode="auto">
          <a:xfrm>
            <a:off x="5253038" y="1627188"/>
            <a:ext cx="796925" cy="2143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buNone/>
            </a:pPr>
            <a:r>
              <a:rPr lang="en-US" sz="700" b="0" i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200</a:t>
            </a:r>
            <a:r>
              <a:rPr lang="en-US" sz="700" b="0" i="0">
                <a:solidFill>
                  <a:srgbClr val="FF0000"/>
                </a:solidFill>
                <a:latin typeface="Tahoma"/>
                <a:ea typeface="+mn-ea"/>
                <a:cs typeface="Arial"/>
              </a:rPr>
              <a:t> </a:t>
            </a:r>
            <a:r>
              <a:rPr lang="en-US" sz="700" b="0" i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Arial"/>
              </a:rPr>
              <a:t>Benutzer</a:t>
            </a:r>
          </a:p>
        </p:txBody>
      </p:sp>
      <p:sp>
        <p:nvSpPr>
          <p:cNvPr id="66571" name="Text Box 219"/>
          <p:cNvSpPr txBox="1">
            <a:spLocks noChangeArrowheads="1"/>
          </p:cNvSpPr>
          <p:nvPr/>
        </p:nvSpPr>
        <p:spPr bwMode="auto">
          <a:xfrm>
            <a:off x="3068638" y="2219064"/>
            <a:ext cx="796925" cy="263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buNone/>
            </a:pPr>
            <a:r>
              <a:rPr lang="en-US" sz="700" b="0" i="0">
                <a:latin typeface="Tahoma"/>
                <a:ea typeface="+mn-ea"/>
                <a:cs typeface="Arial"/>
              </a:rPr>
              <a:t>L</a:t>
            </a:r>
            <a:br>
              <a:rPr lang="en-US" sz="700" b="0" i="0">
                <a:latin typeface="Tahoma"/>
                <a:ea typeface="+mn-ea"/>
                <a:cs typeface="Arial"/>
              </a:rPr>
            </a:br>
            <a:r>
              <a:rPr lang="en-US" sz="700" b="0" i="0">
                <a:latin typeface="Tahoma"/>
                <a:ea typeface="+mn-ea"/>
                <a:cs typeface="Arial"/>
              </a:rPr>
              <a:t>30 bis 90 Benutzer</a:t>
            </a:r>
          </a:p>
        </p:txBody>
      </p:sp>
      <p:sp>
        <p:nvSpPr>
          <p:cNvPr id="66572" name="Text Box 220"/>
          <p:cNvSpPr txBox="1">
            <a:spLocks noChangeArrowheads="1"/>
          </p:cNvSpPr>
          <p:nvPr/>
        </p:nvSpPr>
        <p:spPr bwMode="auto">
          <a:xfrm>
            <a:off x="2250830" y="2581275"/>
            <a:ext cx="743579" cy="2825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buNone/>
            </a:pPr>
            <a:r>
              <a:rPr lang="en-US" sz="700" b="0" i="0" dirty="0">
                <a:latin typeface="Tahoma"/>
                <a:ea typeface="+mn-ea"/>
                <a:cs typeface="Arial"/>
              </a:rPr>
              <a:t>M</a:t>
            </a:r>
            <a:br>
              <a:rPr lang="en-US" sz="700" b="0" i="0" dirty="0">
                <a:latin typeface="Tahoma"/>
                <a:ea typeface="+mn-ea"/>
                <a:cs typeface="Arial"/>
              </a:rPr>
            </a:br>
            <a:r>
              <a:rPr lang="en-US" sz="700" b="0" i="0" dirty="0">
                <a:latin typeface="Tahoma"/>
                <a:ea typeface="+mn-ea"/>
                <a:cs typeface="Arial"/>
              </a:rPr>
              <a:t>15 </a:t>
            </a:r>
            <a:r>
              <a:rPr lang="en-US" sz="700" b="0" i="0" dirty="0" err="1">
                <a:latin typeface="Tahoma"/>
                <a:ea typeface="+mn-ea"/>
                <a:cs typeface="Arial"/>
              </a:rPr>
              <a:t>bis</a:t>
            </a:r>
            <a:r>
              <a:rPr lang="en-US" sz="700" b="0" i="0" dirty="0">
                <a:latin typeface="Tahoma"/>
                <a:ea typeface="+mn-ea"/>
                <a:cs typeface="Arial"/>
              </a:rPr>
              <a:t> 60 </a:t>
            </a:r>
            <a:r>
              <a:rPr lang="en-US" sz="700" b="0" i="0" dirty="0" err="1">
                <a:latin typeface="Tahoma"/>
                <a:ea typeface="+mn-ea"/>
                <a:cs typeface="Arial"/>
              </a:rPr>
              <a:t>Benutzer</a:t>
            </a:r>
            <a:endParaRPr lang="en-US" sz="7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66573" name="Text Box 221"/>
          <p:cNvSpPr txBox="1">
            <a:spLocks noChangeArrowheads="1"/>
          </p:cNvSpPr>
          <p:nvPr/>
        </p:nvSpPr>
        <p:spPr bwMode="auto">
          <a:xfrm>
            <a:off x="1467059" y="2847975"/>
            <a:ext cx="744329" cy="292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  <a:buNone/>
            </a:pPr>
            <a:r>
              <a:rPr lang="en-US" sz="700" b="0" i="0" dirty="0">
                <a:latin typeface="Tahoma"/>
                <a:ea typeface="+mn-ea"/>
                <a:cs typeface="Arial"/>
              </a:rPr>
              <a:t>S</a:t>
            </a:r>
            <a:br>
              <a:rPr lang="en-US" sz="700" b="0" i="0" dirty="0">
                <a:latin typeface="Tahoma"/>
                <a:ea typeface="+mn-ea"/>
                <a:cs typeface="Arial"/>
              </a:rPr>
            </a:br>
            <a:r>
              <a:rPr lang="en-US" sz="700" b="0" i="0" dirty="0">
                <a:latin typeface="Tahoma"/>
                <a:ea typeface="+mn-ea"/>
                <a:cs typeface="Arial"/>
              </a:rPr>
              <a:t>6 </a:t>
            </a:r>
            <a:r>
              <a:rPr lang="en-US" sz="700" b="0" i="0" dirty="0" err="1">
                <a:latin typeface="Tahoma"/>
                <a:ea typeface="+mn-ea"/>
                <a:cs typeface="Arial"/>
              </a:rPr>
              <a:t>bis</a:t>
            </a:r>
            <a:r>
              <a:rPr lang="en-US" sz="700" b="0" i="0" dirty="0">
                <a:latin typeface="Tahoma"/>
                <a:ea typeface="+mn-ea"/>
                <a:cs typeface="Arial"/>
              </a:rPr>
              <a:t> 20+ </a:t>
            </a:r>
            <a:r>
              <a:rPr lang="en-US" sz="700" b="0" i="0" dirty="0" err="1">
                <a:latin typeface="Tahoma"/>
                <a:ea typeface="+mn-ea"/>
                <a:cs typeface="Arial"/>
              </a:rPr>
              <a:t>Benutzer</a:t>
            </a:r>
            <a:endParaRPr lang="en-US" sz="7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66574" name="Text Box 222"/>
          <p:cNvSpPr txBox="1">
            <a:spLocks noChangeArrowheads="1"/>
          </p:cNvSpPr>
          <p:nvPr/>
        </p:nvSpPr>
        <p:spPr bwMode="auto">
          <a:xfrm>
            <a:off x="641350" y="3135313"/>
            <a:ext cx="719138" cy="2016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  <a:buNone/>
            </a:pPr>
            <a:r>
              <a:rPr lang="en-US" sz="700" b="0" i="0" dirty="0">
                <a:latin typeface="Tahoma"/>
                <a:ea typeface="+mn-ea"/>
                <a:cs typeface="Arial"/>
              </a:rPr>
              <a:t>Compact Edition</a:t>
            </a:r>
            <a:br>
              <a:rPr lang="en-US" sz="700" b="0" i="0" dirty="0">
                <a:latin typeface="Tahoma"/>
                <a:ea typeface="+mn-ea"/>
                <a:cs typeface="Arial"/>
              </a:rPr>
            </a:br>
            <a:r>
              <a:rPr lang="en-US" sz="700" b="0" i="0" dirty="0">
                <a:latin typeface="Tahoma"/>
                <a:ea typeface="+mn-ea"/>
                <a:cs typeface="Arial"/>
              </a:rPr>
              <a:t>6 </a:t>
            </a:r>
            <a:r>
              <a:rPr lang="en-US" sz="700" b="0" i="0" dirty="0" err="1">
                <a:latin typeface="Tahoma"/>
                <a:ea typeface="+mn-ea"/>
                <a:cs typeface="Arial"/>
              </a:rPr>
              <a:t>bis</a:t>
            </a:r>
            <a:r>
              <a:rPr lang="en-US" sz="700" b="0" i="0" dirty="0">
                <a:latin typeface="Tahoma"/>
                <a:ea typeface="+mn-ea"/>
                <a:cs typeface="Arial"/>
              </a:rPr>
              <a:t> 16 </a:t>
            </a:r>
            <a:r>
              <a:rPr lang="en-US" sz="700" b="0" i="0" dirty="0" err="1">
                <a:latin typeface="Tahoma"/>
                <a:ea typeface="+mn-ea"/>
                <a:cs typeface="Arial"/>
              </a:rPr>
              <a:t>Benutzer</a:t>
            </a:r>
            <a:endParaRPr lang="en-US" sz="700" b="0" i="0" dirty="0">
              <a:latin typeface="Tahoma"/>
              <a:ea typeface="+mn-ea"/>
              <a:cs typeface="Arial"/>
            </a:endParaRPr>
          </a:p>
        </p:txBody>
      </p:sp>
      <p:cxnSp>
        <p:nvCxnSpPr>
          <p:cNvPr id="223" name="Straight Connector 222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576" name="Title 2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MODERNSTE TELEFONIEINFRASTRUKTUR</a:t>
            </a:r>
          </a:p>
        </p:txBody>
      </p:sp>
      <p:sp>
        <p:nvSpPr>
          <p:cNvPr id="25" name="Rectangle 40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66578" name="Rectangle 41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66579" name="Rectangle 4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66580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66581" name="Rectangle 41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0" name="Rectangle 41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31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66584" name="Rectangle 40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3538330" y="3538331"/>
            <a:ext cx="23214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None/>
            </a:pPr>
            <a:r>
              <a:rPr lang="fr-FR" sz="1000" b="0" i="1">
                <a:latin typeface="Tahoma"/>
                <a:ea typeface="+mn-ea"/>
                <a:cs typeface="Arial"/>
              </a:rPr>
              <a:t>Skalierungsbeispiel für ein TDM-Unternehmen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7" name="Rectangle 13"/>
          <p:cNvSpPr>
            <a:spLocks noChangeArrowheads="1"/>
          </p:cNvSpPr>
          <p:nvPr/>
        </p:nvSpPr>
        <p:spPr bwMode="auto">
          <a:xfrm>
            <a:off x="6110288" y="1762125"/>
            <a:ext cx="2843212" cy="193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600" b="1" i="0" dirty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600" b="1" i="0" u="sng" dirty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VORTEILE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300" b="0" i="0" dirty="0" err="1">
                <a:latin typeface="Tahoma"/>
                <a:ea typeface="+mn-ea"/>
                <a:cs typeface="+mn-cs"/>
              </a:rPr>
              <a:t>Flexibel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 und auf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Ihre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Anforderungen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abgestimmt</a:t>
            </a:r>
            <a:endParaRPr lang="en-GB" sz="13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300" b="0" i="0" dirty="0" err="1">
                <a:latin typeface="Tahoma"/>
                <a:ea typeface="+mn-ea"/>
                <a:cs typeface="+mn-cs"/>
              </a:rPr>
              <a:t>Skalierbar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, um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mit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Ihrer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Entwicklung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Schritt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zu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halten</a:t>
            </a:r>
            <a:endParaRPr lang="en-GB" sz="13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300" b="0" i="0" dirty="0" err="1">
                <a:latin typeface="Tahoma"/>
                <a:ea typeface="+mn-ea"/>
                <a:cs typeface="+mn-cs"/>
              </a:rPr>
              <a:t>Modulares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 System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mit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einer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großen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Auswahl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 an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Verbindungen</a:t>
            </a:r>
            <a:endParaRPr lang="en-GB" sz="13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300" b="0" i="0" dirty="0" err="1">
                <a:latin typeface="Tahoma"/>
                <a:ea typeface="+mn-ea"/>
                <a:cs typeface="+mn-cs"/>
              </a:rPr>
              <a:t>Offen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externe</a:t>
            </a:r>
            <a:r>
              <a:rPr lang="en-GB" sz="13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300" b="0" i="0" dirty="0" err="1">
                <a:latin typeface="Tahoma"/>
                <a:ea typeface="+mn-ea"/>
                <a:cs typeface="+mn-cs"/>
              </a:rPr>
              <a:t>Anwendungen</a:t>
            </a:r>
            <a:endParaRPr lang="en-GB" sz="1300" b="0" i="0" dirty="0">
              <a:latin typeface="Tahoma"/>
              <a:ea typeface="+mn-ea"/>
              <a:cs typeface="+mn-cs"/>
            </a:endParaRPr>
          </a:p>
        </p:txBody>
      </p:sp>
      <p:sp>
        <p:nvSpPr>
          <p:cNvPr id="54278" name="Rectangle 17"/>
          <p:cNvSpPr>
            <a:spLocks noChangeArrowheads="1"/>
          </p:cNvSpPr>
          <p:nvPr/>
        </p:nvSpPr>
        <p:spPr bwMode="auto">
          <a:xfrm>
            <a:off x="358774" y="4090988"/>
            <a:ext cx="4372883" cy="157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747A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Analoger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/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digitaler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öffentlicher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Zugriff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IP-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Netzwerke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Digitale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Telefonverbindung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Alcatel-Lucent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Digitaltelefone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der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Serie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 9 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IP-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Telefonverbindung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Alcatel-Lucent IP Touch-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Telefone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der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Serie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 8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SIP-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Verbindung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Arial"/>
                <a:ea typeface="+mn-ea"/>
                <a:cs typeface="Arial"/>
              </a:rPr>
              <a:t>für</a:t>
            </a:r>
            <a:r>
              <a:rPr lang="en-GB" sz="1000" b="0" i="0" dirty="0">
                <a:latin typeface="Arial"/>
                <a:ea typeface="+mn-ea"/>
                <a:cs typeface="Arial"/>
              </a:rPr>
              <a:t> Alcatel-Lucent 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8082 My IC Phone und 8002/8012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DeskPhones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Verbindung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analoge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und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Faxgeräte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CTI TAPI 2.0-Schnittstelle</a:t>
            </a:r>
          </a:p>
        </p:txBody>
      </p:sp>
      <p:sp>
        <p:nvSpPr>
          <p:cNvPr id="54307" name="Rectangle 17"/>
          <p:cNvSpPr>
            <a:spLocks noChangeArrowheads="1"/>
          </p:cNvSpPr>
          <p:nvPr/>
        </p:nvSpPr>
        <p:spPr bwMode="auto">
          <a:xfrm>
            <a:off x="5021263" y="4090988"/>
            <a:ext cx="2646362" cy="142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Ethernet-LAN-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Schnittstelle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Funkbasisstation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DECT-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Telefone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Wi-Fi-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Infrastruktur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Alcatel-Lucent 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OmniTouch</a:t>
            </a:r>
            <a:r>
              <a:rPr lang="en-GB" sz="1000" b="0" i="0" dirty="0">
                <a:latin typeface="Tahoma"/>
                <a:ea typeface="+mn-ea"/>
                <a:cs typeface="+mn-cs"/>
              </a:rPr>
              <a:t> WLAN-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Telefone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+mn-cs"/>
              </a:rPr>
              <a:t>Fernzugriffsdienst</a:t>
            </a:r>
            <a:endParaRPr lang="en-GB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CTI TAPI 2.1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+mn-cs"/>
              </a:rPr>
              <a:t>CSTA-</a:t>
            </a:r>
            <a:r>
              <a:rPr lang="en-GB" sz="1000" b="0" i="0" dirty="0" err="1">
                <a:latin typeface="Tahoma"/>
                <a:ea typeface="+mn-ea"/>
                <a:cs typeface="+mn-cs"/>
              </a:rPr>
              <a:t>Schnittstelle</a:t>
            </a:r>
            <a:endParaRPr lang="en-GB" sz="1000" b="0" i="0" dirty="0">
              <a:latin typeface="Tahoma"/>
              <a:ea typeface="+mn-ea"/>
              <a:cs typeface="+mn-cs"/>
            </a:endParaRPr>
          </a:p>
        </p:txBody>
      </p:sp>
      <p:cxnSp>
        <p:nvCxnSpPr>
          <p:cNvPr id="226" name="Straight Connector 225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591" name="Title 2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UMFANGREICHE VERBINDUNGSMÖGLICHKEITEN</a:t>
            </a:r>
          </a:p>
        </p:txBody>
      </p:sp>
      <p:sp>
        <p:nvSpPr>
          <p:cNvPr id="41" name="Rectangle 40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67593" name="Rectangle 4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67594" name="Rectangle 42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67595" name="Rectangle 4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67596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46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47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67599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pic>
        <p:nvPicPr>
          <p:cNvPr id="43" name="Object 4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349250" y="1477963"/>
            <a:ext cx="5351463" cy="2320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Rectangle 26"/>
          <p:cNvSpPr>
            <a:spLocks noChangeArrowheads="1"/>
          </p:cNvSpPr>
          <p:nvPr/>
        </p:nvSpPr>
        <p:spPr bwMode="auto">
          <a:xfrm>
            <a:off x="323395" y="2310039"/>
            <a:ext cx="101963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GB" sz="700" b="0" i="0" dirty="0">
                <a:latin typeface="Tahoma"/>
                <a:ea typeface="+mn-ea"/>
                <a:cs typeface="Arial"/>
              </a:rPr>
              <a:t>ISDN/</a:t>
            </a:r>
            <a:r>
              <a:rPr lang="en-GB" sz="700" b="0" i="0" dirty="0" err="1">
                <a:latin typeface="Tahoma"/>
                <a:ea typeface="+mn-ea"/>
                <a:cs typeface="Arial"/>
              </a:rPr>
              <a:t>Öffentliches</a:t>
            </a:r>
            <a:r>
              <a:rPr lang="en-GB" sz="7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700" b="0" i="0" dirty="0" err="1">
                <a:latin typeface="Tahoma"/>
                <a:ea typeface="+mn-ea"/>
                <a:cs typeface="Arial"/>
              </a:rPr>
              <a:t>Telefonnetz</a:t>
            </a:r>
            <a:endParaRPr lang="en-GB" sz="7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45" name="Rectangle 27"/>
          <p:cNvSpPr>
            <a:spLocks noChangeArrowheads="1"/>
          </p:cNvSpPr>
          <p:nvPr/>
        </p:nvSpPr>
        <p:spPr bwMode="auto">
          <a:xfrm>
            <a:off x="790575" y="1884363"/>
            <a:ext cx="35618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en-GB" sz="900" b="0" i="0" dirty="0">
                <a:latin typeface="Tahoma"/>
                <a:ea typeface="+mn-ea"/>
                <a:cs typeface="Arial"/>
              </a:rPr>
              <a:t>SIP</a:t>
            </a:r>
          </a:p>
        </p:txBody>
      </p:sp>
      <p:sp>
        <p:nvSpPr>
          <p:cNvPr id="48" name="Rectangle 28"/>
          <p:cNvSpPr>
            <a:spLocks noChangeArrowheads="1"/>
          </p:cNvSpPr>
          <p:nvPr/>
        </p:nvSpPr>
        <p:spPr bwMode="auto">
          <a:xfrm>
            <a:off x="573087" y="2789237"/>
            <a:ext cx="6238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en-GB" sz="900" b="0" i="0">
                <a:latin typeface="Tahoma"/>
                <a:ea typeface="+mn-ea"/>
                <a:cs typeface="Arial"/>
              </a:rPr>
              <a:t>Internet</a:t>
            </a:r>
          </a:p>
        </p:txBody>
      </p:sp>
      <p:sp>
        <p:nvSpPr>
          <p:cNvPr id="49" name="Line 215"/>
          <p:cNvSpPr>
            <a:spLocks noChangeShapeType="1"/>
          </p:cNvSpPr>
          <p:nvPr/>
        </p:nvSpPr>
        <p:spPr bwMode="auto">
          <a:xfrm flipV="1">
            <a:off x="3827463" y="1681163"/>
            <a:ext cx="942975" cy="649287"/>
          </a:xfrm>
          <a:prstGeom prst="line">
            <a:avLst/>
          </a:prstGeom>
          <a:noFill/>
          <a:ln w="19050">
            <a:solidFill>
              <a:srgbClr val="622F6B"/>
            </a:solidFill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pic>
        <p:nvPicPr>
          <p:cNvPr id="52" name="Image 213" descr="OT 8118 front IMG_2804.png"/>
          <p:cNvPicPr>
            <a:picLocks noChangeAspect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527050" y="3155949"/>
            <a:ext cx="2635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Text Box 220"/>
          <p:cNvSpPr txBox="1">
            <a:spLocks noChangeArrowheads="1"/>
          </p:cNvSpPr>
          <p:nvPr/>
        </p:nvSpPr>
        <p:spPr bwMode="auto">
          <a:xfrm>
            <a:off x="1659117" y="1442131"/>
            <a:ext cx="1734531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720"/>
              </a:spcBef>
              <a:buNone/>
            </a:pPr>
            <a:r>
              <a:rPr lang="en-US" sz="1200" b="0" i="0">
                <a:latin typeface="Tahoma"/>
                <a:ea typeface="+mn-ea"/>
                <a:cs typeface="Arial"/>
              </a:rPr>
              <a:t>Alcatel-Lucent</a:t>
            </a:r>
            <a:br>
              <a:rPr lang="en-US" sz="1200" b="0" i="0">
                <a:latin typeface="Tahoma"/>
                <a:ea typeface="+mn-ea"/>
                <a:cs typeface="Arial"/>
              </a:rPr>
            </a:br>
            <a:r>
              <a:rPr lang="en-US" sz="1200" b="0" i="0">
                <a:latin typeface="Tahoma"/>
                <a:ea typeface="+mn-ea"/>
                <a:cs typeface="Arial"/>
              </a:rPr>
              <a:t>OmniPCX™ Office RCE</a:t>
            </a:r>
          </a:p>
          <a:p>
            <a:pPr algn="ctr">
              <a:spcBef>
                <a:spcPts val="720"/>
              </a:spcBef>
              <a:buNone/>
            </a:pPr>
            <a:endParaRPr lang="en-US" sz="1200" dirty="0" smtClean="0">
              <a:latin typeface="Tahoma"/>
            </a:endParaRPr>
          </a:p>
        </p:txBody>
      </p:sp>
      <p:sp>
        <p:nvSpPr>
          <p:cNvPr id="54" name="ZoneTexte 215"/>
          <p:cNvSpPr txBox="1"/>
          <p:nvPr/>
        </p:nvSpPr>
        <p:spPr bwMode="auto">
          <a:xfrm>
            <a:off x="2043113" y="1901825"/>
            <a:ext cx="962025" cy="2159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800" b="0" i="0">
                <a:latin typeface="Tahoma"/>
                <a:ea typeface="+mn-ea"/>
                <a:cs typeface="+mn-cs"/>
              </a:rPr>
              <a:t>SIP </a:t>
            </a:r>
            <a:r>
              <a:rPr lang="en-US" sz="800" b="0" i="0">
                <a:latin typeface="Tahoma"/>
                <a:ea typeface="+mn-ea"/>
                <a:cs typeface="+mn-cs"/>
              </a:rPr>
              <a:t>im</a:t>
            </a:r>
            <a:r>
              <a:rPr lang="fr-FR" sz="800" b="0" i="0">
                <a:latin typeface="Tahoma"/>
                <a:ea typeface="+mn-ea"/>
                <a:cs typeface="+mn-cs"/>
              </a:rPr>
              <a:t> </a:t>
            </a:r>
            <a:r>
              <a:rPr lang="en-US" sz="800" b="0" i="0">
                <a:latin typeface="Tahoma"/>
                <a:ea typeface="+mn-ea"/>
                <a:cs typeface="+mn-cs"/>
              </a:rPr>
              <a:t>Kern</a:t>
            </a:r>
          </a:p>
        </p:txBody>
      </p:sp>
      <p:pic>
        <p:nvPicPr>
          <p:cNvPr id="55" name="Image 3" descr="Industrial front 3-4 left.png"/>
          <p:cNvPicPr>
            <a:picLocks noChangeAspect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893762" y="3121024"/>
            <a:ext cx="26987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Group 34"/>
          <p:cNvGrpSpPr>
            <a:grpSpLocks/>
          </p:cNvGrpSpPr>
          <p:nvPr/>
        </p:nvGrpSpPr>
        <p:grpSpPr bwMode="auto">
          <a:xfrm>
            <a:off x="4673583" y="3669889"/>
            <a:ext cx="736475" cy="215908"/>
            <a:chOff x="3984" y="2782"/>
            <a:chExt cx="812" cy="282"/>
          </a:xfrm>
        </p:grpSpPr>
        <p:sp>
          <p:nvSpPr>
            <p:cNvPr id="61" name="Rectangle 223"/>
            <p:cNvSpPr>
              <a:spLocks noChangeArrowheads="1"/>
            </p:cNvSpPr>
            <p:nvPr/>
          </p:nvSpPr>
          <p:spPr bwMode="auto">
            <a:xfrm>
              <a:off x="3984" y="2864"/>
              <a:ext cx="360" cy="2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Font typeface="Times New Roman" pitchFamily="18" charset="0"/>
                <a:buChar char="•"/>
              </a:pPr>
              <a:endParaRPr lang="fr-FR" sz="2000">
                <a:latin typeface="Tahoma" pitchFamily="34" charset="0"/>
              </a:endParaRPr>
            </a:p>
          </p:txBody>
        </p:sp>
        <p:sp>
          <p:nvSpPr>
            <p:cNvPr id="62" name="Rectangle 224"/>
            <p:cNvSpPr>
              <a:spLocks noChangeArrowheads="1"/>
            </p:cNvSpPr>
            <p:nvPr/>
          </p:nvSpPr>
          <p:spPr bwMode="auto">
            <a:xfrm rot="748695">
              <a:off x="4302" y="2782"/>
              <a:ext cx="494" cy="2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Font typeface="Times New Roman" pitchFamily="18" charset="0"/>
                <a:buChar char="•"/>
              </a:pPr>
              <a:endParaRPr lang="fr-FR" sz="2000">
                <a:latin typeface="Tahoma" pitchFamily="34" charset="0"/>
              </a:endParaRPr>
            </a:p>
          </p:txBody>
        </p:sp>
      </p:grpSp>
      <p:sp>
        <p:nvSpPr>
          <p:cNvPr id="57" name="Rectangle 56"/>
          <p:cNvSpPr/>
          <p:nvPr/>
        </p:nvSpPr>
        <p:spPr bwMode="auto">
          <a:xfrm>
            <a:off x="1914525" y="3308350"/>
            <a:ext cx="619125" cy="50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8" name="Rectangle 57"/>
          <p:cNvSpPr/>
          <p:nvPr/>
        </p:nvSpPr>
        <p:spPr bwMode="auto">
          <a:xfrm>
            <a:off x="2752725" y="3308350"/>
            <a:ext cx="619125" cy="50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9" name="Picture 47"/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3340" y="3305400"/>
            <a:ext cx="556532" cy="54273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60" name="Rectangle 59"/>
          <p:cNvSpPr/>
          <p:nvPr/>
        </p:nvSpPr>
        <p:spPr bwMode="auto">
          <a:xfrm>
            <a:off x="3438525" y="3254375"/>
            <a:ext cx="11430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63" name="Picture 4" descr="D:\lancement\Projet-OxO\Office_2011-Fall-2011\Sales companion\Photos used with the Sales Companion\iphone_MyIC Mobile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4907598" y="1158875"/>
            <a:ext cx="261937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3" descr="D:\lancement\Projet-OxO\Office_2011-Fall-2011\Sales companion\Photos used with the Sales Companion\MyICWeb-event-1.jp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2052638" y="3302000"/>
            <a:ext cx="31432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2" descr="D:\lancement\Projet-OxO\Office_2011-Fall-2011\RCE Fax Server\Photos\OpenRCE Fax_f_r.gif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3646488" y="3179763"/>
            <a:ext cx="823912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5" descr="D:\lancement\Projet-OxO\Office_2011-Fall-2011\Video\VC210.jpg"/>
          <p:cNvPicPr>
            <a:picLocks noChangeAspect="1" noChangeArrowheads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4627790" y="2933246"/>
            <a:ext cx="914400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Rectangle 66"/>
          <p:cNvSpPr/>
          <p:nvPr/>
        </p:nvSpPr>
        <p:spPr>
          <a:xfrm>
            <a:off x="3312492" y="1298713"/>
            <a:ext cx="397565" cy="8083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8" name="Image 37" descr="Android.png"/>
          <p:cNvPicPr>
            <a:picLocks noChangeAspect="1"/>
          </p:cNvPicPr>
          <p:nvPr/>
        </p:nvPicPr>
        <p:blipFill>
          <a:blip r:embed="rId19" cstate="screen"/>
          <a:stretch>
            <a:fillRect/>
          </a:stretch>
        </p:blipFill>
        <p:spPr>
          <a:xfrm>
            <a:off x="4572091" y="1097280"/>
            <a:ext cx="279245" cy="551508"/>
          </a:xfrm>
          <a:prstGeom prst="rect">
            <a:avLst/>
          </a:prstGeom>
        </p:spPr>
      </p:pic>
      <p:pic>
        <p:nvPicPr>
          <p:cNvPr id="39" name="Picture 3" descr="IP_Dect_indoor_F"/>
          <p:cNvPicPr>
            <a:picLocks noChangeAspect="1" noChangeArrowheads="1"/>
          </p:cNvPicPr>
          <p:nvPr/>
        </p:nvPicPr>
        <p:blipFill>
          <a:blip r:embed="rId20" cstate="screen"/>
          <a:srcRect/>
          <a:stretch>
            <a:fillRect/>
          </a:stretch>
        </p:blipFill>
        <p:spPr bwMode="auto">
          <a:xfrm>
            <a:off x="3715658" y="998730"/>
            <a:ext cx="478971" cy="53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Image 4" descr="vle_34front with screen.png"/>
          <p:cNvPicPr>
            <a:picLocks noChangeAspect="1"/>
          </p:cNvPicPr>
          <p:nvPr/>
        </p:nvPicPr>
        <p:blipFill>
          <a:blip r:embed="rId21" cstate="screen"/>
          <a:srcRect/>
          <a:stretch>
            <a:fillRect/>
          </a:stretch>
        </p:blipFill>
        <p:spPr bwMode="auto">
          <a:xfrm>
            <a:off x="5225499" y="1090145"/>
            <a:ext cx="468791" cy="831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2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33612" y="1777276"/>
            <a:ext cx="605931" cy="57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Rectangle 11"/>
          <p:cNvSpPr>
            <a:spLocks noChangeArrowheads="1"/>
          </p:cNvSpPr>
          <p:nvPr/>
        </p:nvSpPr>
        <p:spPr bwMode="auto">
          <a:xfrm>
            <a:off x="6712569" y="2545250"/>
            <a:ext cx="2345167" cy="1408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>
                <a:solidFill>
                  <a:srgbClr val="A51140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100" b="0" i="0">
                <a:latin typeface="Tahoma"/>
                <a:ea typeface="+mn-ea"/>
                <a:cs typeface="+mn-cs"/>
              </a:rPr>
              <a:t>Netzinfrastruktur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100" b="0" i="0">
                <a:latin typeface="Arial"/>
                <a:ea typeface="+mn-ea"/>
                <a:cs typeface="Arial"/>
              </a:rPr>
              <a:t>Alcatel-Lucent </a:t>
            </a:r>
            <a:r>
              <a:rPr lang="en-GB" sz="1100" b="0" i="0">
                <a:latin typeface="Tahoma"/>
                <a:ea typeface="+mn-ea"/>
                <a:cs typeface="+mn-cs"/>
              </a:rPr>
              <a:t>OmniAccess WLAN-Switch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100" b="0" i="0">
                <a:latin typeface="Tahoma"/>
                <a:ea typeface="+mn-ea"/>
                <a:cs typeface="+mn-cs"/>
              </a:rPr>
              <a:t>Alcatel-Lucent OmniSwitch Stackable LAN Switch</a:t>
            </a:r>
          </a:p>
        </p:txBody>
      </p:sp>
      <p:sp>
        <p:nvSpPr>
          <p:cNvPr id="55302" name="Rectangle 12"/>
          <p:cNvSpPr>
            <a:spLocks noChangeArrowheads="1"/>
          </p:cNvSpPr>
          <p:nvPr/>
        </p:nvSpPr>
        <p:spPr bwMode="auto">
          <a:xfrm>
            <a:off x="6743700" y="4051508"/>
            <a:ext cx="2314036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600" b="1" i="0" u="sng">
                <a:solidFill>
                  <a:srgbClr val="A51140"/>
                </a:solidFill>
                <a:latin typeface="Tahoma"/>
                <a:ea typeface="+mn-ea"/>
                <a:cs typeface="+mn-cs"/>
              </a:rPr>
              <a:t>VORTEILE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Vollständige End-to-End-Lösung für IP-Telefonie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Herkömmliche und </a:t>
            </a:r>
            <a:br>
              <a:rPr lang="en-GB" sz="1400" b="0" i="0">
                <a:latin typeface="Tahoma"/>
                <a:ea typeface="+mn-ea"/>
                <a:cs typeface="+mn-cs"/>
              </a:rPr>
            </a:br>
            <a:r>
              <a:rPr lang="en-GB" sz="1400" b="0" i="0">
                <a:latin typeface="Tahoma"/>
                <a:ea typeface="+mn-ea"/>
                <a:cs typeface="+mn-cs"/>
              </a:rPr>
              <a:t>IP-Telefoniefunktionen können für einen problemlosen Übergang kombiniert werden</a:t>
            </a:r>
          </a:p>
        </p:txBody>
      </p:sp>
      <p:sp>
        <p:nvSpPr>
          <p:cNvPr id="55323" name="Rectangle 11"/>
          <p:cNvSpPr>
            <a:spLocks noChangeArrowheads="1"/>
          </p:cNvSpPr>
          <p:nvPr/>
        </p:nvSpPr>
        <p:spPr bwMode="auto">
          <a:xfrm>
            <a:off x="6712569" y="1405558"/>
            <a:ext cx="2345168" cy="1023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>
                <a:solidFill>
                  <a:srgbClr val="00747A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>
                <a:solidFill>
                  <a:srgbClr val="A51140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100" b="0" i="0">
                <a:latin typeface="Arial"/>
                <a:ea typeface="+mn-ea"/>
                <a:cs typeface="Arial"/>
              </a:rPr>
              <a:t>Alcatel-Lucent</a:t>
            </a:r>
            <a:r>
              <a:rPr lang="en-GB" sz="1100" b="0" i="0">
                <a:latin typeface="Tahoma"/>
                <a:ea typeface="+mn-ea"/>
                <a:cs typeface="+mn-cs"/>
              </a:rPr>
              <a:t> OmniPCX Office Rich Communication Edition, Wand- oder Rack-Montage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100" b="0" i="0">
                <a:latin typeface="Tahoma"/>
                <a:ea typeface="+mn-ea"/>
                <a:cs typeface="+mn-cs"/>
              </a:rPr>
              <a:t>SIP inklusive</a:t>
            </a:r>
          </a:p>
        </p:txBody>
      </p:sp>
      <p:sp>
        <p:nvSpPr>
          <p:cNvPr id="68643" name="Title 24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END-TO-END-IP-TELEFONIE-LÖSUNG</a:t>
            </a:r>
          </a:p>
        </p:txBody>
      </p:sp>
      <p:sp>
        <p:nvSpPr>
          <p:cNvPr id="44" name="Rectangle 40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68645" name="Rectangle 4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68646" name="Rectangle 42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68647" name="Rectangle 4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68648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49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50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68651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grpSp>
        <p:nvGrpSpPr>
          <p:cNvPr id="68" name="Groupe 67"/>
          <p:cNvGrpSpPr/>
          <p:nvPr/>
        </p:nvGrpSpPr>
        <p:grpSpPr>
          <a:xfrm>
            <a:off x="420914" y="1650803"/>
            <a:ext cx="6049962" cy="4184828"/>
            <a:chOff x="420914" y="1055717"/>
            <a:chExt cx="6049962" cy="4184828"/>
          </a:xfrm>
        </p:grpSpPr>
        <p:sp>
          <p:nvSpPr>
            <p:cNvPr id="99" name="Rectangle 98"/>
            <p:cNvSpPr/>
            <p:nvPr/>
          </p:nvSpPr>
          <p:spPr bwMode="auto">
            <a:xfrm>
              <a:off x="2986088" y="2187783"/>
              <a:ext cx="3470275" cy="3052762"/>
            </a:xfrm>
            <a:prstGeom prst="rect">
              <a:avLst/>
            </a:prstGeom>
            <a:noFill/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pPr algn="ctr" eaLnBrk="0" hangingPunct="0">
                <a:lnSpc>
                  <a:spcPct val="90000"/>
                </a:lnSpc>
                <a:spcAft>
                  <a:spcPts val="600"/>
                </a:spcAft>
                <a:buClr>
                  <a:schemeClr val="bg1"/>
                </a:buClr>
                <a:buFont typeface="Times New Roman" pitchFamily="18" charset="0"/>
                <a:buNone/>
                <a:tabLst>
                  <a:tab pos="3946525" algn="l"/>
                </a:tabLst>
                <a:defRPr/>
              </a:pPr>
              <a:endParaRPr lang="en-US" sz="1600" dirty="0">
                <a:solidFill>
                  <a:schemeClr val="bg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100" name="Rectangle 25"/>
            <p:cNvSpPr>
              <a:spLocks/>
            </p:cNvSpPr>
            <p:nvPr/>
          </p:nvSpPr>
          <p:spPr bwMode="auto">
            <a:xfrm>
              <a:off x="3857576" y="2222709"/>
              <a:ext cx="1727294" cy="250825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ts val="1200"/>
                </a:spcBef>
                <a:buNone/>
              </a:pPr>
              <a:r>
                <a:rPr lang="en-US" sz="1200" b="1" i="0">
                  <a:latin typeface="Tahoma"/>
                  <a:ea typeface="+mn-ea"/>
                  <a:cs typeface="Arial"/>
                </a:rPr>
                <a:t>LAN</a:t>
              </a:r>
            </a:p>
          </p:txBody>
        </p:sp>
        <p:sp>
          <p:nvSpPr>
            <p:cNvPr id="101" name="Rectangle 26"/>
            <p:cNvSpPr>
              <a:spLocks/>
            </p:cNvSpPr>
            <p:nvPr/>
          </p:nvSpPr>
          <p:spPr bwMode="auto">
            <a:xfrm>
              <a:off x="1335762" y="2274536"/>
              <a:ext cx="1216091" cy="2095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ts val="1200"/>
                </a:spcBef>
                <a:buNone/>
              </a:pPr>
              <a:r>
                <a:rPr lang="en-US" sz="1200" b="1" i="0">
                  <a:latin typeface="Tahoma"/>
                  <a:ea typeface="+mn-ea"/>
                  <a:cs typeface="Arial"/>
                </a:rPr>
                <a:t>WLAN-</a:t>
              </a:r>
            </a:p>
          </p:txBody>
        </p:sp>
        <p:pic>
          <p:nvPicPr>
            <p:cNvPr id="102" name="Picture 28"/>
            <p:cNvPicPr>
              <a:picLocks noChangeAspect="1" noChangeArrowheads="1"/>
            </p:cNvPicPr>
            <p:nvPr/>
          </p:nvPicPr>
          <p:blipFill>
            <a:blip r:embed="rId11" cstate="screen"/>
            <a:srcRect/>
            <a:stretch>
              <a:fillRect/>
            </a:stretch>
          </p:blipFill>
          <p:spPr bwMode="auto">
            <a:xfrm>
              <a:off x="1486752" y="3183219"/>
              <a:ext cx="449287" cy="6000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03" name="Picture 29"/>
            <p:cNvPicPr>
              <a:picLocks noChangeAspect="1" noChangeArrowheads="1"/>
            </p:cNvPicPr>
            <p:nvPr/>
          </p:nvPicPr>
          <p:blipFill>
            <a:blip r:embed="rId12" cstate="screen"/>
            <a:srcRect/>
            <a:stretch>
              <a:fillRect/>
            </a:stretch>
          </p:blipFill>
          <p:spPr bwMode="auto">
            <a:xfrm>
              <a:off x="1053341" y="3219731"/>
              <a:ext cx="466750" cy="4889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04" name="Picture 32"/>
            <p:cNvPicPr>
              <a:picLocks noChangeAspect="1" noChangeArrowheads="1"/>
            </p:cNvPicPr>
            <p:nvPr/>
          </p:nvPicPr>
          <p:blipFill>
            <a:blip r:embed="rId13" cstate="screen"/>
            <a:srcRect/>
            <a:stretch>
              <a:fillRect/>
            </a:stretch>
          </p:blipFill>
          <p:spPr bwMode="auto">
            <a:xfrm>
              <a:off x="856073" y="4583044"/>
              <a:ext cx="835070" cy="5603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05" name="Picture 33"/>
            <p:cNvPicPr>
              <a:picLocks noChangeAspect="1" noChangeArrowheads="1"/>
            </p:cNvPicPr>
            <p:nvPr/>
          </p:nvPicPr>
          <p:blipFill>
            <a:blip r:embed="rId14" cstate="screen"/>
            <a:srcRect/>
            <a:stretch>
              <a:fillRect/>
            </a:stretch>
          </p:blipFill>
          <p:spPr bwMode="auto">
            <a:xfrm>
              <a:off x="1053341" y="2681496"/>
              <a:ext cx="977672" cy="3063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06" name="Picture 34"/>
            <p:cNvPicPr>
              <a:picLocks noChangeAspect="1" noChangeArrowheads="1"/>
            </p:cNvPicPr>
            <p:nvPr/>
          </p:nvPicPr>
          <p:blipFill>
            <a:blip r:embed="rId15" cstate="screen"/>
            <a:srcRect/>
            <a:stretch>
              <a:fillRect/>
            </a:stretch>
          </p:blipFill>
          <p:spPr bwMode="auto">
            <a:xfrm>
              <a:off x="1282747" y="3975311"/>
              <a:ext cx="408009" cy="3524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</p:pic>
        <p:sp>
          <p:nvSpPr>
            <p:cNvPr id="107" name="Rectangle 35"/>
            <p:cNvSpPr>
              <a:spLocks/>
            </p:cNvSpPr>
            <p:nvPr/>
          </p:nvSpPr>
          <p:spPr bwMode="auto">
            <a:xfrm>
              <a:off x="2016722" y="2681496"/>
              <a:ext cx="970016" cy="371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25400" rIns="2540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  <a:buNone/>
              </a:pPr>
              <a:r>
                <a:rPr lang="en-US" sz="1050" b="0" i="0">
                  <a:latin typeface="Tahoma"/>
                  <a:ea typeface="+mn-ea"/>
                  <a:cs typeface="Arial"/>
                </a:rPr>
                <a:t>OmniAccess WLAN 4306</a:t>
              </a:r>
            </a:p>
          </p:txBody>
        </p:sp>
        <p:sp>
          <p:nvSpPr>
            <p:cNvPr id="108" name="Rectangle 37"/>
            <p:cNvSpPr>
              <a:spLocks/>
            </p:cNvSpPr>
            <p:nvPr/>
          </p:nvSpPr>
          <p:spPr bwMode="auto">
            <a:xfrm>
              <a:off x="1879671" y="3318950"/>
              <a:ext cx="1049403" cy="3286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25400" tIns="25400" rIns="25400" bIns="2540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  <a:buNone/>
              </a:pPr>
              <a:r>
                <a:rPr lang="en-US" sz="1050" b="0" i="0">
                  <a:latin typeface="Tahoma"/>
                  <a:ea typeface="+mn-ea"/>
                  <a:cs typeface="Arial"/>
                </a:rPr>
                <a:t>OmniAccess WLAN AP</a:t>
              </a:r>
            </a:p>
          </p:txBody>
        </p:sp>
        <p:sp>
          <p:nvSpPr>
            <p:cNvPr id="109" name="Line 40"/>
            <p:cNvSpPr>
              <a:spLocks noChangeShapeType="1"/>
            </p:cNvSpPr>
            <p:nvPr/>
          </p:nvSpPr>
          <p:spPr bwMode="auto">
            <a:xfrm rot="10800000">
              <a:off x="2986088" y="2187783"/>
              <a:ext cx="15875" cy="3051175"/>
            </a:xfrm>
            <a:prstGeom prst="lin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  <p:pic>
          <p:nvPicPr>
            <p:cNvPr id="111" name="Picture 46"/>
            <p:cNvPicPr>
              <a:picLocks noChangeAspect="1" noChangeArrowheads="1"/>
            </p:cNvPicPr>
            <p:nvPr/>
          </p:nvPicPr>
          <p:blipFill>
            <a:blip r:embed="rId16" cstate="screen"/>
            <a:srcRect/>
            <a:stretch>
              <a:fillRect/>
            </a:stretch>
          </p:blipFill>
          <p:spPr bwMode="auto">
            <a:xfrm>
              <a:off x="4820437" y="4620745"/>
              <a:ext cx="998214" cy="3887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" name="Rectangle 49"/>
            <p:cNvSpPr>
              <a:spLocks/>
            </p:cNvSpPr>
            <p:nvPr/>
          </p:nvSpPr>
          <p:spPr bwMode="auto">
            <a:xfrm>
              <a:off x="3226706" y="4555992"/>
              <a:ext cx="1212157" cy="39528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25400" tIns="25400" rIns="25400" bIns="2540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  <a:buNone/>
              </a:pPr>
              <a:r>
                <a:rPr lang="en-US" sz="1050" b="0" i="0">
                  <a:latin typeface="Tahoma"/>
                  <a:ea typeface="+mn-ea"/>
                  <a:cs typeface="Arial"/>
                </a:rPr>
                <a:t>OmniSwitch 6250</a:t>
              </a:r>
            </a:p>
            <a:p>
              <a:pPr algn="ctr">
                <a:lnSpc>
                  <a:spcPct val="90000"/>
                </a:lnSpc>
                <a:spcBef>
                  <a:spcPts val="300"/>
                </a:spcBef>
                <a:buNone/>
              </a:pPr>
              <a:r>
                <a:rPr lang="en-US" sz="1050" b="0" i="0">
                  <a:latin typeface="Tahoma"/>
                  <a:ea typeface="+mn-ea"/>
                  <a:cs typeface="Arial"/>
                </a:rPr>
                <a:t>24/48 Ports</a:t>
              </a:r>
            </a:p>
          </p:txBody>
        </p:sp>
        <p:sp>
          <p:nvSpPr>
            <p:cNvPr id="115" name="Rectangle 8"/>
            <p:cNvSpPr>
              <a:spLocks/>
            </p:cNvSpPr>
            <p:nvPr/>
          </p:nvSpPr>
          <p:spPr bwMode="auto">
            <a:xfrm>
              <a:off x="447675" y="1068970"/>
              <a:ext cx="549275" cy="417068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9050">
              <a:noFill/>
              <a:miter lim="800000"/>
              <a:headEnd/>
              <a:tailEnd/>
            </a:ln>
          </p:spPr>
          <p:txBody>
            <a:bodyPr wrap="none" lIns="0" tIns="0" rIns="0" bIns="0"/>
            <a:lstStyle/>
            <a:p>
              <a:pPr algn="ctr" eaLnBrk="0" hangingPunct="0">
                <a:lnSpc>
                  <a:spcPct val="90000"/>
                </a:lnSpc>
                <a:spcAft>
                  <a:spcPts val="1200"/>
                </a:spcAft>
                <a:buClr>
                  <a:schemeClr val="bg1"/>
                </a:buClr>
                <a:buFont typeface="Times New Roman" pitchFamily="18" charset="0"/>
                <a:buNone/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6" name="Rectangle 24"/>
            <p:cNvSpPr>
              <a:spLocks/>
            </p:cNvSpPr>
            <p:nvPr/>
          </p:nvSpPr>
          <p:spPr bwMode="auto">
            <a:xfrm rot="5400000">
              <a:off x="-129367" y="3493492"/>
              <a:ext cx="1622424" cy="36990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>
                <a:lnSpc>
                  <a:spcPct val="90000"/>
                </a:lnSpc>
                <a:spcBef>
                  <a:spcPts val="838"/>
                </a:spcBef>
                <a:buNone/>
              </a:pPr>
              <a:r>
                <a:rPr lang="en-US" sz="1000" b="0" i="0">
                  <a:latin typeface="Tahoma"/>
                  <a:ea typeface="+mn-ea"/>
                  <a:cs typeface="Arial"/>
                </a:rPr>
                <a:t>Netzwerk-</a:t>
              </a:r>
              <a:br>
                <a:rPr lang="en-US" sz="1000" b="0" i="0">
                  <a:latin typeface="Tahoma"/>
                  <a:ea typeface="+mn-ea"/>
                  <a:cs typeface="Arial"/>
                </a:rPr>
              </a:br>
              <a:r>
                <a:rPr lang="en-US" sz="1000" b="0" i="0">
                  <a:latin typeface="Tahoma"/>
                  <a:ea typeface="+mn-ea"/>
                  <a:cs typeface="Arial"/>
                </a:rPr>
                <a:t>infrastruktur</a:t>
              </a:r>
            </a:p>
          </p:txBody>
        </p:sp>
        <p:sp>
          <p:nvSpPr>
            <p:cNvPr id="118" name="Line 13"/>
            <p:cNvSpPr>
              <a:spLocks noChangeShapeType="1"/>
            </p:cNvSpPr>
            <p:nvPr/>
          </p:nvSpPr>
          <p:spPr bwMode="auto">
            <a:xfrm rot="10800000">
              <a:off x="430213" y="2186195"/>
              <a:ext cx="6026150" cy="1588"/>
            </a:xfrm>
            <a:prstGeom prst="lin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>
                <a:latin typeface="+mn-lt"/>
              </a:endParaRPr>
            </a:p>
          </p:txBody>
        </p:sp>
        <p:sp>
          <p:nvSpPr>
            <p:cNvPr id="119" name="Line 52"/>
            <p:cNvSpPr>
              <a:spLocks noChangeShapeType="1"/>
            </p:cNvSpPr>
            <p:nvPr/>
          </p:nvSpPr>
          <p:spPr bwMode="auto">
            <a:xfrm rot="10800000">
              <a:off x="427038" y="5238958"/>
              <a:ext cx="6029325" cy="1587"/>
            </a:xfrm>
            <a:prstGeom prst="line">
              <a:avLst/>
            </a:prstGeom>
            <a:noFill/>
            <a:ln w="254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>
                <a:latin typeface="+mn-lt"/>
              </a:endParaRPr>
            </a:p>
          </p:txBody>
        </p:sp>
        <p:sp>
          <p:nvSpPr>
            <p:cNvPr id="120" name="Rectangle 51"/>
            <p:cNvSpPr>
              <a:spLocks/>
            </p:cNvSpPr>
            <p:nvPr/>
          </p:nvSpPr>
          <p:spPr bwMode="auto">
            <a:xfrm>
              <a:off x="2992663" y="2890484"/>
              <a:ext cx="1584950" cy="35512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25400" tIns="25400" rIns="25400" bIns="2540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  <a:buNone/>
              </a:pPr>
              <a:r>
                <a:rPr lang="en-US" sz="1050" b="0" i="0">
                  <a:latin typeface="Tahoma"/>
                  <a:ea typeface="+mn-ea"/>
                  <a:cs typeface="Arial"/>
                </a:rPr>
                <a:t>OmniSwitch 6450 </a:t>
              </a:r>
            </a:p>
            <a:p>
              <a:pPr algn="ctr">
                <a:lnSpc>
                  <a:spcPct val="90000"/>
                </a:lnSpc>
                <a:spcBef>
                  <a:spcPts val="300"/>
                </a:spcBef>
                <a:buNone/>
              </a:pPr>
              <a:r>
                <a:rPr lang="en-US" sz="1050" b="0" i="0">
                  <a:latin typeface="Tahoma"/>
                  <a:ea typeface="+mn-ea"/>
                  <a:cs typeface="Arial"/>
                </a:rPr>
                <a:t>24/48 Ports</a:t>
              </a:r>
            </a:p>
          </p:txBody>
        </p:sp>
        <p:sp>
          <p:nvSpPr>
            <p:cNvPr id="121" name="Rectangle 37"/>
            <p:cNvSpPr>
              <a:spLocks/>
            </p:cNvSpPr>
            <p:nvPr/>
          </p:nvSpPr>
          <p:spPr bwMode="auto">
            <a:xfrm>
              <a:off x="1886819" y="3975311"/>
              <a:ext cx="1049403" cy="3286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25400" tIns="25400" rIns="25400" bIns="2540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  <a:buNone/>
              </a:pPr>
              <a:r>
                <a:rPr lang="en-US" sz="1050" b="0" i="0">
                  <a:latin typeface="Tahoma"/>
                  <a:ea typeface="+mn-ea"/>
                  <a:cs typeface="Arial"/>
                </a:rPr>
                <a:t>OmniAccess WLAN IAP</a:t>
              </a:r>
            </a:p>
          </p:txBody>
        </p:sp>
        <p:sp>
          <p:nvSpPr>
            <p:cNvPr id="122" name="Rectangle 37"/>
            <p:cNvSpPr>
              <a:spLocks/>
            </p:cNvSpPr>
            <p:nvPr/>
          </p:nvSpPr>
          <p:spPr bwMode="auto">
            <a:xfrm>
              <a:off x="1886819" y="4738896"/>
              <a:ext cx="1049403" cy="3286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25400" tIns="25400" rIns="25400" bIns="2540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  <a:buNone/>
              </a:pPr>
              <a:r>
                <a:rPr lang="en-US" sz="1050" b="0" i="0">
                  <a:latin typeface="Tahoma"/>
                  <a:ea typeface="+mn-ea"/>
                  <a:cs typeface="Arial"/>
                </a:rPr>
                <a:t>OmniAccess WLAN RAP</a:t>
              </a:r>
            </a:p>
          </p:txBody>
        </p:sp>
        <p:sp>
          <p:nvSpPr>
            <p:cNvPr id="124" name="Rectangle 51"/>
            <p:cNvSpPr>
              <a:spLocks/>
            </p:cNvSpPr>
            <p:nvPr/>
          </p:nvSpPr>
          <p:spPr bwMode="auto">
            <a:xfrm>
              <a:off x="3092449" y="3847489"/>
              <a:ext cx="1399167" cy="31861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25400" tIns="25400" rIns="25400" bIns="25400" anchor="ctr"/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  <a:buNone/>
              </a:pPr>
              <a:r>
                <a:rPr lang="en-US" sz="1050" b="0" i="0">
                  <a:latin typeface="Tahoma"/>
                  <a:ea typeface="+mn-ea"/>
                  <a:cs typeface="Arial"/>
                </a:rPr>
                <a:t>OmniSwitch 6450 </a:t>
              </a:r>
            </a:p>
            <a:p>
              <a:pPr algn="ctr">
                <a:lnSpc>
                  <a:spcPct val="90000"/>
                </a:lnSpc>
                <a:spcBef>
                  <a:spcPts val="300"/>
                </a:spcBef>
                <a:buNone/>
              </a:pPr>
              <a:r>
                <a:rPr lang="en-US" sz="1050" b="0" i="0">
                  <a:latin typeface="Tahoma"/>
                  <a:ea typeface="+mn-ea"/>
                  <a:cs typeface="Arial"/>
                </a:rPr>
                <a:t>10 Ports</a:t>
              </a:r>
            </a:p>
          </p:txBody>
        </p:sp>
        <p:pic>
          <p:nvPicPr>
            <p:cNvPr id="125" name="Picture 3" descr="D:\Documents and Settings\boussel\My Documents\local_Alcatel\EPG\SMB\OCS 2012\Data\6450\images\OS6450-P10-rt.png"/>
            <p:cNvPicPr>
              <a:picLocks noChangeAspect="1" noChangeArrowheads="1"/>
            </p:cNvPicPr>
            <p:nvPr/>
          </p:nvPicPr>
          <p:blipFill>
            <a:blip r:embed="rId17" cstate="screen"/>
            <a:srcRect/>
            <a:stretch>
              <a:fillRect/>
            </a:stretch>
          </p:blipFill>
          <p:spPr bwMode="auto">
            <a:xfrm>
              <a:off x="4820437" y="3797475"/>
              <a:ext cx="880262" cy="394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6" name="Picture 5" descr="D:\Documents and Settings\boussel\My Documents\local_Alcatel\EPG\SMB\OCS 2012\Data\6450\images\OS6450-48-rt.png"/>
            <p:cNvPicPr>
              <a:picLocks noChangeAspect="1" noChangeArrowheads="1"/>
            </p:cNvPicPr>
            <p:nvPr/>
          </p:nvPicPr>
          <p:blipFill>
            <a:blip r:embed="rId18" cstate="screen"/>
            <a:srcRect/>
            <a:stretch>
              <a:fillRect/>
            </a:stretch>
          </p:blipFill>
          <p:spPr bwMode="auto">
            <a:xfrm>
              <a:off x="4943629" y="2907176"/>
              <a:ext cx="1440078" cy="55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7" name="Picture 6" descr="D:\Documents and Settings\boussel\My Documents\local_Alcatel\EPG\SMB\OCS 2012\Data\6450\images\OS6450-24-rt.png"/>
            <p:cNvPicPr>
              <a:picLocks noChangeAspect="1" noChangeArrowheads="1"/>
            </p:cNvPicPr>
            <p:nvPr/>
          </p:nvPicPr>
          <p:blipFill>
            <a:blip r:embed="rId19" cstate="screen"/>
            <a:srcRect/>
            <a:stretch>
              <a:fillRect/>
            </a:stretch>
          </p:blipFill>
          <p:spPr bwMode="auto">
            <a:xfrm>
              <a:off x="4543284" y="2627315"/>
              <a:ext cx="1440078" cy="55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9" name="Line 39"/>
            <p:cNvSpPr>
              <a:spLocks noChangeShapeType="1"/>
            </p:cNvSpPr>
            <p:nvPr/>
          </p:nvSpPr>
          <p:spPr bwMode="auto">
            <a:xfrm rot="10800000" flipH="1">
              <a:off x="420914" y="1055717"/>
              <a:ext cx="19374" cy="4183940"/>
            </a:xfrm>
            <a:prstGeom prst="lin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6" name="Line 52"/>
            <p:cNvSpPr>
              <a:spLocks noChangeShapeType="1"/>
            </p:cNvSpPr>
            <p:nvPr/>
          </p:nvSpPr>
          <p:spPr bwMode="auto">
            <a:xfrm rot="10800000">
              <a:off x="430213" y="1055717"/>
              <a:ext cx="6029325" cy="1587"/>
            </a:xfrm>
            <a:prstGeom prst="line">
              <a:avLst/>
            </a:prstGeom>
            <a:noFill/>
            <a:ln w="254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600">
                <a:latin typeface="+mn-lt"/>
              </a:endParaRPr>
            </a:p>
          </p:txBody>
        </p:sp>
        <p:sp>
          <p:nvSpPr>
            <p:cNvPr id="137" name="Line 39"/>
            <p:cNvSpPr>
              <a:spLocks noChangeShapeType="1"/>
            </p:cNvSpPr>
            <p:nvPr/>
          </p:nvSpPr>
          <p:spPr bwMode="auto">
            <a:xfrm rot="10800000" flipH="1">
              <a:off x="6458857" y="1068969"/>
              <a:ext cx="12019" cy="4170688"/>
            </a:xfrm>
            <a:prstGeom prst="line">
              <a:avLst/>
            </a:prstGeom>
            <a:noFill/>
            <a:ln w="25400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8" name="Rectangle 65"/>
            <p:cNvSpPr>
              <a:spLocks/>
            </p:cNvSpPr>
            <p:nvPr/>
          </p:nvSpPr>
          <p:spPr bwMode="auto">
            <a:xfrm rot="5400000">
              <a:off x="141199" y="1460595"/>
              <a:ext cx="1081293" cy="36990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  <a:buNone/>
              </a:pPr>
              <a:r>
                <a:rPr lang="en-US" sz="1000" b="0" i="0" dirty="0" err="1">
                  <a:latin typeface="Tahoma"/>
                  <a:ea typeface="+mn-ea"/>
                  <a:cs typeface="Arial"/>
                </a:rPr>
                <a:t>Kommunikations</a:t>
              </a:r>
              <a:r>
                <a:rPr lang="en-US" sz="1000" b="0" i="0" dirty="0">
                  <a:latin typeface="Tahoma"/>
                  <a:ea typeface="+mn-ea"/>
                  <a:cs typeface="Arial"/>
                </a:rPr>
                <a:t>- </a:t>
              </a:r>
            </a:p>
            <a:p>
              <a:pPr algn="ctr">
                <a:lnSpc>
                  <a:spcPct val="90000"/>
                </a:lnSpc>
                <a:spcBef>
                  <a:spcPts val="0"/>
                </a:spcBef>
                <a:buNone/>
              </a:pPr>
              <a:r>
                <a:rPr lang="en-US" sz="1000" b="0" i="0" dirty="0">
                  <a:latin typeface="Tahoma"/>
                  <a:ea typeface="+mn-ea"/>
                  <a:cs typeface="Arial"/>
                </a:rPr>
                <a:t>server</a:t>
              </a:r>
            </a:p>
          </p:txBody>
        </p:sp>
        <p:sp>
          <p:nvSpPr>
            <p:cNvPr id="139" name="Text Box 230"/>
            <p:cNvSpPr txBox="1">
              <a:spLocks noChangeArrowheads="1"/>
            </p:cNvSpPr>
            <p:nvPr/>
          </p:nvSpPr>
          <p:spPr bwMode="auto">
            <a:xfrm>
              <a:off x="1021591" y="1420814"/>
              <a:ext cx="836613" cy="2349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80000"/>
                </a:lnSpc>
                <a:buNone/>
              </a:pPr>
              <a:r>
                <a:rPr lang="en-US" sz="900" b="0" i="0">
                  <a:latin typeface="Tahoma"/>
                  <a:ea typeface="+mn-ea"/>
                  <a:cs typeface="Arial"/>
                </a:rPr>
                <a:t>Compact Unit</a:t>
              </a:r>
              <a:br>
                <a:rPr lang="en-US" sz="900" b="0" i="0">
                  <a:latin typeface="Tahoma"/>
                  <a:ea typeface="+mn-ea"/>
                  <a:cs typeface="Arial"/>
                </a:rPr>
              </a:br>
              <a:endParaRPr lang="en-US" sz="900" b="0" i="0">
                <a:latin typeface="Tahoma"/>
                <a:ea typeface="+mn-ea"/>
                <a:cs typeface="Arial"/>
              </a:endParaRPr>
            </a:p>
          </p:txBody>
        </p:sp>
        <p:pic>
          <p:nvPicPr>
            <p:cNvPr id="140" name="Picture 410" descr="omniswitch"/>
            <p:cNvPicPr>
              <a:picLocks noChangeAspect="1" noChangeArrowheads="1"/>
            </p:cNvPicPr>
            <p:nvPr/>
          </p:nvPicPr>
          <p:blipFill>
            <a:blip r:embed="rId20" cstate="screen"/>
            <a:srcRect l="5730" t="20367" r="86975" b="63206"/>
            <a:stretch>
              <a:fillRect/>
            </a:stretch>
          </p:blipFill>
          <p:spPr bwMode="auto">
            <a:xfrm>
              <a:off x="1215266" y="1604964"/>
              <a:ext cx="430213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" name="Text Box 259"/>
            <p:cNvSpPr txBox="1">
              <a:spLocks noChangeArrowheads="1"/>
            </p:cNvSpPr>
            <p:nvPr/>
          </p:nvSpPr>
          <p:spPr bwMode="auto">
            <a:xfrm>
              <a:off x="2267779" y="1420814"/>
              <a:ext cx="836612" cy="2349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80000"/>
                </a:lnSpc>
                <a:buNone/>
              </a:pPr>
              <a:r>
                <a:rPr lang="en-US" sz="900" b="0" i="0">
                  <a:latin typeface="Tahoma"/>
                  <a:ea typeface="+mn-ea"/>
                  <a:cs typeface="Arial"/>
                </a:rPr>
                <a:t>Klein</a:t>
              </a:r>
              <a:br>
                <a:rPr lang="en-US" sz="900" b="0" i="0">
                  <a:latin typeface="Tahoma"/>
                  <a:ea typeface="+mn-ea"/>
                  <a:cs typeface="Arial"/>
                </a:rPr>
              </a:br>
              <a:endParaRPr lang="en-US" sz="900" b="0" i="0">
                <a:latin typeface="Tahoma"/>
                <a:ea typeface="+mn-ea"/>
                <a:cs typeface="Arial"/>
              </a:endParaRPr>
            </a:p>
          </p:txBody>
        </p:sp>
        <p:sp>
          <p:nvSpPr>
            <p:cNvPr id="144" name="Text Box 260"/>
            <p:cNvSpPr txBox="1">
              <a:spLocks noChangeArrowheads="1"/>
            </p:cNvSpPr>
            <p:nvPr/>
          </p:nvSpPr>
          <p:spPr bwMode="auto">
            <a:xfrm>
              <a:off x="3737804" y="1420814"/>
              <a:ext cx="835025" cy="2349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80000"/>
                </a:lnSpc>
                <a:buNone/>
              </a:pPr>
              <a:r>
                <a:rPr lang="en-US" sz="900" b="0" i="0">
                  <a:latin typeface="Tahoma"/>
                  <a:ea typeface="+mn-ea"/>
                  <a:cs typeface="Arial"/>
                </a:rPr>
                <a:t>Mittel</a:t>
              </a:r>
              <a:br>
                <a:rPr lang="en-US" sz="900" b="0" i="0">
                  <a:latin typeface="Tahoma"/>
                  <a:ea typeface="+mn-ea"/>
                  <a:cs typeface="Arial"/>
                </a:rPr>
              </a:br>
              <a:endParaRPr lang="en-US" sz="900" b="0" i="0">
                <a:latin typeface="Tahoma"/>
                <a:ea typeface="+mn-ea"/>
                <a:cs typeface="Arial"/>
              </a:endParaRPr>
            </a:p>
          </p:txBody>
        </p:sp>
        <p:sp>
          <p:nvSpPr>
            <p:cNvPr id="145" name="Text Box 261"/>
            <p:cNvSpPr txBox="1">
              <a:spLocks noChangeArrowheads="1"/>
            </p:cNvSpPr>
            <p:nvPr/>
          </p:nvSpPr>
          <p:spPr bwMode="auto">
            <a:xfrm>
              <a:off x="1053341" y="1104900"/>
              <a:ext cx="5330366" cy="2920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80000"/>
                </a:lnSpc>
                <a:buNone/>
              </a:pPr>
              <a:r>
                <a:rPr lang="en-US" sz="1100" b="1" i="0" dirty="0" err="1">
                  <a:latin typeface="Tahoma"/>
                  <a:ea typeface="+mn-ea"/>
                  <a:cs typeface="Arial"/>
                </a:rPr>
                <a:t>OmniPCX</a:t>
              </a:r>
              <a:r>
                <a:rPr lang="en-US" sz="1100" b="1" i="0" dirty="0">
                  <a:latin typeface="Tahoma"/>
                  <a:ea typeface="+mn-ea"/>
                  <a:cs typeface="Arial"/>
                </a:rPr>
                <a:t> Office RCE-</a:t>
              </a:r>
              <a:r>
                <a:rPr lang="en-US" sz="1100" b="1" i="0" dirty="0" err="1">
                  <a:latin typeface="Tahoma"/>
                  <a:ea typeface="+mn-ea"/>
                  <a:cs typeface="Arial"/>
                </a:rPr>
                <a:t>Gehäuse</a:t>
              </a:r>
              <a:r>
                <a:rPr lang="en-US" sz="1100" b="1" i="0" dirty="0">
                  <a:latin typeface="Tahoma"/>
                  <a:ea typeface="+mn-ea"/>
                  <a:cs typeface="Arial"/>
                </a:rPr>
                <a:t> </a:t>
              </a:r>
              <a:r>
                <a:rPr lang="en-US" sz="1100" b="1" i="0" dirty="0" err="1">
                  <a:latin typeface="Tahoma"/>
                  <a:ea typeface="+mn-ea"/>
                  <a:cs typeface="Arial"/>
                </a:rPr>
                <a:t>für</a:t>
              </a:r>
              <a:r>
                <a:rPr lang="en-US" sz="1100" b="1" i="0" dirty="0">
                  <a:latin typeface="Tahoma"/>
                  <a:ea typeface="+mn-ea"/>
                  <a:cs typeface="Arial"/>
                </a:rPr>
                <a:t> </a:t>
              </a:r>
              <a:r>
                <a:rPr lang="en-US" sz="1100" b="1" i="0" dirty="0" err="1">
                  <a:latin typeface="Tahoma"/>
                  <a:ea typeface="+mn-ea"/>
                  <a:cs typeface="Arial"/>
                </a:rPr>
                <a:t>bis</a:t>
              </a:r>
              <a:r>
                <a:rPr lang="en-US" sz="1100" b="1" i="0" dirty="0">
                  <a:latin typeface="Tahoma"/>
                  <a:ea typeface="+mn-ea"/>
                  <a:cs typeface="Arial"/>
                </a:rPr>
                <a:t> </a:t>
              </a:r>
              <a:r>
                <a:rPr lang="en-US" sz="1100" b="1" i="0" dirty="0" err="1">
                  <a:latin typeface="Tahoma"/>
                  <a:ea typeface="+mn-ea"/>
                  <a:cs typeface="Arial"/>
                </a:rPr>
                <a:t>zu</a:t>
              </a:r>
              <a:r>
                <a:rPr lang="en-US" sz="1100" b="1" i="0" dirty="0">
                  <a:latin typeface="Tahoma"/>
                  <a:ea typeface="+mn-ea"/>
                  <a:cs typeface="Arial"/>
                </a:rPr>
                <a:t> 200 IP-</a:t>
              </a:r>
              <a:r>
                <a:rPr lang="en-US" sz="1100" b="1" i="0" dirty="0" err="1">
                  <a:latin typeface="Tahoma"/>
                  <a:ea typeface="+mn-ea"/>
                  <a:cs typeface="Arial"/>
                </a:rPr>
                <a:t>Benutzer</a:t>
              </a:r>
              <a:endParaRPr lang="en-US" sz="1100" b="1" i="0" dirty="0">
                <a:latin typeface="Tahoma"/>
                <a:ea typeface="+mn-ea"/>
                <a:cs typeface="Arial"/>
              </a:endParaRPr>
            </a:p>
          </p:txBody>
        </p:sp>
        <p:sp>
          <p:nvSpPr>
            <p:cNvPr id="147" name="Text Box 260"/>
            <p:cNvSpPr txBox="1">
              <a:spLocks noChangeArrowheads="1"/>
            </p:cNvSpPr>
            <p:nvPr/>
          </p:nvSpPr>
          <p:spPr bwMode="auto">
            <a:xfrm>
              <a:off x="5374516" y="1423989"/>
              <a:ext cx="835025" cy="21748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80000"/>
                </a:lnSpc>
                <a:buNone/>
              </a:pPr>
              <a:r>
                <a:rPr lang="en-US" sz="900" b="0" i="0">
                  <a:latin typeface="Tahoma"/>
                  <a:ea typeface="+mn-ea"/>
                  <a:cs typeface="Arial"/>
                </a:rPr>
                <a:t>Groß</a:t>
              </a:r>
              <a:br>
                <a:rPr lang="en-US" sz="900" b="0" i="0">
                  <a:latin typeface="Tahoma"/>
                  <a:ea typeface="+mn-ea"/>
                  <a:cs typeface="Arial"/>
                </a:rPr>
              </a:br>
              <a:endParaRPr lang="en-US" sz="900" b="0" i="0">
                <a:latin typeface="Tahoma"/>
                <a:ea typeface="+mn-ea"/>
                <a:cs typeface="Arial"/>
              </a:endParaRPr>
            </a:p>
          </p:txBody>
        </p:sp>
        <p:pic>
          <p:nvPicPr>
            <p:cNvPr id="64" name="Image 63" descr="OmniPCX_Office_RCE_small_R.GIF"/>
            <p:cNvPicPr>
              <a:picLocks noChangeAspect="1"/>
            </p:cNvPicPr>
            <p:nvPr/>
          </p:nvPicPr>
          <p:blipFill>
            <a:blip r:embed="rId21" cstate="screen"/>
            <a:stretch>
              <a:fillRect/>
            </a:stretch>
          </p:blipFill>
          <p:spPr>
            <a:xfrm>
              <a:off x="1689100" y="1664389"/>
              <a:ext cx="1463077" cy="359673"/>
            </a:xfrm>
            <a:prstGeom prst="rect">
              <a:avLst/>
            </a:prstGeom>
          </p:spPr>
        </p:pic>
        <p:pic>
          <p:nvPicPr>
            <p:cNvPr id="65" name="Image 64" descr="OmniPCX_Office_RCE_Large_R.GIF"/>
            <p:cNvPicPr>
              <a:picLocks noChangeAspect="1"/>
            </p:cNvPicPr>
            <p:nvPr/>
          </p:nvPicPr>
          <p:blipFill>
            <a:blip r:embed="rId22" cstate="screen"/>
            <a:stretch>
              <a:fillRect/>
            </a:stretch>
          </p:blipFill>
          <p:spPr>
            <a:xfrm>
              <a:off x="4937900" y="1562099"/>
              <a:ext cx="1463075" cy="540525"/>
            </a:xfrm>
            <a:prstGeom prst="rect">
              <a:avLst/>
            </a:prstGeom>
          </p:spPr>
        </p:pic>
        <p:pic>
          <p:nvPicPr>
            <p:cNvPr id="66" name="Image 65" descr="OmniPCX_Office_RCE_Med_R.GIF"/>
            <p:cNvPicPr>
              <a:picLocks noChangeAspect="1"/>
            </p:cNvPicPr>
            <p:nvPr/>
          </p:nvPicPr>
          <p:blipFill>
            <a:blip r:embed="rId23" cstate="screen"/>
            <a:stretch>
              <a:fillRect/>
            </a:stretch>
          </p:blipFill>
          <p:spPr>
            <a:xfrm>
              <a:off x="3365500" y="1624472"/>
              <a:ext cx="1463075" cy="418602"/>
            </a:xfrm>
            <a:prstGeom prst="rect">
              <a:avLst/>
            </a:prstGeom>
          </p:spPr>
        </p:pic>
      </p:grpSp>
      <p:pic>
        <p:nvPicPr>
          <p:cNvPr id="56" name="Image 55" descr="RAP3.png"/>
          <p:cNvPicPr>
            <a:picLocks noChangeAspect="1"/>
          </p:cNvPicPr>
          <p:nvPr/>
        </p:nvPicPr>
        <p:blipFill>
          <a:blip r:embed="rId24" cstate="screen"/>
          <a:stretch>
            <a:fillRect/>
          </a:stretch>
        </p:blipFill>
        <p:spPr>
          <a:xfrm>
            <a:off x="1548488" y="5242038"/>
            <a:ext cx="313759" cy="47250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14"/>
          <p:cNvSpPr>
            <a:spLocks noChangeArrowheads="1"/>
          </p:cNvSpPr>
          <p:nvPr/>
        </p:nvSpPr>
        <p:spPr bwMode="auto">
          <a:xfrm>
            <a:off x="357188" y="4089400"/>
            <a:ext cx="5167312" cy="1320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747A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BASE  LÖSUNGEN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endParaRPr lang="en-US" sz="1400" dirty="0" smtClean="0">
              <a:solidFill>
                <a:srgbClr val="A51140"/>
              </a:solidFill>
              <a:latin typeface="+mn-lt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200" b="0" i="0" dirty="0">
                <a:latin typeface="Tahoma"/>
                <a:ea typeface="+mn-ea"/>
                <a:cs typeface="+mn-cs"/>
              </a:rPr>
              <a:t>Alcatel-Lucent Hardware-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Austausch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während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des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Gewährleistungszeitraums</a:t>
            </a:r>
            <a:endParaRPr lang="en-GB" sz="12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endParaRPr lang="en-US" sz="1200" dirty="0" smtClean="0">
              <a:latin typeface="+mn-lt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200" b="0" i="0" dirty="0">
                <a:latin typeface="Tahoma"/>
                <a:ea typeface="+mn-ea"/>
                <a:cs typeface="+mn-cs"/>
              </a:rPr>
              <a:t>Alcatel-Lucent Software Maintenance Services (SMS)</a:t>
            </a:r>
          </a:p>
          <a:p>
            <a:pPr marL="283464" lvl="2" indent="-173736" algn="l">
              <a:lnSpc>
                <a:spcPct val="90000"/>
              </a:lnSpc>
              <a:spcBef>
                <a:spcPts val="0"/>
              </a:spcBef>
              <a:spcAft>
                <a:spcPts val="100"/>
              </a:spcAft>
              <a:buClr>
                <a:srgbClr val="A51140"/>
              </a:buClr>
              <a:buSzPct val="100000"/>
              <a:buFont typeface="Tahoma"/>
              <a:buChar char="−"/>
            </a:pPr>
            <a:r>
              <a:rPr lang="en-GB" sz="1200" b="0" i="0" dirty="0">
                <a:latin typeface="Tahoma"/>
                <a:ea typeface="+mn-ea"/>
                <a:cs typeface="+mn-cs"/>
              </a:rPr>
              <a:t>Software-Support 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gemäß</a:t>
            </a:r>
            <a:r>
              <a:rPr lang="en-GB" sz="1200" b="0" i="0" dirty="0">
                <a:latin typeface="Tahoma"/>
                <a:ea typeface="+mn-ea"/>
                <a:cs typeface="+mn-cs"/>
              </a:rPr>
              <a:t> der Alcatel-Lucent Software-</a:t>
            </a:r>
            <a:r>
              <a:rPr lang="en-GB" sz="1200" b="0" i="0" dirty="0" err="1">
                <a:latin typeface="Tahoma"/>
                <a:ea typeface="+mn-ea"/>
                <a:cs typeface="+mn-cs"/>
              </a:rPr>
              <a:t>Richtlinie</a:t>
            </a:r>
            <a:endParaRPr lang="en-GB" sz="1200" b="0" i="0" dirty="0">
              <a:latin typeface="Tahoma"/>
              <a:ea typeface="+mn-ea"/>
              <a:cs typeface="+mn-cs"/>
            </a:endParaRPr>
          </a:p>
        </p:txBody>
      </p:sp>
      <p:pic>
        <p:nvPicPr>
          <p:cNvPr id="70659" name="Object 196"/>
          <p:cNvPicPr>
            <a:picLocks noChangeAspect="1" noChangeArrowheads="1"/>
          </p:cNvPicPr>
          <p:nvPr/>
        </p:nvPicPr>
        <p:blipFill>
          <a:blip r:embed="rId3" cstate="screen"/>
          <a:srcRect l="1791" t="2762" r="861" b="2614"/>
          <a:stretch>
            <a:fillRect/>
          </a:stretch>
        </p:blipFill>
        <p:spPr bwMode="auto">
          <a:xfrm>
            <a:off x="433389" y="1435713"/>
            <a:ext cx="5065712" cy="16980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7366" name="Rectangle 12"/>
          <p:cNvSpPr>
            <a:spLocks noChangeArrowheads="1"/>
          </p:cNvSpPr>
          <p:nvPr/>
        </p:nvSpPr>
        <p:spPr bwMode="auto">
          <a:xfrm>
            <a:off x="5829300" y="1717675"/>
            <a:ext cx="30226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600" b="1" i="0" u="sng">
                <a:solidFill>
                  <a:srgbClr val="A51140"/>
                </a:solidFill>
                <a:latin typeface="Tahoma"/>
                <a:ea typeface="+mn-ea"/>
                <a:cs typeface="+mn-cs"/>
              </a:rPr>
              <a:t>VORTEILE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Stets aktuelle Kommunikationssysteme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Aktuelle Technologie und Funktionsentwicklung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+mn-cs"/>
              </a:rPr>
              <a:t>Geringe Investitionen</a:t>
            </a:r>
          </a:p>
        </p:txBody>
      </p:sp>
      <p:cxnSp>
        <p:nvCxnSpPr>
          <p:cNvPr id="211" name="Straight Connector 210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662" name="Title 2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GARANTIE UND SERVICE</a:t>
            </a:r>
          </a:p>
        </p:txBody>
      </p:sp>
      <p:sp>
        <p:nvSpPr>
          <p:cNvPr id="15" name="Rectangle 40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70664" name="Rectangle 41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70665" name="Rectangle 4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70666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70667" name="Rectangle 41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0" name="Rectangle 41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1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70670" name="Rectangle 40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98" name="Rectangle 223"/>
          <p:cNvSpPr>
            <a:spLocks noChangeArrowheads="1"/>
          </p:cNvSpPr>
          <p:nvPr/>
        </p:nvSpPr>
        <p:spPr bwMode="auto">
          <a:xfrm>
            <a:off x="354013" y="4086225"/>
            <a:ext cx="2717800" cy="1115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747A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KURS-INHALT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Verstehen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des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Angebots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Schaffen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von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Vertriebschancen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Präsentation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unserer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Referenzen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Fallstudien</a:t>
            </a:r>
            <a:endParaRPr lang="en-US" sz="10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US" sz="1000" b="0" i="0" dirty="0" err="1">
                <a:latin typeface="Tahoma"/>
                <a:ea typeface="+mn-ea"/>
                <a:cs typeface="+mn-cs"/>
              </a:rPr>
              <a:t>Vertriebs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-Tools</a:t>
            </a:r>
          </a:p>
        </p:txBody>
      </p:sp>
      <p:sp>
        <p:nvSpPr>
          <p:cNvPr id="58399" name="Rectangle 224"/>
          <p:cNvSpPr>
            <a:spLocks noChangeArrowheads="1"/>
          </p:cNvSpPr>
          <p:nvPr/>
        </p:nvSpPr>
        <p:spPr bwMode="auto">
          <a:xfrm>
            <a:off x="2524125" y="4086225"/>
            <a:ext cx="6334125" cy="2039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747A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ZERTIFIZIERUNG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000" b="0" i="0" dirty="0">
                <a:latin typeface="Tahoma"/>
                <a:ea typeface="+mn-ea"/>
                <a:cs typeface="+mn-cs"/>
              </a:rPr>
              <a:t>	</a:t>
            </a:r>
            <a:r>
              <a:rPr lang="en-US" sz="1000" b="1" i="0" dirty="0" err="1">
                <a:latin typeface="Tahoma"/>
                <a:ea typeface="+mn-ea"/>
                <a:cs typeface="+mn-cs"/>
              </a:rPr>
              <a:t>Wer</a:t>
            </a:r>
            <a:r>
              <a:rPr lang="fr-FR" sz="1000" b="1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1" i="0" dirty="0" err="1">
                <a:latin typeface="Tahoma"/>
                <a:ea typeface="+mn-ea"/>
                <a:cs typeface="+mn-cs"/>
              </a:rPr>
              <a:t>benötigt</a:t>
            </a:r>
            <a:r>
              <a:rPr lang="fr-FR" sz="1000" b="1" i="0" dirty="0">
                <a:latin typeface="Tahoma"/>
                <a:ea typeface="+mn-ea"/>
                <a:cs typeface="+mn-cs"/>
              </a:rPr>
              <a:t> </a:t>
            </a:r>
            <a:r>
              <a:rPr lang="fr-FR" sz="1000" b="1" i="0" dirty="0" err="1">
                <a:latin typeface="Tahoma"/>
                <a:ea typeface="+mn-ea"/>
                <a:cs typeface="+mn-cs"/>
              </a:rPr>
              <a:t>eine</a:t>
            </a:r>
            <a:r>
              <a:rPr lang="fr-FR" sz="1000" b="1" i="0" dirty="0">
                <a:latin typeface="Tahoma"/>
                <a:ea typeface="+mn-ea"/>
                <a:cs typeface="+mn-cs"/>
              </a:rPr>
              <a:t> </a:t>
            </a:r>
            <a:r>
              <a:rPr lang="fr-FR" sz="1000" b="1" i="0" dirty="0" err="1">
                <a:latin typeface="Tahoma"/>
                <a:ea typeface="+mn-ea"/>
                <a:cs typeface="+mn-cs"/>
              </a:rPr>
              <a:t>Zertifizierung</a:t>
            </a:r>
            <a:r>
              <a:rPr lang="fr-FR" sz="1000" b="1" i="0" dirty="0">
                <a:latin typeface="Tahoma"/>
                <a:ea typeface="+mn-ea"/>
                <a:cs typeface="+mn-cs"/>
              </a:rPr>
              <a:t>?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+mn-cs"/>
              </a:rPr>
              <a:t>Die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Zertifizierung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Alcatel-Lucent Certified Sales Representative (ACSR)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ist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Vertriebsmitarbeiter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gedacht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, die Alcatel-Lucent-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Produkte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und -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Lösungen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verkaufen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.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dirty="0">
                <a:latin typeface="Tahoma"/>
                <a:ea typeface="+mn-ea"/>
                <a:cs typeface="+mn-cs"/>
              </a:rPr>
              <a:t>	</a:t>
            </a:r>
            <a:r>
              <a:rPr lang="en-US" sz="1000" b="1" i="0" dirty="0" err="1">
                <a:latin typeface="Tahoma"/>
                <a:ea typeface="+mn-ea"/>
                <a:cs typeface="+mn-cs"/>
              </a:rPr>
              <a:t>Warum</a:t>
            </a:r>
            <a:r>
              <a:rPr lang="en-US" sz="1000" b="1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1" i="0" dirty="0" err="1">
                <a:latin typeface="Tahoma"/>
                <a:ea typeface="+mn-ea"/>
                <a:cs typeface="+mn-cs"/>
              </a:rPr>
              <a:t>eine</a:t>
            </a:r>
            <a:r>
              <a:rPr lang="en-US" sz="1000" b="1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1" i="0" dirty="0" err="1">
                <a:latin typeface="Tahoma"/>
                <a:ea typeface="+mn-ea"/>
                <a:cs typeface="+mn-cs"/>
              </a:rPr>
              <a:t>Zertifizierung</a:t>
            </a:r>
            <a:r>
              <a:rPr lang="en-US" sz="1000" b="1" i="0" dirty="0">
                <a:latin typeface="Tahoma"/>
                <a:ea typeface="+mn-ea"/>
                <a:cs typeface="+mn-cs"/>
              </a:rPr>
              <a:t>? 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+mn-cs"/>
              </a:rPr>
              <a:t>In der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heutigen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Geschäftswelt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erwarten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Kunden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ein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hohes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Maß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an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Kompetenz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von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Lösungsanbietern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. Die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Zertifizierung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ermöglicht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den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Anbietern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,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vom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Alcatel-Lucent-Know-how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zu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profitieren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und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dieses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Wissen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akkreditiert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zu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sein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.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dirty="0">
                <a:latin typeface="Tahoma"/>
                <a:ea typeface="+mn-ea"/>
                <a:cs typeface="+mn-cs"/>
              </a:rPr>
              <a:t>	</a:t>
            </a:r>
            <a:r>
              <a:rPr lang="en-US" sz="1000" b="1" i="0" dirty="0">
                <a:latin typeface="Tahoma"/>
                <a:ea typeface="+mn-ea"/>
                <a:cs typeface="+mn-cs"/>
              </a:rPr>
              <a:t>Was </a:t>
            </a:r>
            <a:r>
              <a:rPr lang="en-US" sz="1000" b="1" i="0" dirty="0" err="1">
                <a:latin typeface="Tahoma"/>
                <a:ea typeface="+mn-ea"/>
                <a:cs typeface="+mn-cs"/>
              </a:rPr>
              <a:t>ist</a:t>
            </a:r>
            <a:r>
              <a:rPr lang="en-US" sz="1000" b="1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1" i="0" dirty="0" err="1">
                <a:latin typeface="Tahoma"/>
                <a:ea typeface="+mn-ea"/>
                <a:cs typeface="+mn-cs"/>
              </a:rPr>
              <a:t>erforderlich</a:t>
            </a:r>
            <a:r>
              <a:rPr lang="en-US" sz="1000" b="1" i="0" dirty="0">
                <a:latin typeface="Tahoma"/>
                <a:ea typeface="+mn-ea"/>
                <a:cs typeface="+mn-cs"/>
              </a:rPr>
              <a:t>, um </a:t>
            </a:r>
            <a:r>
              <a:rPr lang="en-US" sz="1000" b="1" i="0" dirty="0" err="1">
                <a:latin typeface="Tahoma"/>
                <a:ea typeface="+mn-ea"/>
                <a:cs typeface="+mn-cs"/>
              </a:rPr>
              <a:t>eine</a:t>
            </a:r>
            <a:r>
              <a:rPr lang="en-US" sz="1000" b="1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1" i="0" dirty="0" err="1">
                <a:latin typeface="Tahoma"/>
                <a:ea typeface="+mn-ea"/>
                <a:cs typeface="+mn-cs"/>
              </a:rPr>
              <a:t>Zertifizierung</a:t>
            </a:r>
            <a:r>
              <a:rPr lang="en-US" sz="1000" b="1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1" i="0" dirty="0" err="1">
                <a:latin typeface="Tahoma"/>
                <a:ea typeface="+mn-ea"/>
                <a:cs typeface="+mn-cs"/>
              </a:rPr>
              <a:t>zu</a:t>
            </a:r>
            <a:r>
              <a:rPr lang="en-US" sz="1000" b="1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1" i="0" dirty="0" err="1">
                <a:latin typeface="Tahoma"/>
                <a:ea typeface="+mn-ea"/>
                <a:cs typeface="+mn-cs"/>
              </a:rPr>
              <a:t>erhalten</a:t>
            </a:r>
            <a:r>
              <a:rPr lang="en-US" sz="1000" b="1" i="0" dirty="0">
                <a:latin typeface="Tahoma"/>
                <a:ea typeface="+mn-ea"/>
                <a:cs typeface="+mn-cs"/>
              </a:rPr>
              <a:t>? 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US" sz="1000" b="0" i="0" dirty="0">
                <a:latin typeface="Tahoma"/>
                <a:ea typeface="+mn-ea"/>
                <a:cs typeface="+mn-cs"/>
              </a:rPr>
              <a:t>Die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Prüfung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zur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Zertifizierung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basiert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auf 10 Online-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Fragen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.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Zum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Bestehen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der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Prüfung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ist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ein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Ergebnis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von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mindestens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 70 % </a:t>
            </a:r>
            <a:r>
              <a:rPr lang="en-US" sz="1000" b="0" i="0" dirty="0" err="1">
                <a:latin typeface="Tahoma"/>
                <a:ea typeface="+mn-ea"/>
                <a:cs typeface="+mn-cs"/>
              </a:rPr>
              <a:t>erforderlich</a:t>
            </a:r>
            <a:r>
              <a:rPr lang="en-US" sz="1000" b="0" i="0" dirty="0">
                <a:latin typeface="Tahoma"/>
                <a:ea typeface="+mn-ea"/>
                <a:cs typeface="+mn-cs"/>
              </a:rPr>
              <a:t>.</a:t>
            </a:r>
          </a:p>
        </p:txBody>
      </p:sp>
      <p:sp>
        <p:nvSpPr>
          <p:cNvPr id="58411" name="Rectangle 240"/>
          <p:cNvSpPr>
            <a:spLocks noChangeArrowheads="1"/>
          </p:cNvSpPr>
          <p:nvPr/>
        </p:nvSpPr>
        <p:spPr bwMode="auto">
          <a:xfrm>
            <a:off x="331788" y="5430838"/>
            <a:ext cx="1784350" cy="6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747A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WO?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fr-FR" sz="1000" b="0" i="0" dirty="0">
                <a:latin typeface="Tahoma"/>
                <a:ea typeface="+mn-ea"/>
                <a:cs typeface="+mn-cs"/>
              </a:rPr>
              <a:t>Alcatel-Lucent Business Partner Portal</a:t>
            </a:r>
          </a:p>
        </p:txBody>
      </p:sp>
      <p:sp>
        <p:nvSpPr>
          <p:cNvPr id="58413" name="Rectangle 244"/>
          <p:cNvSpPr>
            <a:spLocks noChangeArrowheads="1"/>
          </p:cNvSpPr>
          <p:nvPr/>
        </p:nvSpPr>
        <p:spPr bwMode="auto">
          <a:xfrm>
            <a:off x="5103812" y="1374775"/>
            <a:ext cx="3867659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600" b="1" i="0" u="sng">
                <a:solidFill>
                  <a:srgbClr val="A51140"/>
                </a:solidFill>
                <a:latin typeface="Tahoma"/>
                <a:ea typeface="+mn-ea"/>
                <a:cs typeface="+mn-cs"/>
              </a:rPr>
              <a:t>VORTEILE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US" sz="1400" b="0" i="0">
                <a:latin typeface="Tahoma"/>
                <a:ea typeface="+mn-ea"/>
                <a:cs typeface="+mn-cs"/>
              </a:rPr>
              <a:t>Kostenlose Schulung und Zertifizierung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US" sz="1400" b="0" i="0">
                <a:latin typeface="Tahoma"/>
                <a:ea typeface="+mn-ea"/>
                <a:cs typeface="+mn-cs"/>
              </a:rPr>
              <a:t>Schneller Wissenserwerb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US" sz="1400" b="0" i="0">
                <a:latin typeface="Tahoma"/>
                <a:ea typeface="+mn-ea"/>
                <a:cs typeface="+mn-cs"/>
              </a:rPr>
              <a:t>Webbasierte Schulung ohne Reisekosten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US" sz="1400" b="0" i="0">
                <a:latin typeface="Tahoma"/>
                <a:ea typeface="+mn-ea"/>
                <a:cs typeface="+mn-cs"/>
              </a:rPr>
              <a:t>Schulungszeit wird optimiert, da Teilnehmer im Büro bleiben können 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US" sz="1400" b="0" i="0">
                <a:latin typeface="Tahoma"/>
                <a:ea typeface="+mn-ea"/>
                <a:cs typeface="+mn-cs"/>
              </a:rPr>
              <a:t>Kurse erhältlich auf Französisch, Englisch, Spanisch und Deutsch</a:t>
            </a:r>
          </a:p>
        </p:txBody>
      </p:sp>
      <p:cxnSp>
        <p:nvCxnSpPr>
          <p:cNvPr id="246" name="Straight Connector 245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687" name="Title 24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</a:t>
            </a:r>
            <a:b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0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E-LEARNING-ANGEBOT</a:t>
            </a:r>
          </a:p>
        </p:txBody>
      </p:sp>
      <p:sp>
        <p:nvSpPr>
          <p:cNvPr id="21" name="Rectangle 40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71689" name="Rectangle 4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71690" name="Rectangle 42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71691" name="Rectangle 4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71692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6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7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71695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pic>
        <p:nvPicPr>
          <p:cNvPr id="7170" name="Picture 2" descr="D:\DOCUME~1\cerny1\LOCALS~1\Temp\msohtmlclip1\01\clip_image001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06928" y="1235061"/>
            <a:ext cx="3260271" cy="245610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17413" name="Rectangle 39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KUNDEN-</a:t>
            </a:r>
          </a:p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6156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17415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17416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17417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17418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6165" name="Rectangle 4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17420" name="Title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KUNDENBEGRÜSSUNG</a:t>
            </a:r>
          </a:p>
        </p:txBody>
      </p:sp>
      <p:sp>
        <p:nvSpPr>
          <p:cNvPr id="18" name="Text Placeholder 29"/>
          <p:cNvSpPr txBox="1">
            <a:spLocks/>
          </p:cNvSpPr>
          <p:nvPr/>
        </p:nvSpPr>
        <p:spPr bwMode="auto">
          <a:xfrm>
            <a:off x="246061" y="2448702"/>
            <a:ext cx="3875996" cy="3589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marL="173736" marR="0" indent="-173736" algn="l" defTabSz="914400">
              <a:lnSpc>
                <a:spcPct val="100000"/>
              </a:lnSpc>
              <a:spcBef>
                <a:spcPts val="480"/>
              </a:spcBef>
              <a:spcAft>
                <a:spcPts val="300"/>
              </a:spcAft>
              <a:buNone/>
            </a:pPr>
            <a:r>
              <a:rPr lang="en-GB" sz="2000" b="1" i="0" u="none" strike="noStrike" cap="none" spc="0" baseline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2000" b="1" i="0" u="none" strike="noStrike" cap="none" spc="0" baseline="0">
                <a:solidFill>
                  <a:srgbClr val="00B2A9"/>
                </a:solidFill>
                <a:effectLst/>
                <a:latin typeface="Tahoma"/>
                <a:ea typeface="+mj-ea"/>
                <a:cs typeface="+mj-cs"/>
              </a:rPr>
              <a:t>UNSERE LÖSUNGEN</a:t>
            </a:r>
          </a:p>
          <a:p>
            <a:pPr marL="173736" marR="0" indent="-173736" algn="l" defTabSz="914400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800" b="0" i="0" u="none" strike="noStrike" cap="none" spc="0" baseline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Begrüßungsansagen</a:t>
            </a:r>
          </a:p>
          <a:p>
            <a:pPr marL="173736" marR="0" indent="-173736" algn="l" defTabSz="914400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800" b="0" i="0" u="none" strike="noStrike" cap="none" spc="0" baseline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Telefonvermittlungskonsole</a:t>
            </a:r>
          </a:p>
          <a:p>
            <a:pPr marL="173736" marR="0" indent="-173736" algn="l" defTabSz="914400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800" b="0" i="0" u="none" strike="noStrike" cap="none" spc="0" baseline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PC-basierte Vermittlungskonsole</a:t>
            </a:r>
          </a:p>
          <a:p>
            <a:pPr marL="173736" marR="0" indent="-173736" algn="l" defTabSz="914400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800" b="0" i="0" u="none" strike="noStrike" cap="none" spc="0" baseline="0">
                <a:effectLst/>
                <a:latin typeface="Tahoma"/>
                <a:ea typeface="+mn-ea"/>
                <a:cs typeface="+mn-cs"/>
              </a:rPr>
              <a:t>Automatische Vermittlung</a:t>
            </a:r>
          </a:p>
          <a:p>
            <a:pPr marL="173736" marR="0" indent="-173736" algn="l" defTabSz="914400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>
                <a:latin typeface="Tahoma"/>
                <a:ea typeface="+mn-ea"/>
                <a:cs typeface="+mn-cs"/>
              </a:rPr>
              <a:t>Multiple Automated Attendant</a:t>
            </a:r>
          </a:p>
          <a:p>
            <a:pPr marL="173736" marR="0" indent="-173736" algn="l" defTabSz="914400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>
                <a:latin typeface="Tahoma"/>
                <a:ea typeface="+mn-ea"/>
                <a:cs typeface="+mn-cs"/>
              </a:rPr>
              <a:t>Smart Call Routing</a:t>
            </a:r>
          </a:p>
          <a:p>
            <a:pPr marL="173736" marR="0" indent="-173736" algn="l" defTabSz="914400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sz="1800" b="0" i="0" u="none" strike="noStrike" cap="none" spc="0" baseline="0">
                <a:effectLst/>
                <a:latin typeface="Tahoma"/>
                <a:ea typeface="+mn-ea"/>
                <a:cs typeface="+mn-cs"/>
              </a:rPr>
              <a:t>Intelligente Anrufverteilung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>
                <a:latin typeface="Arial"/>
                <a:ea typeface="+mn-ea"/>
                <a:cs typeface="Arial"/>
              </a:rPr>
              <a:t>Personal Assistant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>
                <a:latin typeface="Arial"/>
                <a:ea typeface="+mn-ea"/>
                <a:cs typeface="Arial"/>
              </a:rPr>
              <a:t>Voicemail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16806" y="1328738"/>
            <a:ext cx="3781036" cy="1018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3736" indent="-173736" algn="l">
              <a:spcBef>
                <a:spcPts val="480"/>
              </a:spcBef>
              <a:spcAft>
                <a:spcPts val="300"/>
              </a:spcAft>
              <a:buNone/>
            </a:pPr>
            <a:r>
              <a:rPr lang="en-GB" sz="2000" b="1" i="0">
                <a:solidFill>
                  <a:srgbClr val="00B2A9"/>
                </a:solidFill>
                <a:latin typeface="Tahoma"/>
                <a:ea typeface="+mj-ea"/>
                <a:cs typeface="+mj-cs"/>
              </a:rPr>
              <a:t>	IHRE ANFORDERUNG </a:t>
            </a:r>
          </a:p>
          <a:p>
            <a:pPr marL="173736" indent="-173736" algn="l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b="0" i="0">
                <a:latin typeface="Tahoma"/>
                <a:ea typeface="+mn-ea"/>
                <a:cs typeface="+mn-cs"/>
              </a:rPr>
              <a:t>Steigern der Kundenzufriedenheit beim ersten Kontakt</a:t>
            </a:r>
          </a:p>
        </p:txBody>
      </p:sp>
      <p:pic>
        <p:nvPicPr>
          <p:cNvPr id="23" name="Picture 26" descr="divider1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4382052" y="1399554"/>
            <a:ext cx="3957315" cy="4218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APPLICATION PARTNER-PROGRAMM (AAPP)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425752" y="1456185"/>
            <a:ext cx="3178696" cy="1468759"/>
          </a:xfrm>
        </p:spPr>
        <p:txBody>
          <a:bodyPr/>
          <a:lstStyle/>
          <a:p>
            <a:pPr marL="0" indent="0" algn="l" defTabSz="731520">
              <a:spcBef>
                <a:spcPts val="336"/>
              </a:spcBef>
              <a:spcAft>
                <a:spcPts val="600"/>
              </a:spcAft>
              <a:buNone/>
            </a:pPr>
            <a:r>
              <a:rPr lang="en-US" sz="1400" b="0" i="0">
                <a:solidFill>
                  <a:srgbClr val="000000"/>
                </a:solidFill>
                <a:latin typeface="Tahoma"/>
                <a:ea typeface="+mn-ea"/>
                <a:cs typeface="Tahoma"/>
              </a:rPr>
              <a:t>Das AAPP hilft Partnern beim Erstellen, Integrieren, Testen, Bereitstellen, Warten und Bewerben ihrer Anwendungen über das gesamte Portfolio der Alcatel-Lucent-Lösungen.</a:t>
            </a:r>
          </a:p>
          <a:p>
            <a:pPr marL="886968" lvl="1" indent="-347472" algn="l" defTabSz="731520">
              <a:spcBef>
                <a:spcPts val="432"/>
              </a:spcBef>
              <a:spcAft>
                <a:spcPts val="800"/>
              </a:spcAft>
              <a:buNone/>
            </a:pPr>
            <a:endParaRPr lang="en-US" sz="1800" dirty="0" smtClean="0">
              <a:solidFill>
                <a:srgbClr val="000000"/>
              </a:solidFill>
              <a:cs typeface="Times New Roman"/>
            </a:endParaRPr>
          </a:p>
        </p:txBody>
      </p:sp>
      <p:cxnSp>
        <p:nvCxnSpPr>
          <p:cNvPr id="4" name="Straight Connector 245"/>
          <p:cNvCxnSpPr/>
          <p:nvPr/>
        </p:nvCxnSpPr>
        <p:spPr>
          <a:xfrm>
            <a:off x="307975" y="3067372"/>
            <a:ext cx="8537575" cy="1588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267748" y="3154090"/>
            <a:ext cx="4209002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20624" marR="0" indent="-420624" algn="l" defTabSz="731520">
              <a:spcBef>
                <a:spcPts val="336"/>
              </a:spcBef>
              <a:spcAft>
                <a:spcPts val="0"/>
              </a:spcAft>
              <a:buNone/>
            </a:pPr>
            <a:r>
              <a:rPr lang="en-US" sz="1400" b="1" i="0" u="sng" strike="sngStrike" cap="none" spc="0" dirty="0">
                <a:solidFill>
                  <a:srgbClr val="A51140"/>
                </a:solidFill>
                <a:effectLst/>
                <a:latin typeface="Tahoma"/>
                <a:ea typeface="+mn-ea"/>
                <a:cs typeface="+mn-cs"/>
              </a:rPr>
              <a:t>4</a:t>
            </a:r>
            <a:r>
              <a:rPr lang="en-US" sz="1400" b="1" i="0" u="sng" strike="noStrike" cap="none" spc="0" baseline="0" dirty="0">
                <a:solidFill>
                  <a:srgbClr val="A51140"/>
                </a:solidFill>
                <a:effectLst/>
                <a:latin typeface="Tahoma"/>
                <a:ea typeface="+mn-ea"/>
                <a:cs typeface="+mn-cs"/>
              </a:rPr>
              <a:t> HAUPTZIELE</a:t>
            </a:r>
          </a:p>
          <a:p>
            <a:pPr marL="182880" indent="-182880" algn="l" defTabSz="731520">
              <a:spcBef>
                <a:spcPts val="300"/>
              </a:spcBef>
              <a:spcAft>
                <a:spcPts val="0"/>
              </a:spcAft>
              <a:buClr>
                <a:srgbClr val="C00000"/>
              </a:buClr>
              <a:buFont typeface="Wingdings"/>
              <a:buChar char="§"/>
            </a:pP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Entwicklung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eines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breit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angelegten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Ökosystems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mit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einer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vielseitigen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Lösungsauswahl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für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unsere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Unternehmenskunden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und Business-Partner</a:t>
            </a:r>
          </a:p>
          <a:p>
            <a:pPr marL="182880" indent="-182880" algn="l" defTabSz="73152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/>
              <a:buChar char="§"/>
            </a:pP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Entwicklern</a:t>
            </a: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einen</a:t>
            </a: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einfachen</a:t>
            </a: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Zugang</a:t>
            </a: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zu</a:t>
            </a: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Entwicklungs</a:t>
            </a: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-Tools 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bieten</a:t>
            </a:r>
            <a:endParaRPr lang="en-US" sz="1000" b="0" i="0" u="none" strike="noStrike" cap="none" spc="0" baseline="0" dirty="0">
              <a:solidFill>
                <a:srgbClr val="000000"/>
              </a:solidFill>
              <a:effectLst/>
              <a:latin typeface="Tahoma"/>
              <a:ea typeface="+mn-ea"/>
              <a:cs typeface="+mn-cs"/>
            </a:endParaRPr>
          </a:p>
          <a:p>
            <a:pPr marL="182880" marR="0" indent="-182880" algn="l" defTabSz="73152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/>
              <a:buChar char="§"/>
            </a:pP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Die 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Zusammenarbeit</a:t>
            </a: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einer</a:t>
            </a: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breiten</a:t>
            </a: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Palette von 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Anwendungen</a:t>
            </a: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anderer</a:t>
            </a: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Anbieter</a:t>
            </a: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testen</a:t>
            </a: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und 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überprüfen</a:t>
            </a:r>
            <a:endParaRPr lang="en-US" sz="1000" b="0" i="0" u="none" strike="noStrike" cap="none" spc="0" baseline="0" dirty="0">
              <a:solidFill>
                <a:srgbClr val="000000"/>
              </a:solidFill>
              <a:effectLst/>
              <a:latin typeface="Tahoma"/>
              <a:ea typeface="+mn-ea"/>
              <a:cs typeface="+mn-cs"/>
            </a:endParaRPr>
          </a:p>
          <a:p>
            <a:pPr marL="182880" marR="0" indent="-182880" algn="l" defTabSz="73152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/>
              <a:buChar char="§"/>
            </a:pP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Partner 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durch</a:t>
            </a: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Alcatel-Lucent-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Vertriebskanäle</a:t>
            </a:r>
            <a:r>
              <a:rPr lang="en-US" sz="1000" b="0" i="0" u="none" strike="noStrike" cap="none" spc="0" baseline="0" dirty="0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 </a:t>
            </a:r>
            <a:r>
              <a:rPr lang="en-US" sz="1000" b="0" i="0" u="none" strike="noStrike" cap="none" spc="0" baseline="0" dirty="0" err="1">
                <a:solidFill>
                  <a:srgbClr val="000000"/>
                </a:solidFill>
                <a:effectLst/>
                <a:latin typeface="Tahoma"/>
                <a:ea typeface="+mn-ea"/>
                <a:cs typeface="+mn-cs"/>
              </a:rPr>
              <a:t>unterstützen</a:t>
            </a:r>
            <a:endParaRPr lang="en-US" sz="1000" b="0" i="0" u="none" strike="noStrike" cap="none" spc="0" baseline="0" dirty="0">
              <a:solidFill>
                <a:srgbClr val="000000"/>
              </a:solidFill>
              <a:effectLst/>
              <a:latin typeface="Tahoma"/>
              <a:ea typeface="+mn-ea"/>
              <a:cs typeface="+mn-cs"/>
            </a:endParaRPr>
          </a:p>
          <a:p>
            <a:pPr marL="347472" marR="0" indent="-347472" algn="l" defTabSz="914400">
              <a:lnSpc>
                <a:spcPct val="100000"/>
              </a:lnSpc>
              <a:spcBef>
                <a:spcPts val="432"/>
              </a:spcBef>
              <a:spcAft>
                <a:spcPts val="0"/>
              </a:spcAft>
              <a:buFontTx/>
              <a:buChar char="•"/>
            </a:pPr>
            <a:endParaRPr lang="en-US" sz="1800" strike="noStrike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Image 6" descr="iStock_000012204568Small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87625" y="1484784"/>
            <a:ext cx="1990944" cy="13249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240"/>
          <p:cNvSpPr>
            <a:spLocks noChangeArrowheads="1"/>
          </p:cNvSpPr>
          <p:nvPr/>
        </p:nvSpPr>
        <p:spPr bwMode="auto">
          <a:xfrm>
            <a:off x="251520" y="4725144"/>
            <a:ext cx="3168352" cy="1762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265176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u="sng" dirty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VORTEILE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000" b="1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1" i="0" dirty="0" err="1">
                <a:latin typeface="Tahoma"/>
                <a:ea typeface="+mn-ea"/>
                <a:cs typeface="Arial"/>
              </a:rPr>
              <a:t>Endbenutzer</a:t>
            </a:r>
            <a:endParaRPr lang="en-US" sz="1000" b="1" i="0" dirty="0">
              <a:latin typeface="Tahoma"/>
              <a:ea typeface="+mn-ea"/>
              <a:cs typeface="Arial"/>
            </a:endParaRPr>
          </a:p>
          <a:p>
            <a:pPr marL="182880" indent="-18288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/>
              <a:buChar char="§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Umfassendes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zuverlässiges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Angebot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neuer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Lösungen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82880" indent="-18288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/>
              <a:buChar char="§"/>
            </a:pPr>
            <a:r>
              <a:rPr lang="en-US" sz="1000" b="0" i="0" dirty="0">
                <a:latin typeface="Tahoma"/>
                <a:ea typeface="+mn-ea"/>
                <a:cs typeface="Arial"/>
              </a:rPr>
              <a:t>End-to-End-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Lösungen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vertikale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Märkte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82880" indent="-18288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/>
              <a:buChar char="§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Interoperabilität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vorhandenen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Systemen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82880" indent="-18288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/>
              <a:buChar char="§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Einfachere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Entwicklung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angepasster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Anwendungen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 smtClean="0">
              <a:latin typeface="+mn-lt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 smtClean="0">
              <a:latin typeface="+mn-lt"/>
            </a:endParaRPr>
          </a:p>
        </p:txBody>
      </p:sp>
      <p:sp>
        <p:nvSpPr>
          <p:cNvPr id="13" name="Rectangle 240"/>
          <p:cNvSpPr>
            <a:spLocks noChangeArrowheads="1"/>
          </p:cNvSpPr>
          <p:nvPr/>
        </p:nvSpPr>
        <p:spPr bwMode="auto">
          <a:xfrm>
            <a:off x="4375058" y="3140968"/>
            <a:ext cx="2913248" cy="1423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u="sng" dirty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WO?</a:t>
            </a:r>
          </a:p>
          <a:p>
            <a:pPr marL="173736" indent="-173736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/>
              <a:buChar char="§"/>
            </a:pPr>
            <a:r>
              <a:rPr lang="fr-FR" sz="1000" b="0" i="0" dirty="0">
                <a:latin typeface="Tahoma"/>
                <a:ea typeface="+mn-ea"/>
                <a:cs typeface="+mn-cs"/>
              </a:rPr>
              <a:t>AAPP </a:t>
            </a:r>
            <a:r>
              <a:rPr lang="fr-FR" sz="1000" b="0" i="0" dirty="0" err="1">
                <a:latin typeface="Tahoma"/>
                <a:ea typeface="+mn-ea"/>
                <a:cs typeface="+mn-cs"/>
              </a:rPr>
              <a:t>Factory</a:t>
            </a:r>
            <a:endParaRPr lang="fr-FR" sz="1000" b="0" i="0" dirty="0">
              <a:latin typeface="Tahoma"/>
              <a:ea typeface="+mn-ea"/>
              <a:cs typeface="+mn-cs"/>
            </a:endParaRPr>
          </a:p>
          <a:p>
            <a:pPr marL="173736" indent="-173736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/>
              <a:buChar char="§"/>
            </a:pPr>
            <a:r>
              <a:rPr lang="fr-FR" sz="1000" b="0" i="0" dirty="0">
                <a:latin typeface="Tahoma"/>
                <a:ea typeface="+mn-ea"/>
                <a:cs typeface="+mn-cs"/>
              </a:rPr>
              <a:t>Alcatel-Lucent Application Partner Portal: </a:t>
            </a:r>
            <a:r>
              <a:rPr lang="fr-FR" sz="10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Aktuelle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Dokumente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mit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Informationen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zum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Ökosystem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für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Gesundheitswesen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,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zu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Hotel- und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Gastgewerbe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(PMS und CMS) und SIP-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Systemen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stehen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zum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Download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bereit</a:t>
            </a:r>
            <a:endParaRPr lang="en-US" sz="1000" b="0" i="0" dirty="0">
              <a:solidFill>
                <a:srgbClr val="000000">
                  <a:lumMod val="95000"/>
                  <a:lumOff val="5000"/>
                </a:srgbClr>
              </a:solidFill>
              <a:latin typeface="Arial"/>
              <a:ea typeface="+mn-ea"/>
              <a:cs typeface="Arial"/>
            </a:endParaRPr>
          </a:p>
          <a:p>
            <a:pPr marL="173736" indent="-173736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/>
              <a:buChar char="§"/>
            </a:pPr>
            <a:r>
              <a:rPr lang="fr-FR" sz="1000" b="0" i="0" dirty="0">
                <a:latin typeface="Tahoma"/>
                <a:ea typeface="+mn-ea"/>
                <a:cs typeface="Arial"/>
              </a:rPr>
              <a:t>Alcatel-Lucent Enterprise Business Portal</a:t>
            </a:r>
          </a:p>
        </p:txBody>
      </p:sp>
      <p:sp>
        <p:nvSpPr>
          <p:cNvPr id="14" name="Rectangle 240"/>
          <p:cNvSpPr>
            <a:spLocks noChangeArrowheads="1"/>
          </p:cNvSpPr>
          <p:nvPr/>
        </p:nvSpPr>
        <p:spPr bwMode="auto">
          <a:xfrm>
            <a:off x="3464985" y="4713394"/>
            <a:ext cx="2880320" cy="1915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747A"/>
                </a:solidFill>
                <a:latin typeface="Tahoma"/>
                <a:ea typeface="+mn-ea"/>
                <a:cs typeface="+mn-cs"/>
              </a:rPr>
              <a:t>	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000" b="1" i="0" dirty="0">
                <a:latin typeface="Tahoma"/>
                <a:ea typeface="+mn-ea"/>
                <a:cs typeface="Arial"/>
              </a:rPr>
              <a:t> Business-Partner</a:t>
            </a:r>
          </a:p>
          <a:p>
            <a:pPr marL="173736" indent="-173736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/>
              <a:buChar char="§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Nachweislich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erfolgreiches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Interworking</a:t>
            </a:r>
          </a:p>
          <a:p>
            <a:pPr marL="173736" indent="-173736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/>
              <a:buChar char="§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Technische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Unterstützung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73736" indent="-173736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/>
              <a:buChar char="§"/>
            </a:pP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Einfachere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Zusammenarbeit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mit</a:t>
            </a:r>
            <a:r>
              <a:rPr lang="en-US" sz="10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 APs, Integration und </a:t>
            </a:r>
            <a:r>
              <a:rPr lang="en-US" sz="10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  <a:ea typeface="+mn-ea"/>
                <a:cs typeface="Arial"/>
              </a:rPr>
              <a:t>Wartung</a:t>
            </a:r>
            <a:endParaRPr lang="en-US" sz="1000" b="0" i="0" dirty="0">
              <a:solidFill>
                <a:srgbClr val="000000">
                  <a:lumMod val="95000"/>
                  <a:lumOff val="5000"/>
                </a:srgbClr>
              </a:solidFill>
              <a:latin typeface="Arial"/>
              <a:ea typeface="+mn-ea"/>
              <a:cs typeface="Arial"/>
            </a:endParaRPr>
          </a:p>
          <a:p>
            <a:pPr marL="173736" indent="-173736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/>
              <a:buChar char="§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Förderung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neuer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Geschäftsmöglichkeiten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 smtClean="0">
              <a:latin typeface="+mn-lt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endParaRPr lang="en-US" sz="1000" dirty="0" smtClean="0">
              <a:latin typeface="+mn-lt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endParaRPr lang="en-US" sz="1000" dirty="0" smtClean="0">
              <a:latin typeface="+mn-lt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 smtClean="0">
              <a:latin typeface="+mn-lt"/>
            </a:endParaRPr>
          </a:p>
        </p:txBody>
      </p:sp>
      <p:sp>
        <p:nvSpPr>
          <p:cNvPr id="15" name="Rectangle 240"/>
          <p:cNvSpPr>
            <a:spLocks noChangeArrowheads="1"/>
          </p:cNvSpPr>
          <p:nvPr/>
        </p:nvSpPr>
        <p:spPr bwMode="auto">
          <a:xfrm>
            <a:off x="6245826" y="4676388"/>
            <a:ext cx="2880320" cy="239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747A"/>
                </a:solidFill>
                <a:latin typeface="Tahoma"/>
                <a:ea typeface="+mn-ea"/>
                <a:cs typeface="+mn-cs"/>
              </a:rPr>
              <a:t>	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000" b="1" i="0" dirty="0">
                <a:latin typeface="Tahoma"/>
                <a:ea typeface="+mn-ea"/>
                <a:cs typeface="Arial"/>
              </a:rPr>
              <a:t> AAPP-</a:t>
            </a:r>
            <a:r>
              <a:rPr lang="en-US" sz="1000" b="1" i="0" dirty="0" err="1">
                <a:latin typeface="Tahoma"/>
                <a:ea typeface="+mn-ea"/>
                <a:cs typeface="Arial"/>
              </a:rPr>
              <a:t>Mitglieder</a:t>
            </a:r>
            <a:endParaRPr lang="en-US" sz="1000" b="1" i="0" dirty="0">
              <a:latin typeface="Tahoma"/>
              <a:ea typeface="+mn-ea"/>
              <a:cs typeface="Arial"/>
            </a:endParaRPr>
          </a:p>
          <a:p>
            <a:pPr marL="182880" indent="-18288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/>
              <a:buChar char="§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Zahlreiche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Tools und Services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Entwicklungs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- und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Testzwecke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82880" indent="-18288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/>
              <a:buChar char="§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Abgestufter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Support</a:t>
            </a:r>
          </a:p>
          <a:p>
            <a:pPr marL="182880" indent="-18288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/>
              <a:buChar char="§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Anerkennung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durch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Kunden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und Business Partner von Alcatel-Lucent</a:t>
            </a:r>
          </a:p>
          <a:p>
            <a:pPr marL="182880" indent="-182880" algn="l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/>
              <a:buChar char="§"/>
            </a:pPr>
            <a:r>
              <a:rPr lang="en-US" sz="1000" b="0" i="0" dirty="0" err="1">
                <a:latin typeface="Tahoma"/>
                <a:ea typeface="+mn-ea"/>
                <a:cs typeface="Arial"/>
              </a:rPr>
              <a:t>Gemeinsame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Marketingaktionen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000" b="0" i="0" dirty="0" err="1">
                <a:latin typeface="Tahoma"/>
                <a:ea typeface="+mn-ea"/>
                <a:cs typeface="Arial"/>
              </a:rPr>
              <a:t>Partnern</a:t>
            </a:r>
            <a:endParaRPr lang="en-US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 smtClean="0">
              <a:latin typeface="+mn-lt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endParaRPr lang="en-US" sz="1000" dirty="0" smtClean="0">
              <a:latin typeface="+mn-lt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endParaRPr lang="en-US" sz="1000" dirty="0" smtClean="0">
              <a:latin typeface="+mn-lt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 smtClean="0">
              <a:latin typeface="+mn-lt"/>
            </a:endParaRPr>
          </a:p>
        </p:txBody>
      </p:sp>
      <p:sp>
        <p:nvSpPr>
          <p:cNvPr id="16" name="Rectangle 40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17" name="Rectangle 4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18" name="Rectangle 42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19" name="Rectangle 4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20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1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2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3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pic>
        <p:nvPicPr>
          <p:cNvPr id="25" name="Image 24" descr="al_Application_Partner_rgb.png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7638100" y="3101784"/>
            <a:ext cx="1290747" cy="1505872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211953"/>
            <a:ext cx="8921668" cy="360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230188" y="241300"/>
            <a:ext cx="8645525" cy="520700"/>
          </a:xfrm>
        </p:spPr>
        <p:txBody>
          <a:bodyPr>
            <a:normAutofit/>
          </a:bodyPr>
          <a:lstStyle/>
          <a:p>
            <a:pPr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600" b="1" i="0" u="none" strike="noStrike" spc="0" baseline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AAPP</a:t>
            </a:r>
          </a:p>
        </p:txBody>
      </p:sp>
      <p:sp>
        <p:nvSpPr>
          <p:cNvPr id="15" name="Rectangle 40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16" name="Rectangle 4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17" name="Rectangle 42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18" name="Rectangle 4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19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20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21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2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KUNDEN-</a:t>
            </a:r>
            <a:b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</a:br>
            <a:r>
              <a:rPr lang="fr-FR" sz="600" b="1" i="0" dirty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199504" y="654137"/>
            <a:ext cx="6067945" cy="763487"/>
          </a:xfrm>
          <a:prstGeom prst="rect">
            <a:avLst/>
          </a:prstGeom>
        </p:spPr>
        <p:txBody>
          <a:bodyPr/>
          <a:lstStyle/>
          <a:p>
            <a:pPr algn="l" defTabSz="73152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i="0" u="sng" dirty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IWR</a:t>
            </a:r>
          </a:p>
          <a:p>
            <a:pPr algn="l" defTabSz="73152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Derzeit</a:t>
            </a:r>
            <a:r>
              <a:rPr lang="en-US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 </a:t>
            </a:r>
            <a:r>
              <a:rPr lang="en-US" sz="11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bestätigen</a:t>
            </a:r>
            <a:r>
              <a:rPr lang="en-US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 </a:t>
            </a:r>
            <a:r>
              <a:rPr lang="en-US" sz="1100" b="1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25 </a:t>
            </a:r>
            <a:r>
              <a:rPr lang="en-US" sz="1100" b="1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InterWorking</a:t>
            </a:r>
            <a:r>
              <a:rPr lang="en-US" sz="1100" b="1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 Reports </a:t>
            </a:r>
            <a:r>
              <a:rPr lang="en-US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(IWR) die </a:t>
            </a:r>
            <a:r>
              <a:rPr lang="en-US" sz="11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Kompatibilität</a:t>
            </a:r>
            <a:r>
              <a:rPr lang="en-US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 der </a:t>
            </a:r>
            <a:r>
              <a:rPr lang="en-US" sz="11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OmniPCX</a:t>
            </a:r>
            <a:r>
              <a:rPr lang="en-US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 Office RCE </a:t>
            </a:r>
            <a:r>
              <a:rPr lang="en-US" sz="1100" b="0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mit</a:t>
            </a:r>
            <a:r>
              <a:rPr lang="en-US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 </a:t>
            </a:r>
            <a:r>
              <a:rPr lang="en-US" sz="1100" b="1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25 </a:t>
            </a:r>
            <a:r>
              <a:rPr lang="en-US" sz="1100" b="1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Anwendungen</a:t>
            </a:r>
            <a:r>
              <a:rPr lang="en-US" sz="1100" b="0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, die von </a:t>
            </a:r>
            <a:r>
              <a:rPr lang="en-US" sz="1100" b="1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21 AAPP-</a:t>
            </a:r>
            <a:r>
              <a:rPr lang="en-US" sz="1100" b="1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Mitgliedern</a:t>
            </a:r>
            <a:r>
              <a:rPr lang="en-US" sz="1100" b="1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 </a:t>
            </a:r>
            <a:r>
              <a:rPr lang="en-US" sz="1100" b="1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entwickelt</a:t>
            </a:r>
            <a:r>
              <a:rPr lang="en-US" sz="1100" b="1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 </a:t>
            </a:r>
            <a:r>
              <a:rPr lang="en-US" sz="1100" b="1" i="0" dirty="0" err="1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wurden</a:t>
            </a:r>
            <a:r>
              <a:rPr lang="en-US" sz="1100" b="1" i="0" dirty="0">
                <a:solidFill>
                  <a:srgbClr val="000000">
                    <a:lumMod val="95000"/>
                    <a:lumOff val="5000"/>
                  </a:srgbClr>
                </a:solidFill>
                <a:latin typeface="Tahoma"/>
                <a:ea typeface="+mn-ea"/>
                <a:cs typeface="Tahoma"/>
              </a:rPr>
              <a:t>.</a:t>
            </a:r>
          </a:p>
          <a:p>
            <a:pPr algn="l" defTabSz="73152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 smtClean="0">
              <a:solidFill>
                <a:srgbClr val="A51140"/>
              </a:solidFill>
              <a:latin typeface="+mn-lt"/>
              <a:cs typeface="+mn-cs"/>
            </a:endParaRPr>
          </a:p>
        </p:txBody>
      </p:sp>
      <p:sp>
        <p:nvSpPr>
          <p:cNvPr id="25" name="Rectangle 240"/>
          <p:cNvSpPr>
            <a:spLocks noChangeArrowheads="1"/>
          </p:cNvSpPr>
          <p:nvPr/>
        </p:nvSpPr>
        <p:spPr bwMode="auto">
          <a:xfrm>
            <a:off x="5019676" y="759627"/>
            <a:ext cx="3992196" cy="684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r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747A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A51140"/>
                </a:solidFill>
                <a:latin typeface="Tahoma"/>
                <a:ea typeface="+mn-ea"/>
                <a:cs typeface="+mn-cs"/>
              </a:rPr>
              <a:t>WO?</a:t>
            </a:r>
          </a:p>
          <a:p>
            <a:pPr marL="118872" indent="-118872" algn="r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Arial"/>
              <a:buChar char="•"/>
            </a:pPr>
            <a:r>
              <a:rPr lang="fr-FR" sz="1050" b="0" i="1" dirty="0" err="1">
                <a:latin typeface="Tahoma"/>
                <a:ea typeface="+mn-ea"/>
                <a:cs typeface="Tahoma"/>
              </a:rPr>
              <a:t>Interworking-Berichte</a:t>
            </a:r>
            <a:r>
              <a:rPr lang="fr-FR" sz="1050" b="0" i="1" dirty="0">
                <a:latin typeface="Tahoma"/>
                <a:ea typeface="+mn-ea"/>
                <a:cs typeface="Tahoma"/>
              </a:rPr>
              <a:t> </a:t>
            </a:r>
            <a:r>
              <a:rPr lang="fr-FR" sz="1050" b="0" i="1" dirty="0" err="1">
                <a:latin typeface="Tahoma"/>
                <a:ea typeface="+mn-ea"/>
                <a:cs typeface="Tahoma"/>
              </a:rPr>
              <a:t>stehen</a:t>
            </a:r>
            <a:r>
              <a:rPr lang="fr-FR" sz="1050" b="0" i="1" dirty="0">
                <a:latin typeface="Tahoma"/>
                <a:ea typeface="+mn-ea"/>
                <a:cs typeface="Tahoma"/>
              </a:rPr>
              <a:t> </a:t>
            </a:r>
            <a:r>
              <a:rPr lang="fr-FR" sz="1050" b="0" i="1" dirty="0" err="1">
                <a:latin typeface="Tahoma"/>
                <a:ea typeface="+mn-ea"/>
                <a:cs typeface="Tahoma"/>
              </a:rPr>
              <a:t>im</a:t>
            </a:r>
            <a:r>
              <a:rPr lang="fr-FR" sz="1050" b="0" i="1" dirty="0">
                <a:latin typeface="Tahoma"/>
                <a:ea typeface="+mn-ea"/>
                <a:cs typeface="Tahoma"/>
              </a:rPr>
              <a:t> </a:t>
            </a:r>
            <a:r>
              <a:rPr lang="fr-FR" sz="1050" b="0" i="1" dirty="0" smtClean="0">
                <a:latin typeface="Tahoma"/>
                <a:ea typeface="+mn-ea"/>
                <a:cs typeface="Tahoma"/>
              </a:rPr>
              <a:t>Alcatel-Lucent </a:t>
            </a:r>
            <a:br>
              <a:rPr lang="fr-FR" sz="1050" b="0" i="1" dirty="0" smtClean="0">
                <a:latin typeface="Tahoma"/>
                <a:ea typeface="+mn-ea"/>
                <a:cs typeface="Tahoma"/>
              </a:rPr>
            </a:br>
            <a:r>
              <a:rPr lang="fr-FR" sz="1050" b="0" i="1" dirty="0" smtClean="0">
                <a:latin typeface="Tahoma"/>
                <a:ea typeface="+mn-ea"/>
                <a:cs typeface="Tahoma"/>
              </a:rPr>
              <a:t>Business </a:t>
            </a:r>
            <a:r>
              <a:rPr lang="fr-FR" sz="1050" b="0" i="1" dirty="0">
                <a:latin typeface="Tahoma"/>
                <a:ea typeface="+mn-ea"/>
                <a:cs typeface="Tahoma"/>
              </a:rPr>
              <a:t>Portal </a:t>
            </a:r>
            <a:r>
              <a:rPr lang="fr-FR" sz="1050" b="0" i="1" dirty="0" err="1">
                <a:latin typeface="Tahoma"/>
                <a:ea typeface="+mn-ea"/>
                <a:cs typeface="Tahoma"/>
              </a:rPr>
              <a:t>zum</a:t>
            </a:r>
            <a:r>
              <a:rPr lang="fr-FR" sz="1050" b="0" i="1" dirty="0">
                <a:latin typeface="Tahoma"/>
                <a:ea typeface="+mn-ea"/>
                <a:cs typeface="Tahoma"/>
              </a:rPr>
              <a:t> </a:t>
            </a:r>
            <a:r>
              <a:rPr lang="fr-FR" sz="1050" b="0" i="1" dirty="0" err="1">
                <a:latin typeface="Tahoma"/>
                <a:ea typeface="+mn-ea"/>
                <a:cs typeface="Tahoma"/>
              </a:rPr>
              <a:t>Download</a:t>
            </a:r>
            <a:r>
              <a:rPr lang="fr-FR" sz="1050" b="0" i="1" dirty="0">
                <a:latin typeface="Tahoma"/>
                <a:ea typeface="+mn-ea"/>
                <a:cs typeface="Tahoma"/>
              </a:rPr>
              <a:t> </a:t>
            </a:r>
            <a:r>
              <a:rPr lang="fr-FR" sz="1050" b="0" i="1" dirty="0" err="1">
                <a:latin typeface="Tahoma"/>
                <a:ea typeface="+mn-ea"/>
                <a:cs typeface="Tahoma"/>
              </a:rPr>
              <a:t>bereit</a:t>
            </a:r>
            <a:r>
              <a:rPr lang="fr-FR" sz="1050" b="0" i="1" dirty="0">
                <a:latin typeface="Tahoma"/>
                <a:ea typeface="+mn-ea"/>
                <a:cs typeface="Tahoma"/>
              </a:rPr>
              <a:t>.</a:t>
            </a:r>
          </a:p>
        </p:txBody>
      </p:sp>
      <p:sp>
        <p:nvSpPr>
          <p:cNvPr id="37897" name="Round Single Corner Rectangle 63"/>
          <p:cNvSpPr>
            <a:spLocks noChangeArrowheads="1"/>
          </p:cNvSpPr>
          <p:nvPr/>
        </p:nvSpPr>
        <p:spPr bwMode="auto">
          <a:xfrm flipH="1">
            <a:off x="272357" y="5248235"/>
            <a:ext cx="1803280" cy="1150168"/>
          </a:xfrm>
          <a:prstGeom prst="rect">
            <a:avLst/>
          </a:prstGeom>
          <a:solidFill>
            <a:schemeClr val="accent5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buNone/>
            </a:pPr>
            <a:r>
              <a:rPr lang="en-US" sz="1600" b="1" i="0">
                <a:solidFill>
                  <a:srgbClr val="FFFFFF"/>
                </a:solidFill>
                <a:latin typeface="Tahoma"/>
                <a:ea typeface="+mn-ea"/>
                <a:cs typeface="Tahoma"/>
              </a:rPr>
              <a:t>ANDERE LÖSUNGEN </a:t>
            </a:r>
          </a:p>
        </p:txBody>
      </p:sp>
      <p:sp>
        <p:nvSpPr>
          <p:cNvPr id="65" name="Round Single Corner Rectangle 64"/>
          <p:cNvSpPr>
            <a:spLocks noChangeArrowheads="1"/>
          </p:cNvSpPr>
          <p:nvPr/>
        </p:nvSpPr>
        <p:spPr bwMode="auto">
          <a:xfrm>
            <a:off x="2132091" y="5239657"/>
            <a:ext cx="6803431" cy="1134892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accent5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201168"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 dirty="0" err="1">
                <a:solidFill>
                  <a:srgbClr val="FFC828">
                    <a:lumMod val="75000"/>
                  </a:srgbClr>
                </a:solidFill>
                <a:latin typeface="Tahoma"/>
                <a:ea typeface="+mn-ea"/>
                <a:cs typeface="Tahoma"/>
              </a:rPr>
              <a:t>Zertifizierte</a:t>
            </a:r>
            <a:r>
              <a:rPr lang="en-US" sz="1200" b="1" i="0" dirty="0">
                <a:solidFill>
                  <a:srgbClr val="FFC828">
                    <a:lumMod val="75000"/>
                  </a:srgbClr>
                </a:solidFill>
                <a:latin typeface="Tahoma"/>
                <a:ea typeface="+mn-ea"/>
                <a:cs typeface="Tahoma"/>
              </a:rPr>
              <a:t> </a:t>
            </a:r>
            <a:r>
              <a:rPr lang="en-US" sz="1200" b="1" i="0" dirty="0" err="1">
                <a:solidFill>
                  <a:srgbClr val="FFC828">
                    <a:lumMod val="75000"/>
                  </a:srgbClr>
                </a:solidFill>
                <a:latin typeface="Tahoma"/>
                <a:ea typeface="+mn-ea"/>
                <a:cs typeface="Tahoma"/>
              </a:rPr>
              <a:t>Anwendungen</a:t>
            </a:r>
            <a:r>
              <a:rPr lang="en-US" sz="1200" b="1" i="0" dirty="0">
                <a:solidFill>
                  <a:srgbClr val="FFC828">
                    <a:lumMod val="75000"/>
                  </a:srgbClr>
                </a:solidFill>
                <a:latin typeface="Tahoma"/>
                <a:ea typeface="+mn-ea"/>
                <a:cs typeface="Tahoma"/>
              </a:rPr>
              <a:t> </a:t>
            </a:r>
            <a:r>
              <a:rPr lang="en-US" sz="1200" b="1" i="0" dirty="0" err="1">
                <a:solidFill>
                  <a:srgbClr val="FFC828">
                    <a:lumMod val="75000"/>
                  </a:srgbClr>
                </a:solidFill>
                <a:latin typeface="Tahoma"/>
                <a:ea typeface="+mn-ea"/>
                <a:cs typeface="Tahoma"/>
              </a:rPr>
              <a:t>entwickelt</a:t>
            </a:r>
            <a:r>
              <a:rPr lang="en-US" sz="1200" b="1" i="0" dirty="0">
                <a:solidFill>
                  <a:srgbClr val="FFC828">
                    <a:lumMod val="75000"/>
                  </a:srgbClr>
                </a:solidFill>
                <a:latin typeface="Tahoma"/>
                <a:ea typeface="+mn-ea"/>
                <a:cs typeface="Tahoma"/>
              </a:rPr>
              <a:t> von</a:t>
            </a:r>
          </a:p>
          <a:p>
            <a:pPr marL="896112" indent="91440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 dirty="0">
                <a:latin typeface="Tahoma"/>
                <a:ea typeface="+mn-ea"/>
                <a:cs typeface="Tahoma"/>
              </a:rPr>
              <a:t>Amigo – </a:t>
            </a:r>
            <a:r>
              <a:rPr lang="en-US" sz="1050" b="0" i="0" dirty="0" err="1">
                <a:latin typeface="Tahoma"/>
                <a:ea typeface="+mn-ea"/>
                <a:cs typeface="Tahoma"/>
              </a:rPr>
              <a:t>Aufzeichnungs</a:t>
            </a:r>
            <a:r>
              <a:rPr lang="en-US" sz="1050" b="0" i="0" dirty="0">
                <a:latin typeface="Tahoma"/>
                <a:ea typeface="+mn-ea"/>
                <a:cs typeface="Tahoma"/>
              </a:rPr>
              <a:t>- &amp; </a:t>
            </a:r>
            <a:r>
              <a:rPr lang="en-US" sz="1050" b="0" i="0" dirty="0" err="1">
                <a:latin typeface="Tahoma"/>
                <a:ea typeface="+mn-ea"/>
                <a:cs typeface="Tahoma"/>
              </a:rPr>
              <a:t>Qualitätsmanagementlösung</a:t>
            </a:r>
            <a:r>
              <a:rPr lang="en-US" sz="1050" b="0" i="0" dirty="0">
                <a:latin typeface="Tahoma"/>
                <a:ea typeface="+mn-ea"/>
                <a:cs typeface="Tahoma"/>
              </a:rPr>
              <a:t> </a:t>
            </a:r>
          </a:p>
          <a:p>
            <a:pPr marL="896112" indent="91440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Tahoma"/>
              </a:rPr>
              <a:t>AudioCodes</a:t>
            </a:r>
            <a:r>
              <a:rPr lang="en-US" sz="1050" b="0" i="0" dirty="0">
                <a:latin typeface="Tahoma"/>
                <a:ea typeface="+mn-ea"/>
                <a:cs typeface="Tahoma"/>
              </a:rPr>
              <a:t> – </a:t>
            </a:r>
            <a:r>
              <a:rPr lang="en-US" sz="1050" b="0" i="0" dirty="0" err="1">
                <a:latin typeface="Tahoma"/>
                <a:ea typeface="+mn-ea"/>
                <a:cs typeface="Tahoma"/>
              </a:rPr>
              <a:t>Analoges</a:t>
            </a:r>
            <a:r>
              <a:rPr lang="en-US" sz="1050" b="0" i="0" dirty="0">
                <a:latin typeface="Tahoma"/>
                <a:ea typeface="+mn-ea"/>
                <a:cs typeface="Tahoma"/>
              </a:rPr>
              <a:t> </a:t>
            </a:r>
            <a:r>
              <a:rPr lang="en-US" sz="1050" b="0" i="0" dirty="0" smtClean="0">
                <a:latin typeface="Tahoma"/>
                <a:ea typeface="+mn-ea"/>
                <a:cs typeface="Tahoma"/>
              </a:rPr>
              <a:t>SIP-Gateway </a:t>
            </a:r>
            <a:r>
              <a:rPr lang="en-US" sz="1050" b="0" i="0" dirty="0" smtClean="0">
                <a:solidFill>
                  <a:srgbClr val="FF0000"/>
                </a:solidFill>
                <a:latin typeface="Tahoma"/>
                <a:ea typeface="+mn-ea"/>
                <a:cs typeface="Tahoma"/>
              </a:rPr>
              <a:t>- </a:t>
            </a:r>
            <a:r>
              <a:rPr lang="en-US" sz="1050" b="0" i="0" dirty="0">
                <a:solidFill>
                  <a:srgbClr val="FF0000"/>
                </a:solidFill>
                <a:latin typeface="Tahoma"/>
                <a:ea typeface="+mn-ea"/>
                <a:cs typeface="Tahoma"/>
              </a:rPr>
              <a:t>UPDATE</a:t>
            </a:r>
          </a:p>
          <a:p>
            <a:pPr marL="896112" indent="91440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Tahoma"/>
              </a:rPr>
              <a:t>Linkcom</a:t>
            </a:r>
            <a:r>
              <a:rPr lang="en-US" sz="1050" b="0" i="0" dirty="0">
                <a:latin typeface="Tahoma"/>
                <a:ea typeface="+mn-ea"/>
                <a:cs typeface="Tahoma"/>
              </a:rPr>
              <a:t> – SIP-Gateway und </a:t>
            </a:r>
            <a:r>
              <a:rPr lang="en-US" sz="1050" b="0" i="0" dirty="0" err="1" smtClean="0">
                <a:latin typeface="Tahoma"/>
                <a:ea typeface="+mn-ea"/>
                <a:cs typeface="Tahoma"/>
              </a:rPr>
              <a:t>Türsprechanlage</a:t>
            </a:r>
            <a:r>
              <a:rPr lang="en-US" sz="1050" b="0" i="0" dirty="0" smtClean="0">
                <a:latin typeface="Tahoma"/>
                <a:ea typeface="+mn-ea"/>
                <a:cs typeface="Tahoma"/>
              </a:rPr>
              <a:t> </a:t>
            </a:r>
            <a:r>
              <a:rPr lang="en-US" sz="1050" b="0" i="0" dirty="0" smtClean="0">
                <a:solidFill>
                  <a:srgbClr val="FF0000"/>
                </a:solidFill>
                <a:latin typeface="Tahoma"/>
                <a:ea typeface="+mn-ea"/>
                <a:cs typeface="Tahoma"/>
              </a:rPr>
              <a:t>- UPDATE</a:t>
            </a:r>
            <a:endParaRPr lang="en-US" sz="1050" b="0" i="0" dirty="0">
              <a:solidFill>
                <a:srgbClr val="FF0000"/>
              </a:solidFill>
              <a:latin typeface="Tahoma"/>
              <a:ea typeface="+mn-ea"/>
              <a:cs typeface="Tahoma"/>
            </a:endParaRPr>
          </a:p>
          <a:p>
            <a:pPr marL="896112" indent="91440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 dirty="0" err="1">
                <a:latin typeface="Tahoma"/>
                <a:ea typeface="+mn-ea"/>
                <a:cs typeface="Tahoma"/>
              </a:rPr>
              <a:t>Eiffage</a:t>
            </a:r>
            <a:r>
              <a:rPr lang="en-US" sz="1050" b="0" i="0" dirty="0">
                <a:latin typeface="Tahoma"/>
                <a:ea typeface="+mn-ea"/>
                <a:cs typeface="Tahoma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Tahoma"/>
              </a:rPr>
              <a:t>Energie</a:t>
            </a:r>
            <a:r>
              <a:rPr lang="en-US" sz="1050" b="0" i="0" dirty="0">
                <a:latin typeface="Tahoma"/>
                <a:ea typeface="+mn-ea"/>
                <a:cs typeface="Tahoma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Tahoma"/>
              </a:rPr>
              <a:t>Reseaux</a:t>
            </a:r>
            <a:r>
              <a:rPr lang="en-US" sz="1050" b="0" i="0" dirty="0">
                <a:latin typeface="Tahoma"/>
                <a:ea typeface="+mn-ea"/>
                <a:cs typeface="Tahoma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Tahoma"/>
              </a:rPr>
              <a:t>mit</a:t>
            </a:r>
            <a:r>
              <a:rPr lang="en-US" sz="1050" b="0" i="0" dirty="0">
                <a:latin typeface="Tahoma"/>
                <a:ea typeface="+mn-ea"/>
                <a:cs typeface="Tahoma"/>
              </a:rPr>
              <a:t> </a:t>
            </a:r>
            <a:r>
              <a:rPr lang="en-US" sz="1050" b="0" i="0" dirty="0" err="1">
                <a:latin typeface="Tahoma"/>
                <a:ea typeface="+mn-ea"/>
                <a:cs typeface="Tahoma"/>
              </a:rPr>
              <a:t>einem</a:t>
            </a:r>
            <a:r>
              <a:rPr lang="en-US" sz="1050" b="0" i="0" dirty="0">
                <a:latin typeface="Tahoma"/>
                <a:ea typeface="+mn-ea"/>
                <a:cs typeface="Tahoma"/>
              </a:rPr>
              <a:t> Alarm-Server </a:t>
            </a:r>
          </a:p>
          <a:p>
            <a:pPr marL="896112" indent="91440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 dirty="0">
                <a:latin typeface="Tahoma"/>
                <a:ea typeface="+mn-ea"/>
                <a:cs typeface="Tahoma"/>
              </a:rPr>
              <a:t>Media5 – </a:t>
            </a:r>
            <a:r>
              <a:rPr lang="en-US" sz="1050" b="0" i="0" dirty="0" err="1">
                <a:latin typeface="Tahoma"/>
                <a:ea typeface="+mn-ea"/>
                <a:cs typeface="Tahoma"/>
              </a:rPr>
              <a:t>Analoges</a:t>
            </a:r>
            <a:r>
              <a:rPr lang="en-US" sz="1050" b="0" i="0" dirty="0">
                <a:latin typeface="Tahoma"/>
                <a:ea typeface="+mn-ea"/>
                <a:cs typeface="Tahoma"/>
              </a:rPr>
              <a:t> </a:t>
            </a:r>
            <a:r>
              <a:rPr lang="en-US" sz="1050" b="0" i="0" dirty="0" smtClean="0">
                <a:latin typeface="Tahoma"/>
                <a:ea typeface="+mn-ea"/>
                <a:cs typeface="Tahoma"/>
              </a:rPr>
              <a:t>SIP-Gateway </a:t>
            </a:r>
            <a:r>
              <a:rPr lang="en-US" sz="1050" b="0" i="0" dirty="0" smtClean="0">
                <a:solidFill>
                  <a:srgbClr val="FF0000"/>
                </a:solidFill>
                <a:latin typeface="Tahoma"/>
                <a:ea typeface="+mn-ea"/>
                <a:cs typeface="Tahoma"/>
              </a:rPr>
              <a:t>-</a:t>
            </a:r>
            <a:r>
              <a:rPr lang="en-US" sz="1050" b="0" i="0" dirty="0" smtClean="0">
                <a:latin typeface="Tahoma"/>
                <a:ea typeface="+mn-ea"/>
                <a:cs typeface="Tahoma"/>
              </a:rPr>
              <a:t> </a:t>
            </a:r>
            <a:r>
              <a:rPr lang="en-US" sz="1050" b="0" i="0" dirty="0">
                <a:solidFill>
                  <a:srgbClr val="FF0000"/>
                </a:solidFill>
                <a:latin typeface="Tahoma"/>
                <a:ea typeface="+mn-ea"/>
                <a:cs typeface="Tahoma"/>
              </a:rPr>
              <a:t>NEU</a:t>
            </a:r>
          </a:p>
          <a:p>
            <a:pPr marL="896112" indent="91440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endParaRPr lang="en-US" sz="1200" dirty="0" smtClean="0">
              <a:solidFill>
                <a:srgbClr val="FF0000"/>
              </a:solidFill>
              <a:latin typeface="Tahoma"/>
              <a:cs typeface="Tahoma"/>
            </a:endParaRPr>
          </a:p>
          <a:p>
            <a:pPr marL="896112" indent="91440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endParaRPr lang="en-US" sz="1200" dirty="0" smtClean="0">
              <a:solidFill>
                <a:schemeClr val="tx1">
                  <a:lumMod val="75000"/>
                </a:schemeClr>
              </a:solidFill>
              <a:latin typeface="Tahoma"/>
              <a:cs typeface="Tahoma"/>
            </a:endParaRPr>
          </a:p>
          <a:p>
            <a:pPr marL="896112" indent="91440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endParaRPr lang="en-US" sz="1200" dirty="0" smtClean="0">
              <a:solidFill>
                <a:schemeClr val="tx1">
                  <a:lumMod val="75000"/>
                </a:schemeClr>
              </a:solidFill>
              <a:latin typeface="Tahoma"/>
              <a:cs typeface="Tahoma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>
              <a:solidFill>
                <a:schemeClr val="accent3">
                  <a:lumMod val="75000"/>
                </a:schemeClr>
              </a:solidFill>
              <a:latin typeface="Tahoma"/>
              <a:cs typeface="Tahoma"/>
            </a:endParaRPr>
          </a:p>
        </p:txBody>
      </p:sp>
      <p:pic>
        <p:nvPicPr>
          <p:cNvPr id="32" name="Picture 52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2324117" y="5705435"/>
            <a:ext cx="775193" cy="191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60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2184666" y="5474560"/>
            <a:ext cx="1019150" cy="140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 descr="logo2008_600px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2307979" y="5940964"/>
            <a:ext cx="868931" cy="270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01" name="Round Single Corner Rectangle 54"/>
          <p:cNvSpPr>
            <a:spLocks noChangeArrowheads="1"/>
          </p:cNvSpPr>
          <p:nvPr/>
        </p:nvSpPr>
        <p:spPr bwMode="auto">
          <a:xfrm flipH="1">
            <a:off x="296632" y="1546814"/>
            <a:ext cx="1795343" cy="1903101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buNone/>
            </a:pPr>
            <a:r>
              <a:rPr lang="en-US" sz="1600" b="1" i="0">
                <a:solidFill>
                  <a:srgbClr val="FFFFFF"/>
                </a:solidFill>
                <a:latin typeface="Tahoma"/>
                <a:ea typeface="+mn-ea"/>
                <a:cs typeface="Tahoma"/>
              </a:rPr>
              <a:t>EFFIZIENTE DESKTOP-UMGEBUNG </a:t>
            </a:r>
          </a:p>
        </p:txBody>
      </p:sp>
      <p:sp>
        <p:nvSpPr>
          <p:cNvPr id="56" name="Round Single Corner Rectangle 55"/>
          <p:cNvSpPr>
            <a:spLocks noChangeArrowheads="1"/>
          </p:cNvSpPr>
          <p:nvPr/>
        </p:nvSpPr>
        <p:spPr bwMode="auto">
          <a:xfrm>
            <a:off x="2148183" y="1529446"/>
            <a:ext cx="6773485" cy="1920470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accent4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201168"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70C0"/>
                </a:solidFill>
                <a:latin typeface="Tahoma"/>
                <a:ea typeface="+mn-ea"/>
                <a:cs typeface="Tahoma"/>
              </a:rPr>
              <a:t>Zertifizierte Anwendungen wurden entwickelt von</a:t>
            </a:r>
          </a:p>
          <a:p>
            <a:pPr marL="896112" indent="82296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>
                <a:latin typeface="Tahoma"/>
                <a:ea typeface="+mn-ea"/>
                <a:cs typeface="Tahoma"/>
              </a:rPr>
              <a:t>GN Netcom – Headsets mit und ohne Kabel </a:t>
            </a:r>
            <a:r>
              <a:rPr lang="en-US" sz="1050" b="0" i="0">
                <a:solidFill>
                  <a:srgbClr val="FF0000"/>
                </a:solidFill>
                <a:latin typeface="Tahoma"/>
                <a:ea typeface="+mn-ea"/>
                <a:cs typeface="Tahoma"/>
              </a:rPr>
              <a:t>- UPDATE</a:t>
            </a:r>
          </a:p>
          <a:p>
            <a:pPr marL="896112" indent="82296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>
                <a:latin typeface="Tahoma"/>
                <a:ea typeface="+mn-ea"/>
                <a:cs typeface="Tahoma"/>
              </a:rPr>
              <a:t>Plantronics – Headsets mit und ohne Kabel </a:t>
            </a:r>
            <a:r>
              <a:rPr lang="en-US" sz="1050" b="0" i="0">
                <a:solidFill>
                  <a:srgbClr val="FF0000"/>
                </a:solidFill>
                <a:latin typeface="Tahoma"/>
                <a:ea typeface="+mn-ea"/>
                <a:cs typeface="Tahoma"/>
              </a:rPr>
              <a:t>- UPDATE</a:t>
            </a:r>
          </a:p>
          <a:p>
            <a:pPr marL="896112" indent="82296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>
                <a:latin typeface="Tahoma"/>
                <a:ea typeface="+mn-ea"/>
                <a:cs typeface="Tahoma"/>
              </a:rPr>
              <a:t>Sennheiser – Headsets mit und ohne Kabel</a:t>
            </a:r>
          </a:p>
          <a:p>
            <a:pPr marL="896112" indent="82296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>
                <a:latin typeface="Tahoma"/>
                <a:ea typeface="+mn-ea"/>
                <a:cs typeface="Tahoma"/>
              </a:rPr>
              <a:t>AdvaTel – Outlook-Plug-in</a:t>
            </a:r>
          </a:p>
          <a:p>
            <a:pPr marL="896112" indent="82296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>
                <a:latin typeface="Tahoma"/>
                <a:ea typeface="+mn-ea"/>
                <a:cs typeface="Tahoma"/>
              </a:rPr>
              <a:t>Atlinks mit SIP-Telefonen</a:t>
            </a:r>
          </a:p>
          <a:p>
            <a:pPr marL="896112" indent="82296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>
                <a:latin typeface="Tahoma"/>
                <a:ea typeface="+mn-ea"/>
                <a:cs typeface="Tahoma"/>
              </a:rPr>
              <a:t>CounterPath – VoIP-Softphone</a:t>
            </a:r>
          </a:p>
          <a:p>
            <a:pPr marL="896112" indent="82296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>
                <a:latin typeface="Tahoma"/>
                <a:ea typeface="+mn-ea"/>
                <a:cs typeface="Tahoma"/>
              </a:rPr>
              <a:t>Jusan mit Lösung für Anrufaufzeichnung </a:t>
            </a:r>
          </a:p>
          <a:p>
            <a:pPr marL="896112" indent="82296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>
                <a:latin typeface="Tahoma"/>
                <a:ea typeface="+mn-ea"/>
                <a:cs typeface="Tahoma"/>
              </a:rPr>
              <a:t>Polycom – Sound Point</a:t>
            </a:r>
          </a:p>
          <a:p>
            <a:pPr marL="896112" indent="82296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>
                <a:latin typeface="Tahoma"/>
                <a:ea typeface="+mn-ea"/>
                <a:cs typeface="Tahoma"/>
              </a:rPr>
              <a:t>Technicolor – SIP-Telefone</a:t>
            </a:r>
          </a:p>
          <a:p>
            <a:pPr marL="896112" indent="109728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endParaRPr lang="en-US" sz="1200" dirty="0" smtClean="0">
              <a:solidFill>
                <a:schemeClr val="tx1">
                  <a:lumMod val="75000"/>
                </a:schemeClr>
              </a:solidFill>
              <a:latin typeface="Tahoma"/>
              <a:cs typeface="Tahoma"/>
            </a:endParaRPr>
          </a:p>
          <a:p>
            <a:pPr marL="896112" indent="109728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endParaRPr lang="en-US" sz="1200" dirty="0" smtClean="0">
              <a:solidFill>
                <a:schemeClr val="tx1">
                  <a:lumMod val="75000"/>
                </a:schemeClr>
              </a:solidFill>
              <a:latin typeface="Tahoma"/>
              <a:cs typeface="Tahoma"/>
            </a:endParaRPr>
          </a:p>
          <a:p>
            <a:pPr marL="896112" indent="109728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endParaRPr lang="en-US" sz="1200" dirty="0" smtClean="0">
              <a:solidFill>
                <a:schemeClr val="tx1">
                  <a:lumMod val="75000"/>
                </a:schemeClr>
              </a:solidFill>
              <a:latin typeface="Tahoma"/>
              <a:cs typeface="Tahoma"/>
            </a:endParaRPr>
          </a:p>
          <a:p>
            <a:pPr indent="109728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endParaRPr lang="en-US" sz="1200" dirty="0" smtClean="0">
              <a:solidFill>
                <a:schemeClr val="tx1">
                  <a:lumMod val="75000"/>
                </a:schemeClr>
              </a:solidFill>
              <a:latin typeface="Tahoma"/>
              <a:cs typeface="Tahoma"/>
            </a:endParaRP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7726047" y="2159783"/>
            <a:ext cx="1067431" cy="321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7780560" y="1686416"/>
            <a:ext cx="952026" cy="337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9" descr="http://www.mymtw.com/img/image.php?image_id=274"/>
          <p:cNvPicPr>
            <a:picLocks noChangeAspect="1" noChangeArrowheads="1"/>
          </p:cNvPicPr>
          <p:nvPr/>
        </p:nvPicPr>
        <p:blipFill>
          <a:blip r:embed="rId16" r:link="rId17" cstate="screen"/>
          <a:srcRect/>
          <a:stretch>
            <a:fillRect/>
          </a:stretch>
        </p:blipFill>
        <p:spPr bwMode="auto">
          <a:xfrm>
            <a:off x="2332463" y="1856301"/>
            <a:ext cx="781705" cy="366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e 79"/>
          <p:cNvGrpSpPr>
            <a:grpSpLocks/>
          </p:cNvGrpSpPr>
          <p:nvPr/>
        </p:nvGrpSpPr>
        <p:grpSpPr bwMode="auto">
          <a:xfrm>
            <a:off x="2465264" y="2720528"/>
            <a:ext cx="544512" cy="646778"/>
            <a:chOff x="415925" y="4824413"/>
            <a:chExt cx="544513" cy="515937"/>
          </a:xfrm>
        </p:grpSpPr>
        <p:pic>
          <p:nvPicPr>
            <p:cNvPr id="36" name="Picture 56"/>
            <p:cNvPicPr>
              <a:picLocks noChangeAspect="1" noChangeArrowheads="1"/>
            </p:cNvPicPr>
            <p:nvPr/>
          </p:nvPicPr>
          <p:blipFill>
            <a:blip r:embed="rId18" cstate="screen"/>
            <a:srcRect/>
            <a:stretch>
              <a:fillRect/>
            </a:stretch>
          </p:blipFill>
          <p:spPr bwMode="auto">
            <a:xfrm>
              <a:off x="423863" y="4824413"/>
              <a:ext cx="455612" cy="273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116"/>
            <p:cNvPicPr>
              <a:picLocks noChangeAspect="1" noChangeArrowheads="1"/>
            </p:cNvPicPr>
            <p:nvPr/>
          </p:nvPicPr>
          <p:blipFill>
            <a:blip r:embed="rId19" cstate="screen"/>
            <a:srcRect/>
            <a:stretch>
              <a:fillRect/>
            </a:stretch>
          </p:blipFill>
          <p:spPr bwMode="auto">
            <a:xfrm>
              <a:off x="415925" y="5140325"/>
              <a:ext cx="544513" cy="200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0" name="Picture 8" descr="polycom"/>
          <p:cNvPicPr>
            <a:picLocks noChangeAspect="1" noChangeArrowheads="1"/>
          </p:cNvPicPr>
          <p:nvPr/>
        </p:nvPicPr>
        <p:blipFill>
          <a:blip r:embed="rId20" cstate="screen"/>
          <a:srcRect/>
          <a:stretch>
            <a:fillRect/>
          </a:stretch>
        </p:blipFill>
        <p:spPr bwMode="auto">
          <a:xfrm>
            <a:off x="7678834" y="2588883"/>
            <a:ext cx="1196019" cy="278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5"/>
          <p:cNvPicPr>
            <a:picLocks noChangeAspect="1" noChangeArrowheads="1"/>
          </p:cNvPicPr>
          <p:nvPr/>
        </p:nvPicPr>
        <p:blipFill>
          <a:blip r:embed="rId21" cstate="screen"/>
          <a:srcRect/>
          <a:stretch>
            <a:fillRect/>
          </a:stretch>
        </p:blipFill>
        <p:spPr bwMode="auto">
          <a:xfrm>
            <a:off x="7933387" y="2970977"/>
            <a:ext cx="751906" cy="361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Image 43" descr="Plantronics logo_pdf_5w_294RGB.jpg"/>
          <p:cNvPicPr>
            <a:picLocks noChangeAspect="1"/>
          </p:cNvPicPr>
          <p:nvPr/>
        </p:nvPicPr>
        <p:blipFill>
          <a:blip r:embed="rId22" cstate="screen"/>
          <a:stretch>
            <a:fillRect/>
          </a:stretch>
        </p:blipFill>
        <p:spPr>
          <a:xfrm>
            <a:off x="2217698" y="2352903"/>
            <a:ext cx="998775" cy="338867"/>
          </a:xfrm>
          <a:prstGeom prst="rect">
            <a:avLst/>
          </a:prstGeom>
        </p:spPr>
      </p:pic>
      <p:sp>
        <p:nvSpPr>
          <p:cNvPr id="37899" name="Round Single Corner Rectangle 58"/>
          <p:cNvSpPr>
            <a:spLocks noChangeArrowheads="1"/>
          </p:cNvSpPr>
          <p:nvPr/>
        </p:nvSpPr>
        <p:spPr bwMode="auto">
          <a:xfrm flipH="1">
            <a:off x="290287" y="3549670"/>
            <a:ext cx="1803274" cy="1577082"/>
          </a:xfrm>
          <a:prstGeom prst="rect">
            <a:avLst/>
          </a:prstGeom>
          <a:solidFill>
            <a:schemeClr val="tx2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l">
              <a:buNone/>
            </a:pPr>
            <a:r>
              <a:rPr lang="en-US" sz="1600" b="1" i="0">
                <a:solidFill>
                  <a:srgbClr val="FFFFFF"/>
                </a:solidFill>
                <a:latin typeface="Tahoma"/>
                <a:ea typeface="+mn-ea"/>
                <a:cs typeface="Tahoma"/>
              </a:rPr>
              <a:t>HOTEL- &amp; GASTGEWERBE</a:t>
            </a:r>
          </a:p>
        </p:txBody>
      </p:sp>
      <p:sp>
        <p:nvSpPr>
          <p:cNvPr id="62" name="Round Single Corner Rectangle 61"/>
          <p:cNvSpPr>
            <a:spLocks noChangeArrowheads="1"/>
          </p:cNvSpPr>
          <p:nvPr/>
        </p:nvSpPr>
        <p:spPr bwMode="auto">
          <a:xfrm>
            <a:off x="2141065" y="3547558"/>
            <a:ext cx="6794457" cy="1589993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</p:spPr>
        <p:txBody>
          <a:bodyPr lIns="201168"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 i="0">
                <a:solidFill>
                  <a:srgbClr val="00747A"/>
                </a:solidFill>
                <a:latin typeface="Tahoma"/>
                <a:ea typeface="+mn-ea"/>
                <a:cs typeface="Tahoma"/>
              </a:rPr>
              <a:t>Zertifizierte Anwendungen entwickelt von</a:t>
            </a:r>
          </a:p>
          <a:p>
            <a:pPr marL="896112" indent="82296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>
                <a:latin typeface="Tahoma"/>
                <a:ea typeface="+mn-ea"/>
                <a:cs typeface="Tahoma"/>
              </a:rPr>
              <a:t>New Voice – Alarm- &amp; Überwachungsserver</a:t>
            </a:r>
          </a:p>
          <a:p>
            <a:pPr marL="896112" indent="82296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>
                <a:latin typeface="Tahoma"/>
                <a:ea typeface="+mn-ea"/>
                <a:cs typeface="Tahoma"/>
              </a:rPr>
              <a:t>Ibernex – Pflegeruf-Lösung</a:t>
            </a:r>
          </a:p>
          <a:p>
            <a:pPr marL="896112" indent="82296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>
                <a:latin typeface="Tahoma"/>
                <a:ea typeface="+mn-ea"/>
                <a:cs typeface="Tahoma"/>
              </a:rPr>
              <a:t>ImagineSoft – Lösung für das Gastgewerbe </a:t>
            </a:r>
            <a:r>
              <a:rPr lang="en-US" sz="1050" b="0" i="0">
                <a:solidFill>
                  <a:srgbClr val="FF0000"/>
                </a:solidFill>
                <a:latin typeface="Tahoma"/>
                <a:ea typeface="+mn-ea"/>
                <a:cs typeface="Tahoma"/>
              </a:rPr>
              <a:t>-</a:t>
            </a:r>
            <a:r>
              <a:rPr lang="en-US" sz="1050" b="0" i="0">
                <a:latin typeface="Tahoma"/>
                <a:ea typeface="+mn-ea"/>
                <a:cs typeface="Tahoma"/>
              </a:rPr>
              <a:t> </a:t>
            </a:r>
            <a:r>
              <a:rPr lang="en-US" sz="1050" b="0" i="0">
                <a:solidFill>
                  <a:srgbClr val="FF0000"/>
                </a:solidFill>
                <a:latin typeface="Tahoma"/>
                <a:ea typeface="+mn-ea"/>
                <a:cs typeface="Tahoma"/>
              </a:rPr>
              <a:t>NEU</a:t>
            </a:r>
          </a:p>
          <a:p>
            <a:pPr marL="896112" indent="82296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>
                <a:latin typeface="Tahoma"/>
                <a:ea typeface="+mn-ea"/>
                <a:cs typeface="Tahoma"/>
              </a:rPr>
              <a:t>Aurenz – Lösung für das Gastgewerbe</a:t>
            </a:r>
          </a:p>
          <a:p>
            <a:pPr marL="896112" indent="82296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>
                <a:latin typeface="Tahoma"/>
                <a:ea typeface="+mn-ea"/>
                <a:cs typeface="Tahoma"/>
              </a:rPr>
              <a:t>GT2F – Gebührenabrechnungslösung</a:t>
            </a:r>
          </a:p>
          <a:p>
            <a:pPr marL="896112" indent="82296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>
                <a:latin typeface="Tahoma"/>
                <a:ea typeface="+mn-ea"/>
                <a:cs typeface="Tahoma"/>
              </a:rPr>
              <a:t>MWS – Alarmserver für das Gesundheitswesen</a:t>
            </a:r>
          </a:p>
          <a:p>
            <a:pPr marL="896112" indent="82296" algn="l">
              <a:spcBef>
                <a:spcPts val="0"/>
              </a:spcBef>
              <a:spcAft>
                <a:spcPts val="0"/>
              </a:spcAft>
              <a:buClr>
                <a:srgbClr val="000000">
                  <a:lumMod val="75000"/>
                </a:srgbClr>
              </a:buClr>
              <a:buFont typeface="Arial"/>
              <a:buChar char="•"/>
            </a:pPr>
            <a:r>
              <a:rPr lang="en-US" sz="1050" b="0" i="0">
                <a:latin typeface="Tahoma"/>
                <a:ea typeface="+mn-ea"/>
                <a:cs typeface="Tahoma"/>
              </a:rPr>
              <a:t>iTesso – Lösung für das Gastgewerbe </a:t>
            </a:r>
            <a:r>
              <a:rPr lang="en-US" sz="1050" b="0" i="0">
                <a:solidFill>
                  <a:srgbClr val="FF0000"/>
                </a:solidFill>
                <a:latin typeface="Tahoma"/>
                <a:ea typeface="+mn-ea"/>
                <a:cs typeface="Tahoma"/>
              </a:rPr>
              <a:t>-</a:t>
            </a:r>
            <a:r>
              <a:rPr lang="en-US" sz="1050" b="0" i="0">
                <a:latin typeface="Tahoma"/>
                <a:ea typeface="+mn-ea"/>
                <a:cs typeface="Tahoma"/>
              </a:rPr>
              <a:t> </a:t>
            </a:r>
            <a:r>
              <a:rPr lang="en-US" sz="1050" b="0" i="0">
                <a:solidFill>
                  <a:srgbClr val="FF0000"/>
                </a:solidFill>
                <a:latin typeface="Tahoma"/>
                <a:ea typeface="+mn-ea"/>
                <a:cs typeface="Tahoma"/>
              </a:rPr>
              <a:t>NEU</a:t>
            </a:r>
          </a:p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>
              <a:solidFill>
                <a:schemeClr val="tx2"/>
              </a:solidFill>
              <a:latin typeface="Tahoma"/>
              <a:cs typeface="Tahoma"/>
            </a:endParaRPr>
          </a:p>
        </p:txBody>
      </p:sp>
      <p:pic>
        <p:nvPicPr>
          <p:cNvPr id="23" name="Image 22" descr="Ibernex_Vectorial_Plano_blanco_y_azul.jpg"/>
          <p:cNvPicPr>
            <a:picLocks noChangeAspect="1"/>
          </p:cNvPicPr>
          <p:nvPr/>
        </p:nvPicPr>
        <p:blipFill>
          <a:blip r:embed="rId23" cstate="screen"/>
          <a:stretch>
            <a:fillRect/>
          </a:stretch>
        </p:blipFill>
        <p:spPr>
          <a:xfrm>
            <a:off x="2321756" y="4525459"/>
            <a:ext cx="833593" cy="257431"/>
          </a:xfrm>
          <a:prstGeom prst="rect">
            <a:avLst/>
          </a:prstGeom>
        </p:spPr>
      </p:pic>
      <p:pic>
        <p:nvPicPr>
          <p:cNvPr id="28" name="Picture 5" descr="LOGO BQ"/>
          <p:cNvPicPr>
            <a:picLocks noChangeAspect="1" noChangeArrowheads="1"/>
          </p:cNvPicPr>
          <p:nvPr/>
        </p:nvPicPr>
        <p:blipFill>
          <a:blip r:embed="rId24" cstate="screen"/>
          <a:srcRect/>
          <a:stretch>
            <a:fillRect/>
          </a:stretch>
        </p:blipFill>
        <p:spPr bwMode="auto">
          <a:xfrm>
            <a:off x="8064789" y="4217194"/>
            <a:ext cx="565934" cy="37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 descr="Aurenz_Logo_100-264"/>
          <p:cNvPicPr>
            <a:picLocks noChangeAspect="1" noChangeArrowheads="1"/>
          </p:cNvPicPr>
          <p:nvPr/>
        </p:nvPicPr>
        <p:blipFill>
          <a:blip r:embed="rId25" cstate="screen"/>
          <a:srcRect/>
          <a:stretch>
            <a:fillRect/>
          </a:stretch>
        </p:blipFill>
        <p:spPr bwMode="auto">
          <a:xfrm>
            <a:off x="2468393" y="4865792"/>
            <a:ext cx="479516" cy="181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7" descr="npo0000d8"/>
          <p:cNvPicPr>
            <a:picLocks noChangeAspect="1" noChangeArrowheads="1"/>
          </p:cNvPicPr>
          <p:nvPr/>
        </p:nvPicPr>
        <p:blipFill>
          <a:blip r:embed="rId26" cstate="screen"/>
          <a:srcRect/>
          <a:stretch>
            <a:fillRect/>
          </a:stretch>
        </p:blipFill>
        <p:spPr bwMode="auto">
          <a:xfrm>
            <a:off x="2377788" y="4026700"/>
            <a:ext cx="687749" cy="342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1" descr="logo_mws"/>
          <p:cNvPicPr>
            <a:picLocks noChangeAspect="1" noChangeArrowheads="1"/>
          </p:cNvPicPr>
          <p:nvPr/>
        </p:nvPicPr>
        <p:blipFill>
          <a:blip r:embed="rId27" cstate="screen"/>
          <a:srcRect/>
          <a:stretch>
            <a:fillRect/>
          </a:stretch>
        </p:blipFill>
        <p:spPr bwMode="auto">
          <a:xfrm>
            <a:off x="7932025" y="4664003"/>
            <a:ext cx="801741" cy="341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Image 45"/>
          <p:cNvPicPr/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7869854" y="5603192"/>
            <a:ext cx="885825" cy="268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7033253" y="2671449"/>
            <a:ext cx="528464" cy="39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6771651" y="2361942"/>
            <a:ext cx="792088" cy="2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Image 49" descr="logoISgif500x500pixels"/>
          <p:cNvPicPr/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8340873" y="3756405"/>
            <a:ext cx="336997" cy="409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1"/>
          <p:cNvPicPr/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7587542" y="3767204"/>
            <a:ext cx="607318" cy="447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Rectangle 51"/>
          <p:cNvSpPr/>
          <p:nvPr/>
        </p:nvSpPr>
        <p:spPr>
          <a:xfrm>
            <a:off x="7516817" y="3697187"/>
            <a:ext cx="1296785" cy="5652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3" name="Picture 52"/>
          <p:cNvPicPr/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7562363" y="5935487"/>
            <a:ext cx="992312" cy="28155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3" descr="TwtIcn.png">
            <a:hlinkClick r:id="rId2"/>
          </p:cNvPr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092325" y="3516313"/>
            <a:ext cx="266700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Box 5"/>
          <p:cNvSpPr txBox="1">
            <a:spLocks noChangeArrowheads="1"/>
          </p:cNvSpPr>
          <p:nvPr/>
        </p:nvSpPr>
        <p:spPr bwMode="auto">
          <a:xfrm>
            <a:off x="2363788" y="3848100"/>
            <a:ext cx="21939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None/>
            </a:pPr>
            <a:r>
              <a:rPr lang="en-US" sz="1200" b="0" i="0">
                <a:solidFill>
                  <a:srgbClr val="7F7F7F"/>
                </a:solidFill>
                <a:latin typeface="Tahoma"/>
                <a:ea typeface="+mn-ea"/>
                <a:cs typeface="Tahoma"/>
                <a:hlinkClick r:id="rId4"/>
              </a:rPr>
              <a:t>facebook.com/ALUEnterprise</a:t>
            </a:r>
          </a:p>
        </p:txBody>
      </p:sp>
      <p:sp>
        <p:nvSpPr>
          <p:cNvPr id="39940" name="TextBox 6"/>
          <p:cNvSpPr txBox="1">
            <a:spLocks noChangeArrowheads="1"/>
          </p:cNvSpPr>
          <p:nvPr/>
        </p:nvSpPr>
        <p:spPr bwMode="auto">
          <a:xfrm>
            <a:off x="2363788" y="3509963"/>
            <a:ext cx="19891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None/>
            </a:pPr>
            <a:r>
              <a:rPr lang="en-US" sz="1200" b="0" i="0">
                <a:solidFill>
                  <a:srgbClr val="7F7F7F"/>
                </a:solidFill>
                <a:latin typeface="Tahoma"/>
                <a:ea typeface="+mn-ea"/>
                <a:cs typeface="Tahoma"/>
                <a:hlinkClick r:id="rId2"/>
              </a:rPr>
              <a:t>twitter.com/ALUEnterprise</a:t>
            </a:r>
          </a:p>
        </p:txBody>
      </p:sp>
      <p:sp>
        <p:nvSpPr>
          <p:cNvPr id="39941" name="TextBox 10"/>
          <p:cNvSpPr txBox="1">
            <a:spLocks noChangeArrowheads="1"/>
          </p:cNvSpPr>
          <p:nvPr/>
        </p:nvSpPr>
        <p:spPr bwMode="auto">
          <a:xfrm>
            <a:off x="2363788" y="4194175"/>
            <a:ext cx="27273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None/>
            </a:pPr>
            <a:r>
              <a:rPr lang="en-US" sz="1200" b="0" i="0">
                <a:solidFill>
                  <a:srgbClr val="7F7F7F"/>
                </a:solidFill>
                <a:latin typeface="Tahoma"/>
                <a:ea typeface="+mn-ea"/>
                <a:cs typeface="Tahoma"/>
                <a:hlinkClick r:id="rId5"/>
              </a:rPr>
              <a:t>youtube.com/user/AlcatelLucentCorp</a:t>
            </a:r>
          </a:p>
        </p:txBody>
      </p:sp>
      <p:pic>
        <p:nvPicPr>
          <p:cNvPr id="39942" name="Picture 8" descr="FACEBOOKICON.pn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085975" y="3848100"/>
            <a:ext cx="273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11" descr="youtube_icon.pn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060575" y="4160838"/>
            <a:ext cx="31908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TextBox 31">
            <a:hlinkClick r:id="rId8"/>
          </p:cNvPr>
          <p:cNvSpPr txBox="1"/>
          <p:nvPr/>
        </p:nvSpPr>
        <p:spPr>
          <a:xfrm>
            <a:off x="2052638" y="2735263"/>
            <a:ext cx="66087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buNone/>
            </a:pPr>
            <a:r>
              <a:rPr lang="en-US" sz="2800" b="0" i="0" spc="120">
                <a:solidFill>
                  <a:srgbClr val="000000">
                    <a:lumMod val="65000"/>
                    <a:lumOff val="35000"/>
                  </a:srgbClr>
                </a:solidFill>
                <a:latin typeface="Tahoma"/>
                <a:ea typeface="+mn-ea"/>
                <a:cs typeface="Tahoma"/>
                <a:hlinkClick r:id="rId8"/>
              </a:rPr>
              <a:t>www.alcatel-lucent.com/enterprise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2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BEGRÜSSUNGSANSAGEN</a:t>
            </a:r>
          </a:p>
        </p:txBody>
      </p:sp>
      <p:sp>
        <p:nvSpPr>
          <p:cNvPr id="19460" name="Rectangle 10"/>
          <p:cNvSpPr>
            <a:spLocks noChangeArrowheads="1"/>
          </p:cNvSpPr>
          <p:nvPr/>
        </p:nvSpPr>
        <p:spPr bwMode="auto">
          <a:xfrm>
            <a:off x="6088063" y="1730375"/>
            <a:ext cx="2836862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>
                <a:solidFill>
                  <a:srgbClr val="00B2A9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Verbesserte Begrüßungsansagen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Informationen stehen rund um die Uhr zur Verfügung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Direkte Weiterleitung zum richtigen Kontakt</a:t>
            </a:r>
          </a:p>
        </p:txBody>
      </p:sp>
      <p:sp>
        <p:nvSpPr>
          <p:cNvPr id="19461" name="Rectangle 11"/>
          <p:cNvSpPr>
            <a:spLocks noChangeArrowheads="1"/>
          </p:cNvSpPr>
          <p:nvPr/>
        </p:nvSpPr>
        <p:spPr bwMode="auto">
          <a:xfrm>
            <a:off x="241300" y="4051346"/>
            <a:ext cx="2435225" cy="117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Bis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zu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vier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einstellbare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Begrüßungsansagen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Einstellbare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10-minütige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Wartemusik</a:t>
            </a:r>
            <a:endParaRPr lang="en-GB" sz="105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50" b="0" i="0" dirty="0" err="1">
                <a:latin typeface="Tahoma"/>
                <a:ea typeface="+mn-ea"/>
                <a:cs typeface="Arial"/>
              </a:rPr>
              <a:t>Vier</a:t>
            </a:r>
            <a:r>
              <a:rPr lang="en-GB" sz="105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50" b="0" i="0" dirty="0" err="1">
                <a:latin typeface="Tahoma"/>
                <a:ea typeface="+mn-ea"/>
                <a:cs typeface="Arial"/>
              </a:rPr>
              <a:t>Systemsprachen</a:t>
            </a:r>
            <a:endParaRPr lang="en-GB" sz="1050" b="0" i="0" dirty="0">
              <a:latin typeface="Tahoma"/>
              <a:ea typeface="+mn-ea"/>
              <a:cs typeface="Arial"/>
            </a:endParaRPr>
          </a:p>
        </p:txBody>
      </p:sp>
      <p:cxnSp>
        <p:nvCxnSpPr>
          <p:cNvPr id="212" name="Straight Connector 211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64" name="Picture 189" descr="2-2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35100" y="1620838"/>
            <a:ext cx="2930525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5" name="TextBox 224"/>
          <p:cNvSpPr txBox="1">
            <a:spLocks noChangeArrowheads="1"/>
          </p:cNvSpPr>
          <p:nvPr/>
        </p:nvSpPr>
        <p:spPr bwMode="auto">
          <a:xfrm>
            <a:off x="223838" y="1722438"/>
            <a:ext cx="178238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DIES KÖNNTE EIN WICHTIGER ANRUF SEIN! </a:t>
            </a:r>
          </a:p>
        </p:txBody>
      </p:sp>
      <p:sp>
        <p:nvSpPr>
          <p:cNvPr id="19466" name="TextBox 225"/>
          <p:cNvSpPr txBox="1">
            <a:spLocks noChangeArrowheads="1"/>
          </p:cNvSpPr>
          <p:nvPr/>
        </p:nvSpPr>
        <p:spPr bwMode="auto">
          <a:xfrm>
            <a:off x="4543425" y="1722438"/>
            <a:ext cx="20732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None/>
            </a:pPr>
            <a:r>
              <a:rPr lang="en-US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IST DA JEMAND?</a:t>
            </a:r>
          </a:p>
        </p:txBody>
      </p:sp>
      <p:sp>
        <p:nvSpPr>
          <p:cNvPr id="19467" name="Rectangle 39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KUNDEN-</a:t>
            </a:r>
          </a:p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8" name="Rectangle 40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9" name="Rectangle 40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19470" name="Rectangle 4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19471" name="Rectangle 413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19472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19473" name="Rectangle 41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4" name="Rectangle 417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sp>
        <p:nvSpPr>
          <p:cNvPr id="18" name="Rectangle 25"/>
          <p:cNvSpPr>
            <a:spLocks noChangeArrowheads="1"/>
          </p:cNvSpPr>
          <p:nvPr/>
        </p:nvSpPr>
        <p:spPr bwMode="auto">
          <a:xfrm>
            <a:off x="3852864" y="4062115"/>
            <a:ext cx="4929186" cy="2244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cs typeface="Arial"/>
              </a:rPr>
              <a:t>Automatische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Vermittlung</a:t>
            </a:r>
            <a:endParaRPr lang="en-GB" sz="1000" b="0" i="0" dirty="0">
              <a:latin typeface="Tahoma"/>
              <a:cs typeface="Arial"/>
            </a:endParaRPr>
          </a:p>
          <a:p>
            <a:pPr marL="283464" lvl="2" indent="-173736" algn="l">
              <a:spcAft>
                <a:spcPts val="100"/>
              </a:spcAft>
              <a:buClr>
                <a:srgbClr val="00B2A9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latin typeface="Tahoma"/>
                <a:cs typeface="Arial"/>
              </a:rPr>
              <a:t>Eine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Hierarchie</a:t>
            </a:r>
            <a:r>
              <a:rPr lang="en-GB" sz="1000" b="0" i="0" dirty="0">
                <a:latin typeface="Tahoma"/>
                <a:cs typeface="Arial"/>
              </a:rPr>
              <a:t>, 2 </a:t>
            </a:r>
            <a:r>
              <a:rPr lang="en-GB" sz="1000" b="0" i="0" dirty="0" err="1">
                <a:latin typeface="Tahoma"/>
                <a:cs typeface="Arial"/>
              </a:rPr>
              <a:t>Ebenen</a:t>
            </a:r>
            <a:endParaRPr lang="en-GB" sz="1000" b="0" i="0" dirty="0">
              <a:latin typeface="Tahoma"/>
              <a:cs typeface="Arial"/>
            </a:endParaRPr>
          </a:p>
          <a:p>
            <a:pPr marL="283464" lvl="2" indent="-173736" algn="l">
              <a:spcAft>
                <a:spcPts val="100"/>
              </a:spcAft>
              <a:buClr>
                <a:srgbClr val="00B2A9"/>
              </a:buClr>
              <a:buSzPct val="100000"/>
              <a:buFont typeface="Tahoma"/>
              <a:buChar char="−"/>
            </a:pPr>
            <a:endParaRPr lang="en-US" sz="700" dirty="0" smtClean="0">
              <a:latin typeface="Tahoma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cs typeface="Arial"/>
              </a:rPr>
              <a:t>Multiple Automated Attendant</a:t>
            </a:r>
          </a:p>
          <a:p>
            <a:pPr marL="283464" lvl="2" indent="-173736" algn="l">
              <a:spcAft>
                <a:spcPts val="100"/>
              </a:spcAft>
              <a:buClr>
                <a:srgbClr val="00B2A9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latin typeface="Tahoma"/>
                <a:cs typeface="Arial"/>
              </a:rPr>
              <a:t>Bis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zu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vier</a:t>
            </a:r>
            <a:r>
              <a:rPr lang="en-GB" sz="1000" b="0" i="0" dirty="0">
                <a:latin typeface="Tahoma"/>
                <a:cs typeface="Arial"/>
              </a:rPr>
              <a:t> </a:t>
            </a:r>
            <a:r>
              <a:rPr lang="en-GB" sz="1000" b="0" i="0" dirty="0" err="1">
                <a:latin typeface="Tahoma"/>
                <a:cs typeface="Arial"/>
              </a:rPr>
              <a:t>Sprachen</a:t>
            </a:r>
            <a:r>
              <a:rPr lang="en-GB" sz="1000" b="0" i="0" dirty="0">
                <a:latin typeface="Tahoma"/>
                <a:cs typeface="Arial"/>
              </a:rPr>
              <a:t> / </a:t>
            </a:r>
            <a:r>
              <a:rPr lang="en-GB" sz="1000" b="0" i="0" dirty="0" err="1">
                <a:latin typeface="Tahoma"/>
                <a:cs typeface="Arial"/>
              </a:rPr>
              <a:t>Bis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zu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fünf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verschiedene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Hierarchien</a:t>
            </a:r>
            <a:r>
              <a:rPr lang="en-GB" sz="1000" b="0" i="0" dirty="0">
                <a:latin typeface="Tahoma"/>
                <a:cs typeface="Arial"/>
              </a:rPr>
              <a:t> / </a:t>
            </a:r>
            <a:r>
              <a:rPr lang="en-GB" sz="1000" b="0" i="0" dirty="0" smtClean="0">
                <a:latin typeface="Tahoma"/>
                <a:cs typeface="Arial"/>
              </a:rPr>
              <a:t/>
            </a:r>
            <a:br>
              <a:rPr lang="en-GB" sz="1000" b="0" i="0" dirty="0" smtClean="0">
                <a:latin typeface="Tahoma"/>
                <a:cs typeface="Arial"/>
              </a:rPr>
            </a:br>
            <a:r>
              <a:rPr lang="en-GB" sz="1000" b="0" i="0" dirty="0" err="1" smtClean="0">
                <a:latin typeface="Tahoma"/>
                <a:cs typeface="Arial"/>
              </a:rPr>
              <a:t>Drei</a:t>
            </a:r>
            <a:r>
              <a:rPr lang="en-GB" sz="1000" b="0" i="0" dirty="0" smtClean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Menüebenen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mit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zehn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Menüpunkten</a:t>
            </a:r>
            <a:r>
              <a:rPr lang="en-GB" sz="1000" b="0" i="0" dirty="0">
                <a:latin typeface="Tahoma"/>
                <a:cs typeface="Arial"/>
              </a:rPr>
              <a:t> pro </a:t>
            </a:r>
            <a:r>
              <a:rPr lang="en-GB" sz="1000" b="0" i="0" dirty="0" err="1">
                <a:latin typeface="Tahoma"/>
                <a:cs typeface="Arial"/>
              </a:rPr>
              <a:t>Hierarchie</a:t>
            </a:r>
            <a:endParaRPr lang="en-GB" sz="1000" b="0" i="0" dirty="0">
              <a:latin typeface="Tahoma"/>
              <a:cs typeface="Arial"/>
            </a:endParaRPr>
          </a:p>
          <a:p>
            <a:pPr marL="283464" lvl="2" indent="-173736" algn="l">
              <a:spcAft>
                <a:spcPts val="100"/>
              </a:spcAft>
              <a:buClr>
                <a:srgbClr val="00B2A9"/>
              </a:buClr>
              <a:buSzPct val="100000"/>
              <a:buFont typeface="Tahoma"/>
              <a:buChar char="−"/>
            </a:pPr>
            <a:endParaRPr lang="en-US" sz="700" dirty="0" smtClean="0">
              <a:latin typeface="Tahoma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cs typeface="Arial"/>
              </a:rPr>
              <a:t>Begrüßungsansagen</a:t>
            </a:r>
            <a:r>
              <a:rPr lang="en-GB" sz="1000" b="0" i="0" dirty="0">
                <a:latin typeface="Tahoma"/>
                <a:cs typeface="Arial"/>
              </a:rPr>
              <a:t> von </a:t>
            </a:r>
            <a:r>
              <a:rPr lang="en-GB" sz="1000" b="0" i="0" dirty="0" err="1">
                <a:latin typeface="Tahoma"/>
                <a:cs typeface="Arial"/>
              </a:rPr>
              <a:t>mehreren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Unternehmen</a:t>
            </a:r>
            <a:endParaRPr lang="en-GB" sz="1000" b="0" i="0" dirty="0">
              <a:latin typeface="Tahoma"/>
              <a:cs typeface="Arial"/>
            </a:endParaRPr>
          </a:p>
          <a:p>
            <a:pPr marL="283464" lvl="2" indent="-173736" algn="l">
              <a:spcAft>
                <a:spcPts val="100"/>
              </a:spcAft>
              <a:buClr>
                <a:srgbClr val="00B2A9"/>
              </a:buClr>
              <a:buSzPct val="100000"/>
              <a:buFont typeface="Tahoma"/>
              <a:buChar char="−"/>
            </a:pPr>
            <a:r>
              <a:rPr lang="en-GB" sz="1000" b="0" i="0" dirty="0" err="1">
                <a:latin typeface="Tahoma"/>
                <a:cs typeface="Arial"/>
              </a:rPr>
              <a:t>Vier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Unternehmen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mit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zugewiesener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Benutzergruppe</a:t>
            </a:r>
            <a:r>
              <a:rPr lang="en-GB" sz="1000" b="0" i="0" dirty="0">
                <a:latin typeface="Tahoma"/>
                <a:cs typeface="Arial"/>
              </a:rPr>
              <a:t> und </a:t>
            </a:r>
            <a:r>
              <a:rPr lang="en-GB" sz="1000" b="0" i="0" dirty="0" err="1">
                <a:latin typeface="Tahoma"/>
                <a:cs typeface="Arial"/>
              </a:rPr>
              <a:t>eigener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Wartemusik</a:t>
            </a:r>
            <a:endParaRPr lang="en-GB" sz="1000" b="0" i="0" dirty="0">
              <a:latin typeface="Tahom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endParaRPr lang="en-US" sz="700" dirty="0" smtClean="0">
              <a:latin typeface="Tahoma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cs typeface="Arial"/>
              </a:rPr>
              <a:t>Smart Call Routing</a:t>
            </a:r>
          </a:p>
          <a:p>
            <a:pPr marL="283464" lvl="2" indent="-173736" algn="l">
              <a:spcAft>
                <a:spcPts val="100"/>
              </a:spcAft>
              <a:buClr>
                <a:srgbClr val="00B2A9"/>
              </a:buClr>
              <a:buSzPct val="100000"/>
              <a:buFont typeface="Tahoma"/>
              <a:buChar char="−"/>
            </a:pPr>
            <a:endParaRPr lang="en-US" sz="1100" dirty="0" smtClean="0">
              <a:latin typeface="Tahom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92"/>
          <p:cNvSpPr>
            <a:spLocks noChangeArrowheads="1"/>
          </p:cNvSpPr>
          <p:nvPr/>
        </p:nvSpPr>
        <p:spPr bwMode="auto">
          <a:xfrm>
            <a:off x="241300" y="4057501"/>
            <a:ext cx="2808288" cy="1166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Digitales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Endgerät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der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Spitzenklasse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Interne und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externe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Anrufüberwachung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8 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Vermittlungsgruppen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8 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Vermittlungsstellen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in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einer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Gruppe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Interne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oder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externe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Weiterleitung</a:t>
            </a:r>
            <a:endParaRPr lang="en-GB" sz="10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20483" name="Rectangle 193"/>
          <p:cNvSpPr>
            <a:spLocks noChangeArrowheads="1"/>
          </p:cNvSpPr>
          <p:nvPr/>
        </p:nvSpPr>
        <p:spPr bwMode="auto">
          <a:xfrm>
            <a:off x="3173413" y="4068134"/>
            <a:ext cx="2374900" cy="9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Digitale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Zusatzmodule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(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direkte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Überwachung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)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Headsets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PC-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basierte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Vermittlungskonsole</a:t>
            </a:r>
            <a:endParaRPr lang="en-GB" sz="1000" b="0" i="0" dirty="0">
              <a:latin typeface="Tahoma"/>
              <a:ea typeface="+mn-ea"/>
              <a:cs typeface="Arial"/>
            </a:endParaRPr>
          </a:p>
        </p:txBody>
      </p:sp>
      <p:pic>
        <p:nvPicPr>
          <p:cNvPr id="20484" name="Picture 196" descr="1-3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013" y="1400175"/>
            <a:ext cx="4824412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197"/>
          <p:cNvSpPr>
            <a:spLocks noChangeArrowheads="1"/>
          </p:cNvSpPr>
          <p:nvPr/>
        </p:nvSpPr>
        <p:spPr bwMode="auto">
          <a:xfrm>
            <a:off x="5653088" y="1611313"/>
            <a:ext cx="2608262" cy="172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>
                <a:solidFill>
                  <a:srgbClr val="00B2A9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Professionelle Begrüßung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Verständlich und leicht zu verwalten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Ergonomisch optimiert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Einfach zu bedienen</a:t>
            </a:r>
          </a:p>
        </p:txBody>
      </p:sp>
      <p:pic>
        <p:nvPicPr>
          <p:cNvPr id="20486" name="Picture 198" descr="1-3-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848350" y="4200525"/>
            <a:ext cx="1323975" cy="1285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207" name="Straight Connector 206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8" name="Title 2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TELEFONVERMITTLUNGSKONSOLE</a:t>
            </a:r>
          </a:p>
        </p:txBody>
      </p:sp>
      <p:sp>
        <p:nvSpPr>
          <p:cNvPr id="20489" name="Rectangle 39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KUNDEN-</a:t>
            </a:r>
          </a:p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6" name="Rectangle 40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7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20492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20493" name="Rectangle 41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20494" name="Rectangle 42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20495" name="Rectangle 41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2" name="Rectangle 417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92"/>
          <p:cNvSpPr>
            <a:spLocks noChangeArrowheads="1"/>
          </p:cNvSpPr>
          <p:nvPr/>
        </p:nvSpPr>
        <p:spPr bwMode="auto">
          <a:xfrm>
            <a:off x="197758" y="4078798"/>
            <a:ext cx="3213100" cy="1821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cs typeface="Arial"/>
              </a:rPr>
              <a:t>Alcatel-Lucent </a:t>
            </a:r>
            <a:r>
              <a:rPr lang="en-GB" sz="1000" b="0" i="0" dirty="0" err="1">
                <a:latin typeface="Tahoma"/>
                <a:cs typeface="Arial"/>
              </a:rPr>
              <a:t>PIMphony</a:t>
            </a:r>
            <a:r>
              <a:rPr lang="en-GB" sz="1000" b="0" i="0" dirty="0">
                <a:latin typeface="Tahoma"/>
                <a:cs typeface="Arial"/>
              </a:rPr>
              <a:t> Team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cs typeface="Arial"/>
              </a:rPr>
              <a:t>Alcatel-Lucent </a:t>
            </a:r>
            <a:r>
              <a:rPr lang="en-GB" sz="1000" b="0" i="0" dirty="0" err="1">
                <a:latin typeface="Tahoma"/>
                <a:cs typeface="Arial"/>
              </a:rPr>
              <a:t>PIMphony</a:t>
            </a:r>
            <a:r>
              <a:rPr lang="en-GB" sz="1000" b="0" i="0" dirty="0">
                <a:latin typeface="Tahoma"/>
                <a:cs typeface="Arial"/>
              </a:rPr>
              <a:t> Attendant 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endParaRPr lang="en-US" sz="1000" dirty="0" smtClean="0">
              <a:latin typeface="Tahoma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cs typeface="Arial"/>
              </a:rPr>
              <a:t>Gleichzeitige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Verwaltung</a:t>
            </a:r>
            <a:r>
              <a:rPr lang="en-GB" sz="1000" b="0" i="0" dirty="0">
                <a:latin typeface="Tahoma"/>
                <a:cs typeface="Arial"/>
              </a:rPr>
              <a:t> von </a:t>
            </a:r>
            <a:r>
              <a:rPr lang="en-GB" sz="1000" b="0" i="0" dirty="0" err="1">
                <a:latin typeface="Tahoma"/>
                <a:cs typeface="Arial"/>
              </a:rPr>
              <a:t>bis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zu</a:t>
            </a:r>
            <a:r>
              <a:rPr lang="en-GB" sz="1000" b="0" i="0" dirty="0">
                <a:latin typeface="Tahoma"/>
                <a:cs typeface="Arial"/>
              </a:rPr>
              <a:t> 15 </a:t>
            </a:r>
            <a:r>
              <a:rPr lang="en-GB" sz="1000" b="0" i="0" dirty="0" err="1">
                <a:latin typeface="Tahoma"/>
                <a:cs typeface="Arial"/>
              </a:rPr>
              <a:t>eingehenden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Anrufen</a:t>
            </a:r>
            <a:endParaRPr lang="en-GB" sz="1000" b="0" i="0" dirty="0">
              <a:latin typeface="Tahom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cs typeface="Arial"/>
              </a:rPr>
              <a:t>Weiterleitung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mit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einem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Mausklick</a:t>
            </a:r>
            <a:endParaRPr lang="en-GB" sz="1000" b="0" i="0" dirty="0">
              <a:latin typeface="Tahom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cs typeface="Arial"/>
              </a:rPr>
              <a:t>Textnachrichten</a:t>
            </a:r>
            <a:endParaRPr lang="en-GB" sz="1000" b="0" i="0" dirty="0">
              <a:latin typeface="Tahom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cs typeface="Arial"/>
              </a:rPr>
              <a:t>Umleitung</a:t>
            </a:r>
            <a:r>
              <a:rPr lang="en-GB" sz="1000" b="0" i="0" dirty="0">
                <a:latin typeface="Tahoma"/>
                <a:cs typeface="Arial"/>
              </a:rPr>
              <a:t>/</a:t>
            </a:r>
            <a:r>
              <a:rPr lang="en-GB" sz="1000" b="0" i="0" dirty="0" err="1">
                <a:latin typeface="Tahoma"/>
                <a:cs typeface="Arial"/>
              </a:rPr>
              <a:t>Weiterleitung</a:t>
            </a:r>
            <a:r>
              <a:rPr lang="en-GB" sz="1000" b="0" i="0" dirty="0">
                <a:latin typeface="Tahoma"/>
                <a:cs typeface="Arial"/>
              </a:rPr>
              <a:t> an Voicemail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cs typeface="Arial"/>
              </a:rPr>
              <a:t>Popup-</a:t>
            </a:r>
            <a:r>
              <a:rPr lang="en-GB" sz="1000" b="0" i="0" dirty="0" err="1">
                <a:latin typeface="Tahoma"/>
                <a:cs typeface="Arial"/>
              </a:rPr>
              <a:t>Fenster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mit</a:t>
            </a:r>
            <a:r>
              <a:rPr lang="en-GB" sz="1000" b="0" i="0" dirty="0">
                <a:latin typeface="Tahoma"/>
                <a:cs typeface="Arial"/>
              </a:rPr>
              <a:t> </a:t>
            </a:r>
            <a:r>
              <a:rPr lang="en-GB" sz="1000" b="0" i="0" dirty="0" err="1">
                <a:latin typeface="Tahoma"/>
                <a:cs typeface="Arial"/>
              </a:rPr>
              <a:t>Kontaktkarte</a:t>
            </a:r>
            <a:endParaRPr lang="en-GB" sz="1000" b="0" i="0" dirty="0">
              <a:latin typeface="Tahoma"/>
              <a:cs typeface="Arial"/>
            </a:endParaRPr>
          </a:p>
        </p:txBody>
      </p:sp>
      <p:sp>
        <p:nvSpPr>
          <p:cNvPr id="21507" name="Rectangle 193"/>
          <p:cNvSpPr>
            <a:spLocks noChangeArrowheads="1"/>
          </p:cNvSpPr>
          <p:nvPr/>
        </p:nvSpPr>
        <p:spPr bwMode="auto">
          <a:xfrm>
            <a:off x="6396038" y="4067156"/>
            <a:ext cx="237490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Digitale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Zusatzmodule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(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direkte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Überwachung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)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>
                <a:latin typeface="Tahoma"/>
                <a:ea typeface="+mn-ea"/>
                <a:cs typeface="Arial"/>
              </a:rPr>
              <a:t>Headsets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endParaRPr lang="en-US" sz="1100" dirty="0" smtClean="0">
              <a:latin typeface="Tahoma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endParaRPr lang="en-US" sz="1100" dirty="0" smtClean="0">
              <a:latin typeface="Tahoma"/>
            </a:endParaRPr>
          </a:p>
        </p:txBody>
      </p:sp>
      <p:sp>
        <p:nvSpPr>
          <p:cNvPr id="21508" name="Rectangle 196"/>
          <p:cNvSpPr>
            <a:spLocks noChangeArrowheads="1"/>
          </p:cNvSpPr>
          <p:nvPr/>
        </p:nvSpPr>
        <p:spPr bwMode="auto">
          <a:xfrm>
            <a:off x="6172653" y="1480912"/>
            <a:ext cx="2695575" cy="186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>
                <a:solidFill>
                  <a:srgbClr val="00B2A9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Professionelle Begrüßungsansagen bei hohem Verkehrsaufkommen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Ein Vermittlungsplatz für mehrere Standorte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>
                <a:latin typeface="Tahoma"/>
                <a:ea typeface="+mn-ea"/>
                <a:cs typeface="Arial"/>
              </a:rPr>
              <a:t>PC-basierte Ergonomie und Effizienz</a:t>
            </a:r>
          </a:p>
        </p:txBody>
      </p:sp>
      <p:cxnSp>
        <p:nvCxnSpPr>
          <p:cNvPr id="206" name="Straight Connector 205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2" name="Title 2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PC-BASIERTE VERMITTLUNGSKONSOLE</a:t>
            </a:r>
          </a:p>
        </p:txBody>
      </p:sp>
      <p:sp>
        <p:nvSpPr>
          <p:cNvPr id="21513" name="Rectangle 39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KUNDEN-</a:t>
            </a:r>
          </a:p>
          <a:p>
            <a:pPr algn="ctr">
              <a:buNone/>
            </a:pPr>
            <a:r>
              <a:rPr lang="fr-FR" sz="600" b="1" i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BEGRÜSSUNG</a:t>
            </a:r>
          </a:p>
        </p:txBody>
      </p:sp>
      <p:sp>
        <p:nvSpPr>
          <p:cNvPr id="26" name="Rectangle 40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EFFIZIENTE DESKTOP-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UMGEBUNG</a:t>
            </a:r>
          </a:p>
        </p:txBody>
      </p:sp>
      <p:sp>
        <p:nvSpPr>
          <p:cNvPr id="27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ZUKUNFTSSICHERE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LÖSUNGEN</a:t>
            </a:r>
          </a:p>
        </p:txBody>
      </p:sp>
      <p:sp>
        <p:nvSpPr>
          <p:cNvPr id="21516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HOTEL-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GASTGEWERBE</a:t>
            </a:r>
          </a:p>
        </p:txBody>
      </p:sp>
      <p:sp>
        <p:nvSpPr>
          <p:cNvPr id="21517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TEAMARBEIT &amp;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ZUSAMMENARBEIT</a:t>
            </a:r>
          </a:p>
        </p:txBody>
      </p:sp>
      <p:sp>
        <p:nvSpPr>
          <p:cNvPr id="21518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KONVERGENTES SPRACH-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&amp; DATENNETZWERK</a:t>
            </a:r>
          </a:p>
        </p:txBody>
      </p:sp>
      <p:sp>
        <p:nvSpPr>
          <p:cNvPr id="21519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STANDORTUNABHÄNGIGE</a:t>
            </a:r>
          </a:p>
          <a:p>
            <a:pPr algn="ctr"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Arial"/>
              </a:rPr>
              <a:t>MOBILITÄT</a:t>
            </a:r>
          </a:p>
        </p:txBody>
      </p:sp>
      <p:sp>
        <p:nvSpPr>
          <p:cNvPr id="32" name="Rectangle 4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STANDORTINTERNE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600" b="1" i="0">
                <a:solidFill>
                  <a:srgbClr val="FFFFFF"/>
                </a:solidFill>
                <a:latin typeface="Tahoma"/>
                <a:ea typeface="+mn-ea"/>
                <a:cs typeface="+mn-cs"/>
              </a:rPr>
              <a:t>MOBILITÄT</a:t>
            </a:r>
          </a:p>
        </p:txBody>
      </p:sp>
      <p:pic>
        <p:nvPicPr>
          <p:cNvPr id="109570" name="Picture 2" descr="D:\DOCUME~1\cerny1\LOCALS~1\Temp\msohtmlclip1\01\clip_image001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3158" y="944055"/>
            <a:ext cx="5684157" cy="2786569"/>
          </a:xfrm>
          <a:prstGeom prst="rect">
            <a:avLst/>
          </a:prstGeom>
          <a:noFill/>
        </p:spPr>
      </p:pic>
      <p:sp>
        <p:nvSpPr>
          <p:cNvPr id="19" name="Rectangle 192"/>
          <p:cNvSpPr>
            <a:spLocks noChangeArrowheads="1"/>
          </p:cNvSpPr>
          <p:nvPr/>
        </p:nvSpPr>
        <p:spPr bwMode="auto">
          <a:xfrm>
            <a:off x="2991759" y="4914541"/>
            <a:ext cx="3089728" cy="887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Standortübergreifende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Überwachung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und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Verwaltung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(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Vermittlung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)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Umfassende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Informationen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zum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Nebenstellenstatus</a:t>
            </a:r>
            <a:endParaRPr lang="en-GB" sz="10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000" b="0" i="0" dirty="0" err="1">
                <a:latin typeface="Tahoma"/>
                <a:ea typeface="+mn-ea"/>
                <a:cs typeface="Arial"/>
              </a:rPr>
              <a:t>Zentrales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Telefonbuch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bis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zu</a:t>
            </a:r>
            <a:r>
              <a:rPr lang="en-GB" sz="1000" b="0" i="0" dirty="0">
                <a:latin typeface="Tahoma"/>
                <a:ea typeface="+mn-ea"/>
                <a:cs typeface="Arial"/>
              </a:rPr>
              <a:t> 10 </a:t>
            </a:r>
            <a:r>
              <a:rPr lang="en-GB" sz="1000" b="0" i="0" dirty="0" err="1">
                <a:latin typeface="Tahoma"/>
                <a:ea typeface="+mn-ea"/>
                <a:cs typeface="Arial"/>
              </a:rPr>
              <a:t>Standorte</a:t>
            </a:r>
            <a:endParaRPr lang="en-GB" sz="1000" b="0" i="0" dirty="0">
              <a:latin typeface="Tahoma"/>
              <a:ea typeface="+mn-ea"/>
              <a:cs typeface="Arial"/>
            </a:endParaRPr>
          </a:p>
        </p:txBody>
      </p:sp>
      <p:pic>
        <p:nvPicPr>
          <p:cNvPr id="109572" name="Picture 4" descr="D:\DOCUME~1\cerny1\LOCALS~1\Temp\msohtmlclip1\01\clip_image00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09443" y="4973227"/>
            <a:ext cx="2258786" cy="122639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LU 2011">
  <a:themeElements>
    <a:clrScheme name="alu 2011">
      <a:dk1>
        <a:srgbClr val="000000"/>
      </a:dk1>
      <a:lt1>
        <a:srgbClr val="FFFFFF"/>
      </a:lt1>
      <a:dk2>
        <a:srgbClr val="00747A"/>
      </a:dk2>
      <a:lt2>
        <a:srgbClr val="CF0072"/>
      </a:lt2>
      <a:accent1>
        <a:srgbClr val="34B4E4"/>
      </a:accent1>
      <a:accent2>
        <a:srgbClr val="AA9C8F"/>
      </a:accent2>
      <a:accent3>
        <a:srgbClr val="34B233"/>
      </a:accent3>
      <a:accent4>
        <a:srgbClr val="00549F"/>
      </a:accent4>
      <a:accent5>
        <a:srgbClr val="FFC828"/>
      </a:accent5>
      <a:accent6>
        <a:srgbClr val="A51140"/>
      </a:accent6>
      <a:hlink>
        <a:srgbClr val="412D5D"/>
      </a:hlink>
      <a:folHlink>
        <a:srgbClr val="00B2A9"/>
      </a:folHlink>
    </a:clrScheme>
    <a:fontScheme name="ALU 201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alu 2011">
      <a:dk1>
        <a:srgbClr val="000000"/>
      </a:dk1>
      <a:lt1>
        <a:srgbClr val="FFFFFF"/>
      </a:lt1>
      <a:dk2>
        <a:srgbClr val="00747A"/>
      </a:dk2>
      <a:lt2>
        <a:srgbClr val="CF0072"/>
      </a:lt2>
      <a:accent1>
        <a:srgbClr val="34B4E4"/>
      </a:accent1>
      <a:accent2>
        <a:srgbClr val="AA9C8F"/>
      </a:accent2>
      <a:accent3>
        <a:srgbClr val="34B233"/>
      </a:accent3>
      <a:accent4>
        <a:srgbClr val="00549F"/>
      </a:accent4>
      <a:accent5>
        <a:srgbClr val="FFC828"/>
      </a:accent5>
      <a:accent6>
        <a:srgbClr val="A51140"/>
      </a:accent6>
      <a:hlink>
        <a:srgbClr val="412D5D"/>
      </a:hlink>
      <a:folHlink>
        <a:srgbClr val="00B2A9"/>
      </a:folHlink>
    </a:clrScheme>
    <a:fontScheme name="ALU Wireles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alu 2011">
      <a:dk1>
        <a:srgbClr val="000000"/>
      </a:dk1>
      <a:lt1>
        <a:srgbClr val="FFFFFF"/>
      </a:lt1>
      <a:dk2>
        <a:srgbClr val="00747A"/>
      </a:dk2>
      <a:lt2>
        <a:srgbClr val="CF0072"/>
      </a:lt2>
      <a:accent1>
        <a:srgbClr val="34B4E4"/>
      </a:accent1>
      <a:accent2>
        <a:srgbClr val="AA9C8F"/>
      </a:accent2>
      <a:accent3>
        <a:srgbClr val="34B233"/>
      </a:accent3>
      <a:accent4>
        <a:srgbClr val="00549F"/>
      </a:accent4>
      <a:accent5>
        <a:srgbClr val="FFC828"/>
      </a:accent5>
      <a:accent6>
        <a:srgbClr val="A51140"/>
      </a:accent6>
      <a:hlink>
        <a:srgbClr val="412D5D"/>
      </a:hlink>
      <a:folHlink>
        <a:srgbClr val="00B2A9"/>
      </a:folHlink>
    </a:clrScheme>
    <a:fontScheme name="ALU Wireles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50BD4ED4B6E9418A02DA370D001615" ma:contentTypeVersion="5" ma:contentTypeDescription="Create a new document." ma:contentTypeScope="" ma:versionID="2fb4c2e1fdd2dfd7170cf56cd058d3ce">
  <xsd:schema xmlns:xsd="http://www.w3.org/2001/XMLSchema" xmlns:p="http://schemas.microsoft.com/office/2006/metadata/properties" xmlns:ns1="756afcfc-a14a-4160-9113-55011a8eb995" targetNamespace="http://schemas.microsoft.com/office/2006/metadata/properties" ma:root="true" ma:fieldsID="49ca3eb49e21888dd65c3e30e3ba3428" ns1:_="">
    <xsd:import namespace="756afcfc-a14a-4160-9113-55011a8eb995"/>
    <xsd:element name="properties">
      <xsd:complexType>
        <xsd:sequence>
          <xsd:element name="documentManagement">
            <xsd:complexType>
              <xsd:all>
                <xsd:element ref="ns1:Chapter" minOccurs="0"/>
                <xsd:element ref="ns1:Sub_x0020_chapter" minOccurs="0"/>
                <xsd:element ref="ns1:L"/>
                <xsd:element ref="ns1: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756afcfc-a14a-4160-9113-55011a8eb995" elementFormDefault="qualified">
    <xsd:import namespace="http://schemas.microsoft.com/office/2006/documentManagement/types"/>
    <xsd:element name="Chapter" ma:index="0" nillable="true" ma:displayName="Chapter" ma:internalName="Chapter">
      <xsd:simpleType>
        <xsd:restriction base="dms:Text">
          <xsd:maxLength value="255"/>
        </xsd:restriction>
      </xsd:simpleType>
    </xsd:element>
    <xsd:element name="Sub_x0020_chapter" ma:index="1" nillable="true" ma:displayName="Sub chapter" ma:internalName="Sub_x0020_chapter">
      <xsd:simpleType>
        <xsd:restriction base="dms:Text">
          <xsd:maxLength value="255"/>
        </xsd:restriction>
      </xsd:simpleType>
    </xsd:element>
    <xsd:element name="L" ma:index="3" ma:displayName="L" ma:default="EN" ma:format="Dropdown" ma:internalName="L">
      <xsd:simpleType>
        <xsd:restriction base="dms:Choice">
          <xsd:enumeration value="EN"/>
          <xsd:enumeration value="DE"/>
          <xsd:enumeration value="ES"/>
          <xsd:enumeration value="FR"/>
          <xsd:enumeration value="PT"/>
          <xsd:enumeration value="PL"/>
          <xsd:enumeration value="IT"/>
        </xsd:restriction>
      </xsd:simpleType>
    </xsd:element>
    <xsd:element name="Date" ma:index="4" nillable="true" ma:displayName="Date" ma:description="YYYY-MM" ma:internalName="Date">
      <xsd:simpleType>
        <xsd:restriction base="dms:Text">
          <xsd:maxLength value="7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 ma:readOnly="tru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Date xmlns="756afcfc-a14a-4160-9113-55011a8eb995">2013-04</Date>
    <Chapter xmlns="756afcfc-a14a-4160-9113-55011a8eb995">02 - Sales Companion &amp; Sales Training</Chapter>
    <L xmlns="756afcfc-a14a-4160-9113-55011a8eb995">DE</L>
    <Sub_x0020_chapter xmlns="756afcfc-a14a-4160-9113-55011a8eb995">02.1 Sales Companion</Sub_x0020_chapter>
  </documentManagement>
</p:properties>
</file>

<file path=customXml/itemProps1.xml><?xml version="1.0" encoding="utf-8"?>
<ds:datastoreItem xmlns:ds="http://schemas.openxmlformats.org/officeDocument/2006/customXml" ds:itemID="{C53E3B3C-C952-4172-A476-0B43ED8DCB41}"/>
</file>

<file path=customXml/itemProps2.xml><?xml version="1.0" encoding="utf-8"?>
<ds:datastoreItem xmlns:ds="http://schemas.openxmlformats.org/officeDocument/2006/customXml" ds:itemID="{EA9E4D5A-5DF6-42F7-AFF8-DB264BDBAE84}"/>
</file>

<file path=customXml/itemProps3.xml><?xml version="1.0" encoding="utf-8"?>
<ds:datastoreItem xmlns:ds="http://schemas.openxmlformats.org/officeDocument/2006/customXml" ds:itemID="{BBE30099-36F2-4013-B91F-3B3008B4FFC5}"/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2843</Words>
  <Application>Microsoft Office PowerPoint</Application>
  <PresentationFormat>Affichage à l'écran (4:3)</PresentationFormat>
  <Paragraphs>2167</Paragraphs>
  <Slides>62</Slides>
  <Notes>60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62</vt:i4>
      </vt:variant>
    </vt:vector>
  </HeadingPairs>
  <TitlesOfParts>
    <vt:vector size="63" baseType="lpstr">
      <vt:lpstr>ALU 2011</vt:lpstr>
      <vt:lpstr>Diapositive 1</vt:lpstr>
      <vt:lpstr>ALCATEL-LUCENT DER WELTWEIT FÜHRENDE ANBIETER  VON KOMMUNIKATIONSLÖSUNGEN</vt:lpstr>
      <vt:lpstr>ALCATEL-LUCENT OPENTOUCHTM SUITE FÜR KMU  IST AUF DIE ANFORDERUNGEN VON KMUS ABGESTIMMT</vt:lpstr>
      <vt:lpstr>OPENTOUCHTM SUITE FÜR KMU IHRE BEDÜRFNISSE, UNSERE LÖSUNGEN</vt:lpstr>
      <vt:lpstr>UMFASSENDE KOMMUNIKATIONSUMGEBUNG</vt:lpstr>
      <vt:lpstr>KUNDENBEGRÜSSUNG</vt:lpstr>
      <vt:lpstr>BEGRÜSSUNGSANSAGEN</vt:lpstr>
      <vt:lpstr>TELEFONVERMITTLUNGSKONSOLE</vt:lpstr>
      <vt:lpstr>PC-BASIERTE VERMITTLUNGSKONSOLE</vt:lpstr>
      <vt:lpstr>Automatische Vermittlung</vt:lpstr>
      <vt:lpstr>Multiple Automated Attendant</vt:lpstr>
      <vt:lpstr>SMART CALL ROUTING Effiziente &amp; selektive Begrüßung</vt:lpstr>
      <vt:lpstr>INTELLIGENTE ANRUFVERTEILUNG</vt:lpstr>
      <vt:lpstr>PERSÖNLICHER ASSISTENT</vt:lpstr>
      <vt:lpstr>VOICEMAIL</vt:lpstr>
      <vt:lpstr>EFFIZIENTE DESKTOP-UMGEBUNG</vt:lpstr>
      <vt:lpstr>PORTFOLIO KABELGEBUNDENER TELEFONE</vt:lpstr>
      <vt:lpstr>ALCATEL-LUCENT OMNITOUCH 8082 MY IC PHONE  DAS SMART-DESKPHONE</vt:lpstr>
      <vt:lpstr>ALCATEL-LUCENT 8002/8012 DESKPHONES TISCHTELEFONE DER EINSTIEGSKLASSE</vt:lpstr>
      <vt:lpstr>ALCATEL-LUCENT IP TOUCH 4068  TELEFON MIT UMFANGREICHEN FUNKTIONEN</vt:lpstr>
      <vt:lpstr>ALCATEL-LUCENT IP TOUCH 4038  UND 4039-DIGITALTELEFON  TELEFONE MIT UMFANGREICHEN FUNKTIONEN</vt:lpstr>
      <vt:lpstr>ALCATEL-LUCENT IP TOUCH 4028  UND 4029-DIGITALTELEFON TELEFONE MIT UMFANGREICHEN FUNKTIONEN</vt:lpstr>
      <vt:lpstr>ALCATEL-LUCENT IP TOUCH 4008, IP TOUCH 4018 UND 4019-DIGITALTELEFON TELEFONE MIT UMFANGREICHEN FUNKTIONEN</vt:lpstr>
      <vt:lpstr>ALCATEL-LUCENT PIMPHONY IHR PERSÖNLICHER KOMMUNIKATIONSMANAGER</vt:lpstr>
      <vt:lpstr>STANDORTINTERNE MOBILITÄT</vt:lpstr>
      <vt:lpstr>PORTFOLIO SCHNURLOSER DECT-TELEFONE</vt:lpstr>
      <vt:lpstr>PROFESSIONELLE DECT-TELEFONE FÜR STANDORTINTERNE SPRACHMOBILITÄT</vt:lpstr>
      <vt:lpstr>PROFESSIONELLE DECT-TELEFONE FÜR STANDORTINTERNE SPRACHMOBILITÄT IN INDUSTRIE-UMGEBUNGEN</vt:lpstr>
      <vt:lpstr>PROFESSIONELLE WLAN-TELEFONE FÜR STANDORTINTERNE SPRACH- UND DATENMOBILITÄT</vt:lpstr>
      <vt:lpstr>STANDORTINTERNE SPRACHMOBILITÄT MIT DECT</vt:lpstr>
      <vt:lpstr>STANDORTINTERNE SPRACHMOBILITÄT  MIT IP-DECT</vt:lpstr>
      <vt:lpstr>STANDORTINTERNE SPRACH- UND DATENMOBILITÄT MIT WI-FI</vt:lpstr>
      <vt:lpstr>STANDORTUNABHÄNGIGE MOBILITÄT</vt:lpstr>
      <vt:lpstr>ALCATEL-LUCENT MY IC MOBILE FÜR iPHONE</vt:lpstr>
      <vt:lpstr>ALCATEL-LUCENT MY IC MOBILE FÜR ANDROID</vt:lpstr>
      <vt:lpstr>ONE-NUMBER-SERVICE</vt:lpstr>
      <vt:lpstr>TEAMARBEIT UND ZUSAMMENARBEIT</vt:lpstr>
      <vt:lpstr>ALCATEL-LUCENT MY IC SOCIAL NETWORKS</vt:lpstr>
      <vt:lpstr>ALCATEL-LUCENT MY IC WEB für OFFICE</vt:lpstr>
      <vt:lpstr>AUDIO-KONFERENZEN</vt:lpstr>
      <vt:lpstr>ALCATEL-LUCENT OMNITOUCH 4135 IP-KONFERENZTELEFON</vt:lpstr>
      <vt:lpstr>TEAMARBEIT MIT PIMPHONY TEAM</vt:lpstr>
      <vt:lpstr>VIDEOKOMMUNIKATION</vt:lpstr>
      <vt:lpstr>CLOUD-BASIERTE VIDEO-ZUSAMMENARBEIT</vt:lpstr>
      <vt:lpstr>ALCATEL-LUCENT RCE FAX SERVER</vt:lpstr>
      <vt:lpstr>KONVERGENTES SPRACH- UND DATENNETZWERK</vt:lpstr>
      <vt:lpstr>IP-NETZ</vt:lpstr>
      <vt:lpstr>ENTFERNTER STANDORT ODER TELEARBEITER</vt:lpstr>
      <vt:lpstr>KONVERGENTE IP-INFRASTRUKTUR</vt:lpstr>
      <vt:lpstr>ALCATEL-LUCENT OMNISWITCH 6450</vt:lpstr>
      <vt:lpstr>NETZWERKBETRIEB ÜBER ISDN  UND PRIVATE LEITUNGEN</vt:lpstr>
      <vt:lpstr>HOTEL- UND GASTGEWERBE</vt:lpstr>
      <vt:lpstr>HOTEL- UND GASTGEWERBE</vt:lpstr>
      <vt:lpstr>ZUKUNFTSSICHERE LÖSUNGEN</vt:lpstr>
      <vt:lpstr>MODERNSTE TELEFONIEINFRASTRUKTUR</vt:lpstr>
      <vt:lpstr>UMFANGREICHE VERBINDUNGSMÖGLICHKEITEN</vt:lpstr>
      <vt:lpstr>END-TO-END-IP-TELEFONIE-LÖSUNG</vt:lpstr>
      <vt:lpstr>GARANTIE UND SERVICE</vt:lpstr>
      <vt:lpstr>ALCATEL-LUCENT E-LEARNING-ANGEBOT</vt:lpstr>
      <vt:lpstr>ALCATEL-LUCENT APPLICATION PARTNER-PROGRAMM (AAPP)</vt:lpstr>
      <vt:lpstr>ALCATEL-LUCENT AAPP</vt:lpstr>
      <vt:lpstr>Diapositive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Companion Q2/2013</dc:title>
  <dc:creator>James</dc:creator>
  <cp:lastModifiedBy>cerny1</cp:lastModifiedBy>
  <cp:revision>478</cp:revision>
  <dcterms:created xsi:type="dcterms:W3CDTF">2011-01-31T22:08:10Z</dcterms:created>
  <dcterms:modified xsi:type="dcterms:W3CDTF">2013-04-30T09:10:01Z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0x010100B150BD4ED4B6E9418A02DA370D001615</vt:lpwstr>
  </property>
  <property fmtid="{D5CDD505-2E9C-101B-9397-08002B2CF9AE}" pid="3" name="Order">
    <vt:r8>62100</vt:r8>
  </property>
</Properties>
</file>